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70" r:id="rId9"/>
    <p:sldId id="271" r:id="rId10"/>
    <p:sldId id="278" r:id="rId11"/>
    <p:sldId id="264" r:id="rId12"/>
    <p:sldId id="266" r:id="rId13"/>
    <p:sldId id="265" r:id="rId14"/>
    <p:sldId id="267" r:id="rId15"/>
    <p:sldId id="268" r:id="rId16"/>
    <p:sldId id="272" r:id="rId17"/>
    <p:sldId id="273" r:id="rId18"/>
    <p:sldId id="274" r:id="rId19"/>
    <p:sldId id="291" r:id="rId20"/>
    <p:sldId id="292" r:id="rId21"/>
    <p:sldId id="294" r:id="rId22"/>
    <p:sldId id="293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10" r:id="rId36"/>
    <p:sldId id="309" r:id="rId37"/>
    <p:sldId id="279" r:id="rId38"/>
    <p:sldId id="281" r:id="rId39"/>
    <p:sldId id="308" r:id="rId40"/>
    <p:sldId id="307" r:id="rId41"/>
    <p:sldId id="276" r:id="rId42"/>
    <p:sldId id="275" r:id="rId43"/>
    <p:sldId id="277" r:id="rId4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3" autoAdjust="0"/>
    <p:restoredTop sz="83180" autoAdjust="0"/>
  </p:normalViewPr>
  <p:slideViewPr>
    <p:cSldViewPr>
      <p:cViewPr>
        <p:scale>
          <a:sx n="84" d="100"/>
          <a:sy n="84" d="100"/>
        </p:scale>
        <p:origin x="-1291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64C70-BFE3-4BE5-8C76-77EED9F0EF98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F483ABE8-9C9C-454E-B9CC-C8E594434E1F}">
      <dgm:prSet phldrT="[Text]"/>
      <dgm:spPr/>
      <dgm:t>
        <a:bodyPr/>
        <a:lstStyle/>
        <a:p>
          <a:r>
            <a:rPr lang="en-US" dirty="0" smtClean="0"/>
            <a:t>Functioning Level</a:t>
          </a:r>
          <a:endParaRPr lang="en-US" dirty="0"/>
        </a:p>
      </dgm:t>
    </dgm:pt>
    <dgm:pt modelId="{21DEABB9-9409-46F6-822A-86C46A77D55E}" type="parTrans" cxnId="{D87F92C9-05E1-4C45-9905-B8127C753697}">
      <dgm:prSet/>
      <dgm:spPr/>
      <dgm:t>
        <a:bodyPr/>
        <a:lstStyle/>
        <a:p>
          <a:endParaRPr lang="en-US"/>
        </a:p>
      </dgm:t>
    </dgm:pt>
    <dgm:pt modelId="{8A01E1A8-C8B6-4984-A63A-802D2527696F}" type="sibTrans" cxnId="{D87F92C9-05E1-4C45-9905-B8127C753697}">
      <dgm:prSet/>
      <dgm:spPr/>
      <dgm:t>
        <a:bodyPr/>
        <a:lstStyle/>
        <a:p>
          <a:endParaRPr lang="en-US"/>
        </a:p>
      </dgm:t>
    </dgm:pt>
    <dgm:pt modelId="{D170372A-2F01-418F-802F-39B6BFD792B3}">
      <dgm:prSet phldrT="[Text]"/>
      <dgm:spPr/>
      <dgm:t>
        <a:bodyPr/>
        <a:lstStyle/>
        <a:p>
          <a:r>
            <a:rPr lang="en-US" dirty="0" smtClean="0"/>
            <a:t>Strengths</a:t>
          </a:r>
          <a:endParaRPr lang="en-US" dirty="0"/>
        </a:p>
      </dgm:t>
    </dgm:pt>
    <dgm:pt modelId="{EDE19EB6-FCE2-49DC-BA8A-BA34221F2DB2}" type="parTrans" cxnId="{8E41B9A6-CF11-4A28-BF74-C68C0D0995D1}">
      <dgm:prSet/>
      <dgm:spPr/>
      <dgm:t>
        <a:bodyPr/>
        <a:lstStyle/>
        <a:p>
          <a:endParaRPr lang="en-US"/>
        </a:p>
      </dgm:t>
    </dgm:pt>
    <dgm:pt modelId="{E7901028-91ED-4535-8A74-78BF5277974D}" type="sibTrans" cxnId="{8E41B9A6-CF11-4A28-BF74-C68C0D0995D1}">
      <dgm:prSet/>
      <dgm:spPr/>
      <dgm:t>
        <a:bodyPr/>
        <a:lstStyle/>
        <a:p>
          <a:endParaRPr lang="en-US"/>
        </a:p>
      </dgm:t>
    </dgm:pt>
    <dgm:pt modelId="{87271D2A-DD2C-4B52-A4F6-E94C0821BF58}">
      <dgm:prSet phldrT="[Text]"/>
      <dgm:spPr/>
      <dgm:t>
        <a:bodyPr/>
        <a:lstStyle/>
        <a:p>
          <a:r>
            <a:rPr lang="en-US" dirty="0" smtClean="0"/>
            <a:t>Goals</a:t>
          </a:r>
          <a:endParaRPr lang="en-US" dirty="0"/>
        </a:p>
      </dgm:t>
    </dgm:pt>
    <dgm:pt modelId="{B3AF4158-BFD8-4A03-A608-3E32FC464171}" type="parTrans" cxnId="{2A6E603B-45F6-451A-8C5B-9BECB872ACEE}">
      <dgm:prSet/>
      <dgm:spPr/>
      <dgm:t>
        <a:bodyPr/>
        <a:lstStyle/>
        <a:p>
          <a:endParaRPr lang="en-US"/>
        </a:p>
      </dgm:t>
    </dgm:pt>
    <dgm:pt modelId="{B39279A8-7793-48A1-BE53-60000E2F1B59}" type="sibTrans" cxnId="{2A6E603B-45F6-451A-8C5B-9BECB872ACEE}">
      <dgm:prSet/>
      <dgm:spPr/>
      <dgm:t>
        <a:bodyPr/>
        <a:lstStyle/>
        <a:p>
          <a:endParaRPr lang="en-US"/>
        </a:p>
      </dgm:t>
    </dgm:pt>
    <dgm:pt modelId="{1F396657-5E55-4FC3-A7E9-4D4A2F51FF1E}" type="pres">
      <dgm:prSet presAssocID="{C0964C70-BFE3-4BE5-8C76-77EED9F0EF98}" presName="Name0" presStyleCnt="0">
        <dgm:presLayoutVars>
          <dgm:dir/>
          <dgm:resizeHandles val="exact"/>
        </dgm:presLayoutVars>
      </dgm:prSet>
      <dgm:spPr/>
    </dgm:pt>
    <dgm:pt modelId="{36420091-567E-4A36-B3A8-3ECCEFC4D668}" type="pres">
      <dgm:prSet presAssocID="{C0964C70-BFE3-4BE5-8C76-77EED9F0EF98}" presName="vNodes" presStyleCnt="0"/>
      <dgm:spPr/>
    </dgm:pt>
    <dgm:pt modelId="{F315C201-608E-45F6-9E1A-CDD7D54285A9}" type="pres">
      <dgm:prSet presAssocID="{F483ABE8-9C9C-454E-B9CC-C8E594434E1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B2959-D3E6-43F6-930B-21A43158CB48}" type="pres">
      <dgm:prSet presAssocID="{8A01E1A8-C8B6-4984-A63A-802D2527696F}" presName="spacerT" presStyleCnt="0"/>
      <dgm:spPr/>
    </dgm:pt>
    <dgm:pt modelId="{CBEC38B4-5297-47ED-A1EA-E51700D7BA1A}" type="pres">
      <dgm:prSet presAssocID="{8A01E1A8-C8B6-4984-A63A-802D2527696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29ECCE3-68E6-439F-AD9F-A210FCB8833B}" type="pres">
      <dgm:prSet presAssocID="{8A01E1A8-C8B6-4984-A63A-802D2527696F}" presName="spacerB" presStyleCnt="0"/>
      <dgm:spPr/>
    </dgm:pt>
    <dgm:pt modelId="{93996045-D0AB-4617-856B-B83B26108CD6}" type="pres">
      <dgm:prSet presAssocID="{D170372A-2F01-418F-802F-39B6BFD792B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35737-BCFF-4977-B960-E014AC4380AE}" type="pres">
      <dgm:prSet presAssocID="{C0964C70-BFE3-4BE5-8C76-77EED9F0EF98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7A284A85-4142-4480-B7CA-088ABC5AD1F9}" type="pres">
      <dgm:prSet presAssocID="{C0964C70-BFE3-4BE5-8C76-77EED9F0EF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8788DDD-F68C-4FFE-97D2-F6D61DA27AC9}" type="pres">
      <dgm:prSet presAssocID="{C0964C70-BFE3-4BE5-8C76-77EED9F0EF98}" presName="lastNode" presStyleLbl="node1" presStyleIdx="2" presStyleCnt="3" custLinFactNeighborX="3482" custLinFactNeighborY="3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0CA52D-39EE-49DE-8C8E-337B5CC72A01}" type="presOf" srcId="{E7901028-91ED-4535-8A74-78BF5277974D}" destId="{7A284A85-4142-4480-B7CA-088ABC5AD1F9}" srcOrd="1" destOrd="0" presId="urn:microsoft.com/office/officeart/2005/8/layout/equation2"/>
    <dgm:cxn modelId="{D87F92C9-05E1-4C45-9905-B8127C753697}" srcId="{C0964C70-BFE3-4BE5-8C76-77EED9F0EF98}" destId="{F483ABE8-9C9C-454E-B9CC-C8E594434E1F}" srcOrd="0" destOrd="0" parTransId="{21DEABB9-9409-46F6-822A-86C46A77D55E}" sibTransId="{8A01E1A8-C8B6-4984-A63A-802D2527696F}"/>
    <dgm:cxn modelId="{FD7CCA15-28ED-4AC4-83E9-E3D2BB076E7D}" type="presOf" srcId="{F483ABE8-9C9C-454E-B9CC-C8E594434E1F}" destId="{F315C201-608E-45F6-9E1A-CDD7D54285A9}" srcOrd="0" destOrd="0" presId="urn:microsoft.com/office/officeart/2005/8/layout/equation2"/>
    <dgm:cxn modelId="{2A6E603B-45F6-451A-8C5B-9BECB872ACEE}" srcId="{C0964C70-BFE3-4BE5-8C76-77EED9F0EF98}" destId="{87271D2A-DD2C-4B52-A4F6-E94C0821BF58}" srcOrd="2" destOrd="0" parTransId="{B3AF4158-BFD8-4A03-A608-3E32FC464171}" sibTransId="{B39279A8-7793-48A1-BE53-60000E2F1B59}"/>
    <dgm:cxn modelId="{5FC87719-2413-43D5-8C07-B048B630A82F}" type="presOf" srcId="{87271D2A-DD2C-4B52-A4F6-E94C0821BF58}" destId="{38788DDD-F68C-4FFE-97D2-F6D61DA27AC9}" srcOrd="0" destOrd="0" presId="urn:microsoft.com/office/officeart/2005/8/layout/equation2"/>
    <dgm:cxn modelId="{798823C3-4843-4C35-88E8-69A7DCE181C0}" type="presOf" srcId="{8A01E1A8-C8B6-4984-A63A-802D2527696F}" destId="{CBEC38B4-5297-47ED-A1EA-E51700D7BA1A}" srcOrd="0" destOrd="0" presId="urn:microsoft.com/office/officeart/2005/8/layout/equation2"/>
    <dgm:cxn modelId="{FC3A5717-C810-4E91-9739-BE16AADDA117}" type="presOf" srcId="{D170372A-2F01-418F-802F-39B6BFD792B3}" destId="{93996045-D0AB-4617-856B-B83B26108CD6}" srcOrd="0" destOrd="0" presId="urn:microsoft.com/office/officeart/2005/8/layout/equation2"/>
    <dgm:cxn modelId="{8E41B9A6-CF11-4A28-BF74-C68C0D0995D1}" srcId="{C0964C70-BFE3-4BE5-8C76-77EED9F0EF98}" destId="{D170372A-2F01-418F-802F-39B6BFD792B3}" srcOrd="1" destOrd="0" parTransId="{EDE19EB6-FCE2-49DC-BA8A-BA34221F2DB2}" sibTransId="{E7901028-91ED-4535-8A74-78BF5277974D}"/>
    <dgm:cxn modelId="{F7D58AC0-4684-4858-932B-5B8DB32DDBC5}" type="presOf" srcId="{E7901028-91ED-4535-8A74-78BF5277974D}" destId="{43B35737-BCFF-4977-B960-E014AC4380AE}" srcOrd="0" destOrd="0" presId="urn:microsoft.com/office/officeart/2005/8/layout/equation2"/>
    <dgm:cxn modelId="{4CDFE4DA-5E63-487D-9DFA-9A90169CE508}" type="presOf" srcId="{C0964C70-BFE3-4BE5-8C76-77EED9F0EF98}" destId="{1F396657-5E55-4FC3-A7E9-4D4A2F51FF1E}" srcOrd="0" destOrd="0" presId="urn:microsoft.com/office/officeart/2005/8/layout/equation2"/>
    <dgm:cxn modelId="{69738FFE-8F58-4064-B118-4D1BDFCB0B6B}" type="presParOf" srcId="{1F396657-5E55-4FC3-A7E9-4D4A2F51FF1E}" destId="{36420091-567E-4A36-B3A8-3ECCEFC4D668}" srcOrd="0" destOrd="0" presId="urn:microsoft.com/office/officeart/2005/8/layout/equation2"/>
    <dgm:cxn modelId="{A0CA3E4F-E450-455A-A96F-C1ADB3EC04E2}" type="presParOf" srcId="{36420091-567E-4A36-B3A8-3ECCEFC4D668}" destId="{F315C201-608E-45F6-9E1A-CDD7D54285A9}" srcOrd="0" destOrd="0" presId="urn:microsoft.com/office/officeart/2005/8/layout/equation2"/>
    <dgm:cxn modelId="{81F12808-791C-4A2B-9465-7A5AC20E3A9B}" type="presParOf" srcId="{36420091-567E-4A36-B3A8-3ECCEFC4D668}" destId="{63DB2959-D3E6-43F6-930B-21A43158CB48}" srcOrd="1" destOrd="0" presId="urn:microsoft.com/office/officeart/2005/8/layout/equation2"/>
    <dgm:cxn modelId="{2C086DBA-F3FC-4F14-A8D6-B04CD3EEF7F6}" type="presParOf" srcId="{36420091-567E-4A36-B3A8-3ECCEFC4D668}" destId="{CBEC38B4-5297-47ED-A1EA-E51700D7BA1A}" srcOrd="2" destOrd="0" presId="urn:microsoft.com/office/officeart/2005/8/layout/equation2"/>
    <dgm:cxn modelId="{14E9A9BE-562D-4CE5-A617-F9365F6B98CF}" type="presParOf" srcId="{36420091-567E-4A36-B3A8-3ECCEFC4D668}" destId="{429ECCE3-68E6-439F-AD9F-A210FCB8833B}" srcOrd="3" destOrd="0" presId="urn:microsoft.com/office/officeart/2005/8/layout/equation2"/>
    <dgm:cxn modelId="{15F60660-51D8-4AA4-8DE7-87C5C3134669}" type="presParOf" srcId="{36420091-567E-4A36-B3A8-3ECCEFC4D668}" destId="{93996045-D0AB-4617-856B-B83B26108CD6}" srcOrd="4" destOrd="0" presId="urn:microsoft.com/office/officeart/2005/8/layout/equation2"/>
    <dgm:cxn modelId="{EC763F9A-E598-4DEF-A235-21E8192345AD}" type="presParOf" srcId="{1F396657-5E55-4FC3-A7E9-4D4A2F51FF1E}" destId="{43B35737-BCFF-4977-B960-E014AC4380AE}" srcOrd="1" destOrd="0" presId="urn:microsoft.com/office/officeart/2005/8/layout/equation2"/>
    <dgm:cxn modelId="{5E7A8805-47ED-4652-80CE-379AB3212941}" type="presParOf" srcId="{43B35737-BCFF-4977-B960-E014AC4380AE}" destId="{7A284A85-4142-4480-B7CA-088ABC5AD1F9}" srcOrd="0" destOrd="0" presId="urn:microsoft.com/office/officeart/2005/8/layout/equation2"/>
    <dgm:cxn modelId="{515F3051-EF91-46DC-AB6A-F3057AFD63BE}" type="presParOf" srcId="{1F396657-5E55-4FC3-A7E9-4D4A2F51FF1E}" destId="{38788DDD-F68C-4FFE-97D2-F6D61DA27AC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B27F3-FBF1-4ED3-8D0B-95B54F3DCCBC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F4D3A-CE24-452E-8B5F-004CE461C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1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10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45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45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00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we get</a:t>
            </a:r>
            <a:r>
              <a:rPr lang="en-US" baseline="0" dirty="0" smtClean="0"/>
              <a:t> into how we do it, could you tell me </a:t>
            </a:r>
            <a:r>
              <a:rPr lang="en-US" dirty="0" smtClean="0"/>
              <a:t>some benefits of using an assessment that measures</a:t>
            </a:r>
            <a:r>
              <a:rPr lang="en-US" baseline="0" dirty="0" smtClean="0"/>
              <a:t> functioning in multiple domains?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73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36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Applies to our clients by assessing all areas of functioning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It spans across theoretical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Can match treatment goals with functioning levels and 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Provides Before and After-treatment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Enables monitoring treatment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Organizes the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97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Produce treatment plan directly from the assessment.</a:t>
            </a:r>
          </a:p>
          <a:p>
            <a:endParaRPr lang="en-US" dirty="0" smtClean="0"/>
          </a:p>
          <a:p>
            <a:r>
              <a:rPr lang="en-US" baseline="0" dirty="0" smtClean="0"/>
              <a:t>(3d)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75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66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  provide a total score (scale), what level of care, and treatment goals might provide (matching)</a:t>
            </a:r>
          </a:p>
          <a:p>
            <a:endParaRPr lang="en-US" dirty="0" smtClean="0"/>
          </a:p>
          <a:p>
            <a:r>
              <a:rPr lang="en-US" dirty="0" smtClean="0"/>
              <a:t>Review computer display</a:t>
            </a:r>
          </a:p>
          <a:p>
            <a:r>
              <a:rPr lang="en-US" dirty="0" smtClean="0"/>
              <a:t>https://app2.fasoutcomes.com/Login.aspx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What does the pre/post chart tell you? (</a:t>
            </a:r>
            <a:r>
              <a:rPr lang="en-US" dirty="0" err="1" smtClean="0"/>
              <a:t>lolly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82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7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Who has used</a:t>
            </a:r>
            <a:r>
              <a:rPr lang="en-US" baseline="0" dirty="0" smtClean="0"/>
              <a:t> assessment scales in their work?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99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70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9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9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6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81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80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16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59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09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 many people think that using assessment scales and gathering data is annoying? (monster)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94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88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038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900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510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043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816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154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061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057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0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Anyone out there think that using assessments are fun? (giggle girl)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48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719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transformer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73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528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2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Hopefully this training will appeal to you whether you like assessments or not and will leave you with a better understanding of how we can use it to enhance our treatment with our clients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40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says we have to have objective data</a:t>
            </a:r>
            <a:r>
              <a:rPr lang="en-US" baseline="0" dirty="0" smtClean="0"/>
              <a:t> and measure treatment outcomes? (who says book)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19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School/Work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ability to function in a group educational setting</a:t>
            </a: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extent that the youth follows rules and does age-appropriate tasks</a:t>
            </a: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respect for rights of others and conforming to law</a:t>
            </a: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 Towards Others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appropriateness of youth’s behavior towards others</a:t>
            </a: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Moods/Emotions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modulation of the youth’s emotional life</a:t>
            </a: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Self-Harmful Behavior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ability of youth to cope without using self-harm behavior or verbalizations</a:t>
            </a: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Substance Use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substance use and extent</a:t>
            </a: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ability of youth to use rational thought process</a:t>
            </a: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 Needs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extent to which caregiver provides for the youth’s material needs</a:t>
            </a: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Family/Social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extent to which the caregiver provides a home setting that is free of known risk factors or in providing for youth’s developmental needs</a:t>
            </a:r>
          </a:p>
          <a:p>
            <a:endParaRPr lang="en-US" dirty="0" smtClean="0"/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 and Adolescent Functional Assessment Scale (CAFAS)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widely used to assess the needs of youth who require services across systems of care, and evaluate outcomes for programs, Evidence-based treatments and Evidence Informed Practices.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twenty years of research and 80 published articles provide evidence of reliability and validity of the measure.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CAFAS scores have been found to: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Correlate with actual intensity of treatment, involvement with juvenile justice, school related problems and child and family risk factors.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Predict restrictiveness of care, total cost of all services received, number of bed days and number of days of service six and twelve months post-intake.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Predict future contact with the law and poor school attendance.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27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91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F4D3A-CE24-452E-8B5F-004CE461C1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7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4F9-DAD2-4EFE-BC26-7900B3048B5F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6CC6C-26D2-4CB0-82DD-BDE9703174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4F9-DAD2-4EFE-BC26-7900B3048B5F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CC6C-26D2-4CB0-82DD-BDE9703174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4F9-DAD2-4EFE-BC26-7900B3048B5F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CC6C-26D2-4CB0-82DD-BDE9703174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1F44F9-DAD2-4EFE-BC26-7900B3048B5F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66CC6C-26D2-4CB0-82DD-BDE9703174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4F9-DAD2-4EFE-BC26-7900B3048B5F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6CC6C-26D2-4CB0-82DD-BDE9703174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4F9-DAD2-4EFE-BC26-7900B3048B5F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6CC6C-26D2-4CB0-82DD-BDE9703174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4F9-DAD2-4EFE-BC26-7900B3048B5F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6CC6C-26D2-4CB0-82DD-BDE97031741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AB1F44F9-DAD2-4EFE-BC26-7900B3048B5F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6CC6C-26D2-4CB0-82DD-BDE9703174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4F9-DAD2-4EFE-BC26-7900B3048B5F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CC6C-26D2-4CB0-82DD-BDE9703174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4F9-DAD2-4EFE-BC26-7900B3048B5F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6CC6C-26D2-4CB0-82DD-BDE97031741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4F9-DAD2-4EFE-BC26-7900B3048B5F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6CC6C-26D2-4CB0-82DD-BDE97031741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F44F9-DAD2-4EFE-BC26-7900B3048B5F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6CC6C-26D2-4CB0-82DD-BDE97031741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0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2722" y="914400"/>
            <a:ext cx="66952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What’s all the fuss about CAFAS?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00" y="4495800"/>
            <a:ext cx="88827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 and Adolescent Functioning Assessment Scale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C:\Users\Natalie mini\AppData\Local\Microsoft\Windows\Temporary Internet Files\Content.IE5\P8TXTDC6\MP900426461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2" r="14714"/>
          <a:stretch/>
        </p:blipFill>
        <p:spPr bwMode="auto">
          <a:xfrm>
            <a:off x="7032530" y="2682116"/>
            <a:ext cx="1990824" cy="189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6248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Natalie McCluggage, MA, LPAT, LPA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8471" y="304800"/>
            <a:ext cx="4027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Level of Care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 useBgFill="1">
        <p:nvSpPr>
          <p:cNvPr id="3" name="Rectangle 2"/>
          <p:cNvSpPr/>
          <p:nvPr/>
        </p:nvSpPr>
        <p:spPr>
          <a:xfrm>
            <a:off x="1143000" y="1447800"/>
            <a:ext cx="7315200" cy="4343400"/>
          </a:xfrm>
          <a:prstGeom prst="rect">
            <a:avLst/>
          </a:prstGeom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6934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CAFAS Total</a:t>
            </a:r>
            <a:r>
              <a:rPr lang="en-US" sz="2000" b="1" dirty="0" smtClean="0"/>
              <a:t>	</a:t>
            </a:r>
            <a:r>
              <a:rPr lang="en-US" sz="2000" b="1" u="sng" dirty="0" smtClean="0"/>
              <a:t>Level of Care</a:t>
            </a:r>
          </a:p>
          <a:p>
            <a:endParaRPr lang="en-US" dirty="0"/>
          </a:p>
          <a:p>
            <a:r>
              <a:rPr lang="en-US" sz="2000" dirty="0" smtClean="0"/>
              <a:t>0-30</a:t>
            </a:r>
            <a:r>
              <a:rPr lang="en-US" dirty="0" smtClean="0"/>
              <a:t>		Likely referred to qualified health professional 			(non- SED)</a:t>
            </a:r>
          </a:p>
          <a:p>
            <a:r>
              <a:rPr lang="en-US" sz="2000" dirty="0" smtClean="0"/>
              <a:t>40-70</a:t>
            </a:r>
            <a:r>
              <a:rPr lang="en-US" dirty="0" smtClean="0"/>
              <a:t>		Likely receives outpatient services</a:t>
            </a:r>
          </a:p>
          <a:p>
            <a:endParaRPr lang="en-US" dirty="0"/>
          </a:p>
          <a:p>
            <a:r>
              <a:rPr lang="en-US" sz="2000" dirty="0" smtClean="0"/>
              <a:t>80-100</a:t>
            </a:r>
            <a:r>
              <a:rPr lang="en-US" dirty="0" smtClean="0"/>
              <a:t>		Likely receives outpatient care with additional 			intensive/supportive services</a:t>
            </a:r>
          </a:p>
          <a:p>
            <a:endParaRPr lang="en-US" dirty="0"/>
          </a:p>
          <a:p>
            <a:r>
              <a:rPr lang="en-US" sz="2000" dirty="0" smtClean="0"/>
              <a:t>110-130</a:t>
            </a:r>
            <a:r>
              <a:rPr lang="en-US" dirty="0" smtClean="0"/>
              <a:t>		Likely receives intensive, community-based 			services, some may require acute residential</a:t>
            </a:r>
          </a:p>
          <a:p>
            <a:endParaRPr lang="en-US" dirty="0"/>
          </a:p>
          <a:p>
            <a:r>
              <a:rPr lang="en-US" sz="2000" dirty="0" smtClean="0"/>
              <a:t>&gt;= 140</a:t>
            </a:r>
            <a:r>
              <a:rPr lang="en-US" dirty="0" smtClean="0"/>
              <a:t>		Very intensive services: residential/in-patient</a:t>
            </a:r>
            <a:endParaRPr lang="en-US" dirty="0"/>
          </a:p>
        </p:txBody>
      </p:sp>
      <p:pic>
        <p:nvPicPr>
          <p:cNvPr id="7175" name="Picture 7" descr="C:\Users\Natalie mini\AppData\Local\Microsoft\Windows\Temporary Internet Files\Content.IE5\89F2RJYJ\MC9002940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85" y="5253840"/>
            <a:ext cx="6208091" cy="161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68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alie mini\AppData\Local\Microsoft\Windows\Temporary Internet Files\Content.IE5\ADSJP5C6\MP90038725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10" y="41148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atalie mini\AppData\Local\Microsoft\Windows\Temporary Internet Files\Content.IE5\0ZXR7J2H\MP90044831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165" y="2473240"/>
            <a:ext cx="1551980" cy="232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990600"/>
            <a:ext cx="7696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functioning scores correspond </a:t>
            </a:r>
            <a:r>
              <a:rPr lang="en-US" sz="3200" dirty="0" smtClean="0"/>
              <a:t>with: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Level of care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Treatment </a:t>
            </a:r>
            <a:r>
              <a:rPr lang="en-US" sz="2800" dirty="0"/>
              <a:t>goals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lients’ strengths.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Allows matching care with functioning level and client strengths.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Can measure </a:t>
            </a:r>
          </a:p>
          <a:p>
            <a:r>
              <a:rPr lang="en-US" sz="3200" dirty="0" smtClean="0"/>
              <a:t>before, during, and </a:t>
            </a:r>
          </a:p>
          <a:p>
            <a:r>
              <a:rPr lang="en-US" sz="3200" dirty="0" smtClean="0"/>
              <a:t>after treatment to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rack progress.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29714" y="228600"/>
            <a:ext cx="80845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Scores, strengths, goals, oh my...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8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405777"/>
            <a:ext cx="8001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Practitioners </a:t>
            </a:r>
            <a:r>
              <a:rPr lang="en-US" sz="3600" dirty="0"/>
              <a:t>rate clients on each subscale by marking the behavioral descriptions that match the client’s functioning </a:t>
            </a:r>
            <a:r>
              <a:rPr lang="en-US" sz="3600" dirty="0" smtClean="0"/>
              <a:t>level, based on biopsychosocial/history.</a:t>
            </a:r>
          </a:p>
          <a:p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Each provider will be given a login to access an online data base to complete the assessment and track progress.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249093" y="457200"/>
            <a:ext cx="4645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Administration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Natalie mini\AppData\Local\Microsoft\Windows\Temporary Internet Files\Content.IE5\FJ87OYG8\dglxasse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17" y="3332189"/>
            <a:ext cx="1715683" cy="12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5348" y="918865"/>
            <a:ext cx="4373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we like it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C:\Users\Natalie mini\AppData\Local\Microsoft\Windows\Temporary Internet Files\Content.IE5\89F2RJYJ\MP9004118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66" y="2743200"/>
            <a:ext cx="4000276" cy="266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" y="1195883"/>
            <a:ext cx="7540625" cy="5389563"/>
          </a:xfrm>
          <a:prstGeom prst="rect">
            <a:avLst/>
          </a:prstGeom>
          <a:noFill/>
          <a:ln w="158750">
            <a:gradFill flip="none" rotWithShape="1">
              <a:gsLst>
                <a:gs pos="19000">
                  <a:srgbClr val="000000"/>
                </a:gs>
                <a:gs pos="76000">
                  <a:srgbClr val="000040"/>
                </a:gs>
                <a:gs pos="85000">
                  <a:srgbClr val="400040"/>
                </a:gs>
                <a:gs pos="95000">
                  <a:srgbClr val="8F0040"/>
                </a:gs>
                <a:gs pos="99000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78932" y="309652"/>
            <a:ext cx="4386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Whole picture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8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Meets our clients’ needs</a:t>
            </a:r>
          </a:p>
          <a:p>
            <a:pPr lvl="1"/>
            <a:r>
              <a:rPr lang="en-US" sz="3200" dirty="0" smtClean="0"/>
              <a:t>-assessing multiple domains, </a:t>
            </a:r>
          </a:p>
          <a:p>
            <a:pPr lvl="1"/>
            <a:r>
              <a:rPr lang="en-US" sz="3200" dirty="0" smtClean="0"/>
              <a:t>-applies to different diagnoses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Meets our providers’ needs</a:t>
            </a:r>
          </a:p>
          <a:p>
            <a:pPr lvl="1"/>
            <a:r>
              <a:rPr lang="en-US" sz="3200" dirty="0" smtClean="0"/>
              <a:t>- spans across theoretical approaches</a:t>
            </a:r>
          </a:p>
        </p:txBody>
      </p:sp>
      <p:pic>
        <p:nvPicPr>
          <p:cNvPr id="4098" name="Picture 2" descr="C:\Users\Natalie mini\AppData\Local\Microsoft\Windows\Temporary Internet Files\Content.IE5\0ZXR7J2H\MP900448474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12333"/>
          <a:stretch/>
        </p:blipFill>
        <p:spPr bwMode="auto">
          <a:xfrm>
            <a:off x="6837218" y="990600"/>
            <a:ext cx="2031883" cy="171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talie mini\AppData\Local\Microsoft\Windows\Temporary Internet Files\Content.IE5\89F2RJYJ\dglxasset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atalie mini\AppData\Local\Microsoft\Windows\Temporary Internet Files\Content.IE5\FJ87OYG8\dglxasset[2].as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59" y="4267200"/>
            <a:ext cx="198021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28600"/>
            <a:ext cx="8153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Can match treatment goals with functioning levels and </a:t>
            </a:r>
            <a:r>
              <a:rPr lang="en-US" sz="3600" dirty="0" smtClean="0"/>
              <a:t>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What is the benefit of being able to give the assessment </a:t>
            </a:r>
            <a:r>
              <a:rPr lang="en-US" sz="3600" dirty="0" smtClean="0"/>
              <a:t>before, during, </a:t>
            </a:r>
            <a:r>
              <a:rPr lang="en-US" sz="3600" dirty="0"/>
              <a:t>and after treatment?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96527760"/>
              </p:ext>
            </p:extLst>
          </p:nvPr>
        </p:nvGraphicFramePr>
        <p:xfrm>
          <a:off x="1143000" y="1371600"/>
          <a:ext cx="5867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371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2" y="8382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Provides Before and After-treatment </a:t>
            </a:r>
            <a:r>
              <a:rPr lang="en-US" sz="3600" dirty="0" smtClean="0"/>
              <a:t>information</a:t>
            </a:r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Enables monitoring treatment </a:t>
            </a:r>
            <a:r>
              <a:rPr lang="en-US" sz="3600" dirty="0" smtClean="0"/>
              <a:t>progress</a:t>
            </a:r>
          </a:p>
          <a:p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Organizes </a:t>
            </a:r>
            <a:r>
              <a:rPr lang="en-US" sz="3600" dirty="0"/>
              <a:t>data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t="9033" r="8523" b="45483"/>
          <a:stretch/>
        </p:blipFill>
        <p:spPr bwMode="auto">
          <a:xfrm>
            <a:off x="4440382" y="3715255"/>
            <a:ext cx="4371109" cy="269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3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8512" y="762000"/>
            <a:ext cx="1999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8 Youth Scales</a:t>
            </a:r>
          </a:p>
          <a:p>
            <a:endParaRPr lang="en-US" sz="3200" dirty="0"/>
          </a:p>
          <a:p>
            <a:r>
              <a:rPr lang="en-US" sz="3200" dirty="0" smtClean="0"/>
              <a:t>2 Caregiver Scales</a:t>
            </a:r>
          </a:p>
        </p:txBody>
      </p:sp>
    </p:spTree>
    <p:extLst>
      <p:ext uri="{BB962C8B-B14F-4D97-AF65-F5344CB8AC3E}">
        <p14:creationId xmlns:p14="http://schemas.microsoft.com/office/powerpoint/2010/main" val="20565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4" y="425096"/>
            <a:ext cx="7239000" cy="64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94" b="70016"/>
          <a:stretch/>
        </p:blipFill>
        <p:spPr bwMode="auto">
          <a:xfrm>
            <a:off x="228600" y="4495800"/>
            <a:ext cx="2601579" cy="1983735"/>
          </a:xfrm>
          <a:prstGeom prst="rect">
            <a:avLst/>
          </a:prstGeom>
          <a:noFill/>
          <a:ln w="158750">
            <a:gradFill flip="none" rotWithShape="1">
              <a:gsLst>
                <a:gs pos="19000">
                  <a:srgbClr val="000000"/>
                </a:gs>
                <a:gs pos="76000">
                  <a:srgbClr val="000040"/>
                </a:gs>
                <a:gs pos="85000">
                  <a:srgbClr val="400040"/>
                </a:gs>
                <a:gs pos="95000">
                  <a:srgbClr val="8F0040"/>
                </a:gs>
                <a:gs pos="99000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3362" y="441413"/>
            <a:ext cx="218681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School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7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e mini\AppData\Local\Microsoft\Windows\Temporary Internet Files\Content.IE5\89F2RJYJ\MP90040926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671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ie mini\AppData\Local\Microsoft\Windows\Temporary Internet Files\Content.IE5\FJ87OYG8\MP90044224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talie mini\AppData\Local\Microsoft\Windows\Temporary Internet Files\Content.IE5\FJ87OYG8\MP90034154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60" y="12954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talie mini\AppData\Local\Microsoft\Windows\Temporary Internet Files\Content.IE5\FJ87OYG8\MP90038794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28" y="401216"/>
            <a:ext cx="1685544" cy="236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5466" y="5963239"/>
            <a:ext cx="6385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do you stand?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0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153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 Thirteen year old is reported to truancy officer because of truancy.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30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2.  14-year-old was placed in EBD classroom 6 months ago. His behavior initially improved, but now he frequently walks out of class, screams at peers, knocks over desks, and does not listen to the teacher.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30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3.  Teacher placed child’s desk next to her desk to discourage his disruptive behavior.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10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93" y="304800"/>
            <a:ext cx="7599407" cy="653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703" y="838200"/>
            <a:ext cx="19527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6" t="1930" r="51102" b="69361"/>
          <a:stretch/>
        </p:blipFill>
        <p:spPr bwMode="auto">
          <a:xfrm>
            <a:off x="626728" y="4800600"/>
            <a:ext cx="1454727" cy="1547243"/>
          </a:xfrm>
          <a:prstGeom prst="rect">
            <a:avLst/>
          </a:prstGeom>
          <a:noFill/>
          <a:ln w="158750">
            <a:gradFill flip="none" rotWithShape="1">
              <a:gsLst>
                <a:gs pos="19000">
                  <a:srgbClr val="000000"/>
                </a:gs>
                <a:gs pos="76000">
                  <a:srgbClr val="000040"/>
                </a:gs>
                <a:gs pos="85000">
                  <a:srgbClr val="400040"/>
                </a:gs>
                <a:gs pos="95000">
                  <a:srgbClr val="8F0040"/>
                </a:gs>
                <a:gs pos="99000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30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0010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 Child makes a point of not doing what his parents want him to do most of the time in front of company at their home- the parents are often embarrassed.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20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2.  16-year-old in the last 3 months has been missing curfew, had an auto accident in which the car was wrecked, and came home smelling of alcohol despite drinking being strictly forbidden by his parents.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30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3.  8-year-old girl “gives attitude” and complains when asked to complete her chores.  She will do them only if her mother insists. 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10</a:t>
            </a:r>
          </a:p>
          <a:p>
            <a:r>
              <a:rPr lang="en-US" sz="24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6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6" y="684363"/>
            <a:ext cx="7585364" cy="623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0"/>
            <a:ext cx="362471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Community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3604"/>
          <a:stretch/>
        </p:blipFill>
        <p:spPr bwMode="auto">
          <a:xfrm>
            <a:off x="4711354" y="4724400"/>
            <a:ext cx="3770313" cy="1422626"/>
          </a:xfrm>
          <a:prstGeom prst="rect">
            <a:avLst/>
          </a:prstGeom>
          <a:noFill/>
          <a:ln w="158750">
            <a:gradFill flip="none" rotWithShape="1">
              <a:gsLst>
                <a:gs pos="19000">
                  <a:srgbClr val="000000"/>
                </a:gs>
                <a:gs pos="76000">
                  <a:srgbClr val="000040"/>
                </a:gs>
                <a:gs pos="85000">
                  <a:srgbClr val="400040"/>
                </a:gs>
                <a:gs pos="95000">
                  <a:srgbClr val="8F0040"/>
                </a:gs>
                <a:gs pos="99000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73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772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 Client got into a fight at school.  During the fight, picked up a  bottle to hit the other youth.  Broken up by school authorities who reported the incident to the police. 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30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2.  14-year-old on probation for stealing a car, last incident 4 months ago.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20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3.   A 10-year-old boy’s mother reported that her son shoplifted once from Walmart.</a:t>
            </a:r>
          </a:p>
          <a:p>
            <a:r>
              <a:rPr lang="en-US" sz="2400" dirty="0"/>
              <a:t>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1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9"/>
          <a:stretch/>
        </p:blipFill>
        <p:spPr bwMode="auto">
          <a:xfrm>
            <a:off x="581891" y="911304"/>
            <a:ext cx="8562109" cy="594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1" r="69843" b="37358"/>
          <a:stretch/>
        </p:blipFill>
        <p:spPr bwMode="auto">
          <a:xfrm>
            <a:off x="228600" y="4953000"/>
            <a:ext cx="2274022" cy="1688059"/>
          </a:xfrm>
          <a:prstGeom prst="rect">
            <a:avLst/>
          </a:prstGeom>
          <a:noFill/>
          <a:ln w="158750">
            <a:gradFill flip="none" rotWithShape="1">
              <a:gsLst>
                <a:gs pos="19000">
                  <a:srgbClr val="000000"/>
                </a:gs>
                <a:gs pos="76000">
                  <a:srgbClr val="000040"/>
                </a:gs>
                <a:gs pos="85000">
                  <a:srgbClr val="400040"/>
                </a:gs>
                <a:gs pos="95000">
                  <a:srgbClr val="8F0040"/>
                </a:gs>
                <a:gs pos="99000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52400"/>
            <a:ext cx="28376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Behavior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07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92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 A 9-year-old male grimaces and growls at peers, almost all of the time.  His parents find the behavior bizarre.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30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2.  Other children ignore and refuse to play with client.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10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3.  Threatens and emotionally abuses brother frequently.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46" y="228600"/>
            <a:ext cx="7625930" cy="654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7771" y="533400"/>
            <a:ext cx="193674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Mood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6" t="29481" r="51102" b="39286"/>
          <a:stretch/>
        </p:blipFill>
        <p:spPr bwMode="auto">
          <a:xfrm>
            <a:off x="360062" y="4267200"/>
            <a:ext cx="1602221" cy="2127539"/>
          </a:xfrm>
          <a:prstGeom prst="rect">
            <a:avLst/>
          </a:prstGeom>
          <a:noFill/>
          <a:ln w="158750">
            <a:gradFill flip="none" rotWithShape="1">
              <a:gsLst>
                <a:gs pos="19000">
                  <a:srgbClr val="000000"/>
                </a:gs>
                <a:gs pos="76000">
                  <a:srgbClr val="000040"/>
                </a:gs>
                <a:gs pos="85000">
                  <a:srgbClr val="400040"/>
                </a:gs>
                <a:gs pos="95000">
                  <a:srgbClr val="8F0040"/>
                </a:gs>
                <a:gs pos="99000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2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6781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 9-year-old worries constantly and has to sleep with mother.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20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2.  Often sad and complains about nightmares.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10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3.  Constant worries and avoids going to school, misses at least </a:t>
            </a:r>
            <a:r>
              <a:rPr lang="en-US" sz="2400" dirty="0" smtClean="0"/>
              <a:t>one </a:t>
            </a:r>
            <a:r>
              <a:rPr lang="en-US" sz="2400" dirty="0"/>
              <a:t>day per week. Avoids social interaction.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30</a:t>
            </a:r>
          </a:p>
          <a:p>
            <a:r>
              <a:rPr lang="en-US" sz="24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0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06" y="2252662"/>
            <a:ext cx="8452549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5" t="27553" r="26102" b="41214"/>
          <a:stretch/>
        </p:blipFill>
        <p:spPr bwMode="auto">
          <a:xfrm>
            <a:off x="6705600" y="4343400"/>
            <a:ext cx="1968283" cy="1683328"/>
          </a:xfrm>
          <a:prstGeom prst="rect">
            <a:avLst/>
          </a:prstGeom>
          <a:noFill/>
          <a:ln w="158750">
            <a:gradFill flip="none" rotWithShape="1">
              <a:gsLst>
                <a:gs pos="19000">
                  <a:srgbClr val="000000"/>
                </a:gs>
                <a:gs pos="76000">
                  <a:srgbClr val="000040"/>
                </a:gs>
                <a:gs pos="85000">
                  <a:srgbClr val="400040"/>
                </a:gs>
                <a:gs pos="95000">
                  <a:srgbClr val="8F0040"/>
                </a:gs>
                <a:gs pos="99000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65098" y="914400"/>
            <a:ext cx="394050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Self-Harmful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1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talie mini\AppData\Local\Microsoft\Windows\Temporary Internet Files\Content.IE5\0ZXR7J2H\MC9003182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2956">
            <a:off x="5881027" y="555687"/>
            <a:ext cx="2686050" cy="38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talie mini\AppData\Local\Microsoft\Windows\Temporary Internet Files\Content.IE5\FJ87OYG8\MC90003902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99592"/>
            <a:ext cx="3284830" cy="335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atalie mini\AppData\Local\Microsoft\Windows\Temporary Internet Files\Content.IE5\ADSJP5C6\MC90037033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6885">
            <a:off x="609600" y="609600"/>
            <a:ext cx="2864792" cy="37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268127"/>
            <a:ext cx="33523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Annoying?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87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0"/>
            <a:ext cx="792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 Says cut arms and legs with paperclip wire last year.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0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2.   Running out in the street in front of cars when angry.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30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3.  Talks about harming self but says does not want to die.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0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732"/>
            <a:ext cx="7086600" cy="667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86732"/>
            <a:ext cx="323197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Substance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Use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9" t="27553" b="45070"/>
          <a:stretch/>
        </p:blipFill>
        <p:spPr bwMode="auto">
          <a:xfrm>
            <a:off x="369475" y="4800600"/>
            <a:ext cx="2493024" cy="1780309"/>
          </a:xfrm>
          <a:prstGeom prst="rect">
            <a:avLst/>
          </a:prstGeom>
          <a:noFill/>
          <a:ln w="158750">
            <a:gradFill flip="none" rotWithShape="1">
              <a:gsLst>
                <a:gs pos="19000">
                  <a:srgbClr val="000000"/>
                </a:gs>
                <a:gs pos="76000">
                  <a:srgbClr val="000040"/>
                </a:gs>
                <a:gs pos="85000">
                  <a:srgbClr val="400040"/>
                </a:gs>
                <a:gs pos="95000">
                  <a:srgbClr val="8F0040"/>
                </a:gs>
                <a:gs pos="99000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8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95400"/>
            <a:ext cx="7239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 Admits to trying pot once.  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0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2.  12-year-old has been caught drinking alcohol several times but does not appear to get drunk.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20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3.  Teen becomes intoxicated/high more than twice a week.  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408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5741"/>
            <a:ext cx="7543800" cy="646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05741"/>
            <a:ext cx="277351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Thinking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14" r="71772"/>
          <a:stretch/>
        </p:blipFill>
        <p:spPr bwMode="auto">
          <a:xfrm>
            <a:off x="322483" y="4343400"/>
            <a:ext cx="2128549" cy="2117355"/>
          </a:xfrm>
          <a:prstGeom prst="rect">
            <a:avLst/>
          </a:prstGeom>
          <a:noFill/>
          <a:ln w="158750">
            <a:gradFill flip="none" rotWithShape="1">
              <a:gsLst>
                <a:gs pos="19000">
                  <a:srgbClr val="000000"/>
                </a:gs>
                <a:gs pos="76000">
                  <a:srgbClr val="000040"/>
                </a:gs>
                <a:gs pos="85000">
                  <a:srgbClr val="400040"/>
                </a:gs>
                <a:gs pos="95000">
                  <a:srgbClr val="8F0040"/>
                </a:gs>
                <a:gs pos="99000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772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 Obsesses about </a:t>
            </a:r>
            <a:r>
              <a:rPr lang="en-US" sz="2400" dirty="0" smtClean="0"/>
              <a:t>rubber bands</a:t>
            </a:r>
            <a:r>
              <a:rPr lang="en-US" sz="2400" dirty="0"/>
              <a:t>, has to have them arranged </a:t>
            </a:r>
            <a:r>
              <a:rPr lang="en-US" sz="2400" dirty="0" smtClean="0"/>
              <a:t>in a particular </a:t>
            </a:r>
            <a:r>
              <a:rPr lang="en-US" sz="2400" dirty="0"/>
              <a:t>order and screams if anyone messes with them, but aside from this issue, does well in school and has friends.  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10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2.  Is in a self-contained class, displays echolalia, says </a:t>
            </a:r>
            <a:r>
              <a:rPr lang="en-US" sz="2400" dirty="0" smtClean="0"/>
              <a:t>things that do not make sense.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30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3.  Makes grandiose statements that causes peers to reject him.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20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96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/>
          <a:stretch/>
        </p:blipFill>
        <p:spPr bwMode="auto">
          <a:xfrm>
            <a:off x="1905000" y="833470"/>
            <a:ext cx="7043133" cy="598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1" t="61567"/>
          <a:stretch/>
        </p:blipFill>
        <p:spPr bwMode="auto">
          <a:xfrm>
            <a:off x="298971" y="4953000"/>
            <a:ext cx="2640162" cy="1704109"/>
          </a:xfrm>
          <a:prstGeom prst="rect">
            <a:avLst/>
          </a:prstGeom>
          <a:noFill/>
          <a:ln w="158750">
            <a:gradFill flip="none" rotWithShape="1">
              <a:gsLst>
                <a:gs pos="19000">
                  <a:srgbClr val="000000"/>
                </a:gs>
                <a:gs pos="76000">
                  <a:srgbClr val="000040"/>
                </a:gs>
                <a:gs pos="85000">
                  <a:srgbClr val="400040"/>
                </a:gs>
                <a:gs pos="95000">
                  <a:srgbClr val="8F0040"/>
                </a:gs>
                <a:gs pos="99000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4498" y="228600"/>
            <a:ext cx="212910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Family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500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4088" y="2967335"/>
            <a:ext cx="4435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Case Example!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 descr="C:\Users\Natalie mini\AppData\Local\Microsoft\Windows\Temporary Internet Files\Content.IE5\0ZXR7J2H\MC900265516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44930" y="762115"/>
            <a:ext cx="4054145" cy="533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4166" y="457200"/>
            <a:ext cx="4507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Stuart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Smalley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C:\Users\Natalie mini\AppData\Local\Microsoft\Windows\Temporary Internet Files\Content.IE5\ADSJP5C6\MP90044851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3603"/>
            <a:ext cx="3438446" cy="51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94909" y="1094586"/>
            <a:ext cx="44958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Age 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grade, failing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Lives with mother who never married his father, has a history of domestic violence relationships.  She blames Stuart’s behavior for family conflict.  He has two younger siblings whom he threatens and intimidates.  He cusses out mother, destroys property, sleeps with a knife.  Refuses to comply with house rules, curfew.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Increased involvement with negative peer group, admits to trying marijuana.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He attends school regularly, but he refuses to do work, sleeps in class, and talks back to teachers.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He fights with peers at school and in the neighborhood. He thinks that people are always judging him.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He avoids home, but he likes spending time with his uncle and family.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legal charges, but is at risk because of destroying community property.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8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85817"/>
            <a:ext cx="7467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Total score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</a:t>
            </a:r>
            <a:r>
              <a:rPr lang="en-US" sz="3200" dirty="0" smtClean="0"/>
              <a:t>evel </a:t>
            </a:r>
            <a:r>
              <a:rPr lang="en-US" sz="3200" dirty="0"/>
              <a:t>of </a:t>
            </a:r>
            <a:r>
              <a:rPr lang="en-US" sz="3200" dirty="0" smtClean="0"/>
              <a:t>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</a:t>
            </a:r>
            <a:r>
              <a:rPr lang="en-US" sz="3200" dirty="0" smtClean="0"/>
              <a:t>reatment goals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/>
              <a:t>Demonstration of 3-month follow-up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04052" y="178804"/>
            <a:ext cx="2335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3247716" cy="217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78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5391605" cy="3508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46" b="9922"/>
          <a:stretch/>
        </p:blipFill>
        <p:spPr>
          <a:xfrm>
            <a:off x="2624706" y="2971800"/>
            <a:ext cx="6143398" cy="3636818"/>
          </a:xfrm>
          <a:prstGeom prst="rect">
            <a:avLst/>
          </a:prstGeom>
        </p:spPr>
      </p:pic>
      <p:pic>
        <p:nvPicPr>
          <p:cNvPr id="1026" name="Picture 2" descr="C:\Users\Natalie mini\AppData\Local\Microsoft\Windows\Temporary Internet Files\Content.IE5\ADSJP5C6\MP900303009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86" y="609600"/>
            <a:ext cx="2819400" cy="201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ie mini\AppData\Local\Microsoft\Windows\Temporary Internet Files\Content.IE5\0ZXR7J2H\MP900303008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27082"/>
            <a:ext cx="1860943" cy="260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2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lie mini\AppData\Local\Microsoft\Windows\Temporary Internet Files\Content.IE5\ADSJP5C6\MC9004387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3017"/>
            <a:ext cx="5486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atalie mini\AppData\Local\Microsoft\Windows\Temporary Internet Files\Content.IE5\0ZXR7J2H\MC9003702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96813"/>
            <a:ext cx="2722474" cy="32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atalie mini\AppData\Local\Microsoft\Windows\Temporary Internet Files\Content.IE5\0ZXR7J2H\MC900441884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01886"/>
            <a:ext cx="2681288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Natalie mini\AppData\Local\Microsoft\Windows\Temporary Internet Files\Content.IE5\0ZXR7J2H\MC90043470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61944" y="746894"/>
            <a:ext cx="981656" cy="99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5799" y="609600"/>
            <a:ext cx="1630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Fun!!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0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0977"/>
            <a:ext cx="5714999" cy="664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7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371600"/>
            <a:ext cx="778158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will you use this tool to help your clients transform?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0" name="Picture 4" descr="C:\Users\Natalie mini\AppData\Local\Microsoft\Windows\Temporary Internet Files\Content.IE5\FJ87OYG8\MP90038696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590" y="3956923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7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0846" y="314190"/>
            <a:ext cx="2342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70128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Now!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You will receive an email directing you to an online self-training  to ensure that we all score clients the same way.  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www.youtube.com/playlist?list=PLRDR6vne4ABNlnX_3m64QYHYvZLxYpXJx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Complete the self-training and take </a:t>
            </a:r>
            <a:r>
              <a:rPr lang="en-US" sz="3200" dirty="0"/>
              <a:t>the </a:t>
            </a:r>
            <a:r>
              <a:rPr lang="en-US" sz="3200" dirty="0" smtClean="0"/>
              <a:t>quiz </a:t>
            </a:r>
            <a:r>
              <a:rPr lang="en-US" dirty="0" smtClean="0"/>
              <a:t> http</a:t>
            </a:r>
            <a:r>
              <a:rPr lang="en-US" dirty="0"/>
              <a:t>://www.proprofs.com/quiz-school/story.php?title=cafas-online-reliability-training-quiz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Email a copy of your certificate and you will receive an email from </a:t>
            </a:r>
            <a:r>
              <a:rPr lang="en-US" sz="3200" dirty="0" err="1" smtClean="0"/>
              <a:t>FASoutcomes</a:t>
            </a:r>
            <a:r>
              <a:rPr lang="en-US" sz="3200" dirty="0" smtClean="0"/>
              <a:t> with your user name and temporary password to begin using the assessment with clients.   </a:t>
            </a:r>
            <a:endParaRPr lang="en-US" sz="3200" dirty="0"/>
          </a:p>
        </p:txBody>
      </p:sp>
      <p:pic>
        <p:nvPicPr>
          <p:cNvPr id="2050" name="Picture 2" descr="C:\Users\Natalie mini\AppData\Local\Microsoft\Windows\Temporary Internet Files\Content.IE5\FJ87OYG8\MP90040067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002" y="314190"/>
            <a:ext cx="1184795" cy="11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5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8900" y="5410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nmccluggage@transformationsllc.net</a:t>
            </a:r>
            <a:endParaRPr lang="en-US" dirty="0"/>
          </a:p>
        </p:txBody>
      </p:sp>
      <p:pic>
        <p:nvPicPr>
          <p:cNvPr id="3074" name="Picture 2" descr="C:\Users\Natalie mini\AppData\Local\Microsoft\Windows\Temporary Internet Files\Content.IE5\0ZXR7J2H\MC9003841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60" y="1562748"/>
            <a:ext cx="2213680" cy="262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7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talie mini\AppData\Local\Microsoft\Windows\Temporary Internet Files\Content.IE5\ADSJP5C6\dglxasse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73269"/>
            <a:ext cx="1702774" cy="113652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99140" y="304800"/>
            <a:ext cx="5588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Training Objective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464" y="623204"/>
            <a:ext cx="70819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b="1" dirty="0" smtClean="0"/>
              <a:t>Introduce the Child and Adolescents Functioning Assessment Scale (CAFAS)</a:t>
            </a:r>
          </a:p>
          <a:p>
            <a:endParaRPr lang="en-US" sz="32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b="1" dirty="0" smtClean="0"/>
              <a:t>Explain what it is and demonstrate it with a case example. </a:t>
            </a:r>
          </a:p>
          <a:p>
            <a:endParaRPr lang="en-US" sz="32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b="1" dirty="0" smtClean="0"/>
              <a:t>Discuss how this tool may add to therapy and outcome measurement. </a:t>
            </a:r>
          </a:p>
        </p:txBody>
      </p:sp>
    </p:spTree>
    <p:extLst>
      <p:ext uri="{BB962C8B-B14F-4D97-AF65-F5344CB8AC3E}">
        <p14:creationId xmlns:p14="http://schemas.microsoft.com/office/powerpoint/2010/main" val="255998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730116"/>
            <a:ext cx="3313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Says?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Natalie mini\AppData\Local\Microsoft\Windows\Temporary Internet Files\Content.IE5\0ZXR7J2H\MP90043923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20574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MCOs</a:t>
            </a:r>
          </a:p>
          <a:p>
            <a:r>
              <a:rPr lang="en-US" sz="3200" dirty="0"/>
              <a:t>	</a:t>
            </a:r>
            <a:r>
              <a:rPr lang="en-US" sz="2800" dirty="0" smtClean="0"/>
              <a:t>Quality Assurance</a:t>
            </a:r>
          </a:p>
          <a:p>
            <a:r>
              <a:rPr lang="en-US" sz="3200" dirty="0" smtClean="0"/>
              <a:t>	</a:t>
            </a:r>
            <a:r>
              <a:rPr lang="en-US" sz="2800" dirty="0" smtClean="0"/>
              <a:t>Track what works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11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8417" y="381000"/>
            <a:ext cx="3227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is it?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" y="1143000"/>
            <a:ext cx="8115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CAFAS is </a:t>
            </a:r>
            <a:r>
              <a:rPr lang="en-US" sz="3200" dirty="0" smtClean="0"/>
              <a:t>a comprehensive, </a:t>
            </a:r>
            <a:r>
              <a:rPr lang="en-US" sz="3200" dirty="0"/>
              <a:t>objective measure of </a:t>
            </a:r>
            <a:r>
              <a:rPr lang="en-US" sz="3200" dirty="0" smtClean="0"/>
              <a:t>children and adolescents’ functioning levels: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197357" y="2644169"/>
            <a:ext cx="7274309" cy="3945762"/>
            <a:chOff x="1197357" y="2644169"/>
            <a:chExt cx="7274309" cy="3945762"/>
          </a:xfrm>
        </p:grpSpPr>
        <p:sp>
          <p:nvSpPr>
            <p:cNvPr id="5" name="Rectangle 4"/>
            <p:cNvSpPr/>
            <p:nvPr/>
          </p:nvSpPr>
          <p:spPr>
            <a:xfrm>
              <a:off x="1219200" y="2644169"/>
              <a:ext cx="151996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School</a:t>
              </a:r>
              <a:endPara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23320" y="3427729"/>
              <a:ext cx="13660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Home</a:t>
              </a:r>
              <a:endPara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9200" y="4163291"/>
              <a:ext cx="247856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Community</a:t>
              </a:r>
              <a:endPara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97357" y="5034123"/>
              <a:ext cx="352211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Behavior- Others</a:t>
              </a:r>
              <a:endPara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97357" y="5943599"/>
              <a:ext cx="354456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Moods/Emotions</a:t>
              </a:r>
              <a:endPara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80340" y="3516960"/>
              <a:ext cx="304923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Substance Use</a:t>
              </a:r>
              <a:endPara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69792" y="4207683"/>
              <a:ext cx="190789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Thinking</a:t>
              </a:r>
              <a:endPara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92590" y="5034123"/>
              <a:ext cx="317907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Material Needs</a:t>
              </a:r>
              <a:endPara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19802" y="5943600"/>
              <a:ext cx="277031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Family/Social</a:t>
              </a:r>
              <a:endPara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69792" y="2674339"/>
              <a:ext cx="264367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Self-harmful</a:t>
              </a:r>
              <a:endPara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1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143000"/>
            <a:ext cx="746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Developed for SED children and adolescents who require interventions across multiple domains/systems.</a:t>
            </a:r>
          </a:p>
          <a:p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Age range: 5 -19</a:t>
            </a:r>
          </a:p>
          <a:p>
            <a:endParaRPr lang="en-US" sz="3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969382" y="219670"/>
            <a:ext cx="5510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Target Population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7" name="Picture 3" descr="C:\Users\Natalie mini\AppData\Local\Microsoft\Windows\Temporary Internet Files\Content.IE5\89F2RJYJ\MP900442521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2"/>
          <a:stretch/>
        </p:blipFill>
        <p:spPr bwMode="auto">
          <a:xfrm>
            <a:off x="5943600" y="2895600"/>
            <a:ext cx="2794000" cy="37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Overall </a:t>
            </a:r>
            <a:r>
              <a:rPr lang="en-US" sz="3200" dirty="0"/>
              <a:t>Functioning </a:t>
            </a:r>
            <a:r>
              <a:rPr lang="en-US" sz="3200" dirty="0" smtClean="0"/>
              <a:t>Level score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Subscale Functioning scores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393062" y="0"/>
            <a:ext cx="2385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Score!!!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 useBgFill="1">
        <p:nvSpPr>
          <p:cNvPr id="5" name="Rectangle 4"/>
          <p:cNvSpPr/>
          <p:nvPr/>
        </p:nvSpPr>
        <p:spPr>
          <a:xfrm>
            <a:off x="846433" y="2369127"/>
            <a:ext cx="7848600" cy="3505200"/>
          </a:xfrm>
          <a:prstGeom prst="rect">
            <a:avLst/>
          </a:prstGeom>
          <a:ln w="63500" cmpd="sng"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2590800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CAFAS Levels of </a:t>
            </a:r>
            <a:r>
              <a:rPr lang="en-US" sz="2800" b="1" u="sng" dirty="0" smtClean="0"/>
              <a:t>Impairment</a:t>
            </a:r>
          </a:p>
          <a:p>
            <a:pPr algn="ctr"/>
            <a:endParaRPr lang="en-US" sz="2800" b="1" u="sng" dirty="0"/>
          </a:p>
          <a:p>
            <a:r>
              <a:rPr lang="en-US" sz="2800" dirty="0"/>
              <a:t>Severe Impairment (30): </a:t>
            </a:r>
            <a:r>
              <a:rPr lang="en-US" dirty="0"/>
              <a:t>Severe disruption or incapacitation </a:t>
            </a:r>
          </a:p>
          <a:p>
            <a:r>
              <a:rPr lang="en-US" sz="2800" dirty="0"/>
              <a:t>Moderate Impairment (20): </a:t>
            </a:r>
            <a:r>
              <a:rPr lang="en-US" dirty="0"/>
              <a:t>Major or persistent disruption</a:t>
            </a:r>
          </a:p>
          <a:p>
            <a:r>
              <a:rPr lang="en-US" sz="2800" dirty="0"/>
              <a:t>Mild Impairment (10): </a:t>
            </a:r>
            <a:r>
              <a:rPr lang="en-US" dirty="0"/>
              <a:t>Significant problems or distress</a:t>
            </a:r>
          </a:p>
          <a:p>
            <a:r>
              <a:rPr lang="en-US" sz="2800" dirty="0" smtClean="0"/>
              <a:t>Minimal/No </a:t>
            </a:r>
            <a:r>
              <a:rPr lang="en-US" sz="2800" dirty="0"/>
              <a:t>Impairment (0): </a:t>
            </a:r>
            <a:r>
              <a:rPr lang="en-US" dirty="0"/>
              <a:t>No disruption in functioning</a:t>
            </a:r>
          </a:p>
        </p:txBody>
      </p:sp>
      <p:pic>
        <p:nvPicPr>
          <p:cNvPr id="8194" name="Picture 2" descr="C:\Users\Natalie mini\AppData\Local\Microsoft\Windows\Temporary Internet Files\Content.IE5\89F2RJYJ\MP900314254[2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7500" l="10000" r="7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0" r="14287"/>
          <a:stretch/>
        </p:blipFill>
        <p:spPr bwMode="auto">
          <a:xfrm>
            <a:off x="0" y="2292927"/>
            <a:ext cx="1066800" cy="365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4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radesh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1156</Words>
  <Application>Microsoft Office PowerPoint</Application>
  <PresentationFormat>On-screen Show (4:3)</PresentationFormat>
  <Paragraphs>312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Tradeshow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</dc:creator>
  <cp:lastModifiedBy>User</cp:lastModifiedBy>
  <cp:revision>68</cp:revision>
  <dcterms:created xsi:type="dcterms:W3CDTF">2014-01-04T19:09:28Z</dcterms:created>
  <dcterms:modified xsi:type="dcterms:W3CDTF">2014-01-20T14:02:35Z</dcterms:modified>
</cp:coreProperties>
</file>