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64" r:id="rId3"/>
    <p:sldId id="257" r:id="rId4"/>
    <p:sldId id="260" r:id="rId5"/>
    <p:sldId id="258" r:id="rId6"/>
    <p:sldId id="259" r:id="rId7"/>
    <p:sldId id="261" r:id="rId8"/>
    <p:sldId id="263" r:id="rId9"/>
    <p:sldId id="270" r:id="rId10"/>
    <p:sldId id="265" r:id="rId11"/>
    <p:sldId id="267" r:id="rId12"/>
    <p:sldId id="272" r:id="rId13"/>
    <p:sldId id="266" r:id="rId14"/>
    <p:sldId id="273" r:id="rId15"/>
    <p:sldId id="274" r:id="rId16"/>
    <p:sldId id="275" r:id="rId17"/>
    <p:sldId id="268"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9" d="100"/>
          <a:sy n="89" d="100"/>
        </p:scale>
        <p:origin x="-1090"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9563CE-C507-4744-8D37-339E99539E87}" type="datetimeFigureOut">
              <a:rPr lang="en-US" smtClean="0"/>
              <a:t>7/24/2014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E9847B-5A02-4DEA-B72E-9B7C8830E4F1}" type="slidenum">
              <a:rPr lang="en-US" smtClean="0"/>
              <a:t>‹#›</a:t>
            </a:fld>
            <a:endParaRPr lang="en-US"/>
          </a:p>
        </p:txBody>
      </p:sp>
    </p:spTree>
    <p:extLst>
      <p:ext uri="{BB962C8B-B14F-4D97-AF65-F5344CB8AC3E}">
        <p14:creationId xmlns:p14="http://schemas.microsoft.com/office/powerpoint/2010/main" val="33249555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Explain</a:t>
            </a:r>
            <a:r>
              <a:rPr lang="en-US" baseline="0" dirty="0" smtClean="0"/>
              <a:t> the food chain</a:t>
            </a:r>
            <a:endParaRPr lang="en-US" dirty="0"/>
          </a:p>
        </p:txBody>
      </p:sp>
      <p:sp>
        <p:nvSpPr>
          <p:cNvPr id="4" name="Slide Number Placeholder 3"/>
          <p:cNvSpPr>
            <a:spLocks noGrp="1"/>
          </p:cNvSpPr>
          <p:nvPr>
            <p:ph type="sldNum" sz="quarter" idx="10"/>
          </p:nvPr>
        </p:nvSpPr>
        <p:spPr/>
        <p:txBody>
          <a:bodyPr/>
          <a:lstStyle/>
          <a:p>
            <a:fld id="{93E9847B-5A02-4DEA-B72E-9B7C8830E4F1}" type="slidenum">
              <a:rPr lang="en-US" smtClean="0"/>
              <a:t>4</a:t>
            </a:fld>
            <a:endParaRPr lang="en-US"/>
          </a:p>
        </p:txBody>
      </p:sp>
    </p:spTree>
    <p:extLst>
      <p:ext uri="{BB962C8B-B14F-4D97-AF65-F5344CB8AC3E}">
        <p14:creationId xmlns:p14="http://schemas.microsoft.com/office/powerpoint/2010/main" val="17402165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guardian is present</a:t>
            </a:r>
            <a:endParaRPr lang="en-US" dirty="0"/>
          </a:p>
        </p:txBody>
      </p:sp>
      <p:sp>
        <p:nvSpPr>
          <p:cNvPr id="4" name="Slide Number Placeholder 3"/>
          <p:cNvSpPr>
            <a:spLocks noGrp="1"/>
          </p:cNvSpPr>
          <p:nvPr>
            <p:ph type="sldNum" sz="quarter" idx="10"/>
          </p:nvPr>
        </p:nvSpPr>
        <p:spPr/>
        <p:txBody>
          <a:bodyPr/>
          <a:lstStyle/>
          <a:p>
            <a:fld id="{93E9847B-5A02-4DEA-B72E-9B7C8830E4F1}" type="slidenum">
              <a:rPr lang="en-US" smtClean="0"/>
              <a:t>5</a:t>
            </a:fld>
            <a:endParaRPr lang="en-US"/>
          </a:p>
        </p:txBody>
      </p:sp>
    </p:spTree>
    <p:extLst>
      <p:ext uri="{BB962C8B-B14F-4D97-AF65-F5344CB8AC3E}">
        <p14:creationId xmlns:p14="http://schemas.microsoft.com/office/powerpoint/2010/main" val="1350576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billing code is about the service and not the provider’s identity</a:t>
            </a:r>
            <a:endParaRPr lang="en-US" dirty="0"/>
          </a:p>
        </p:txBody>
      </p:sp>
      <p:sp>
        <p:nvSpPr>
          <p:cNvPr id="4" name="Slide Number Placeholder 3"/>
          <p:cNvSpPr>
            <a:spLocks noGrp="1"/>
          </p:cNvSpPr>
          <p:nvPr>
            <p:ph type="sldNum" sz="quarter" idx="10"/>
          </p:nvPr>
        </p:nvSpPr>
        <p:spPr/>
        <p:txBody>
          <a:bodyPr/>
          <a:lstStyle/>
          <a:p>
            <a:fld id="{93E9847B-5A02-4DEA-B72E-9B7C8830E4F1}" type="slidenum">
              <a:rPr lang="en-US" smtClean="0"/>
              <a:t>6</a:t>
            </a:fld>
            <a:endParaRPr lang="en-US"/>
          </a:p>
        </p:txBody>
      </p:sp>
    </p:spTree>
    <p:extLst>
      <p:ext uri="{BB962C8B-B14F-4D97-AF65-F5344CB8AC3E}">
        <p14:creationId xmlns:p14="http://schemas.microsoft.com/office/powerpoint/2010/main" val="8681533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intervention</a:t>
            </a:r>
            <a:r>
              <a:rPr lang="en-US" baseline="0" dirty="0" smtClean="0"/>
              <a:t> has to be directed to the client’s behavior </a:t>
            </a:r>
            <a:endParaRPr lang="en-US" dirty="0"/>
          </a:p>
        </p:txBody>
      </p:sp>
      <p:sp>
        <p:nvSpPr>
          <p:cNvPr id="4" name="Slide Number Placeholder 3"/>
          <p:cNvSpPr>
            <a:spLocks noGrp="1"/>
          </p:cNvSpPr>
          <p:nvPr>
            <p:ph type="sldNum" sz="quarter" idx="10"/>
          </p:nvPr>
        </p:nvSpPr>
        <p:spPr/>
        <p:txBody>
          <a:bodyPr/>
          <a:lstStyle/>
          <a:p>
            <a:fld id="{93E9847B-5A02-4DEA-B72E-9B7C8830E4F1}" type="slidenum">
              <a:rPr lang="en-US" smtClean="0"/>
              <a:t>11</a:t>
            </a:fld>
            <a:endParaRPr lang="en-US"/>
          </a:p>
        </p:txBody>
      </p:sp>
    </p:spTree>
    <p:extLst>
      <p:ext uri="{BB962C8B-B14F-4D97-AF65-F5344CB8AC3E}">
        <p14:creationId xmlns:p14="http://schemas.microsoft.com/office/powerpoint/2010/main" val="42812655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FFCFF94-A6E0-4D70-8690-60CC5D397C2B}" type="datetimeFigureOut">
              <a:rPr lang="en-US" smtClean="0"/>
              <a:t>7/23/2014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E203F-A624-4375-A3A6-034B30DF95BF}" type="slidenum">
              <a:rPr lang="en-US" smtClean="0"/>
              <a:t>‹#›</a:t>
            </a:fld>
            <a:endParaRPr lang="en-US"/>
          </a:p>
        </p:txBody>
      </p:sp>
    </p:spTree>
    <p:extLst>
      <p:ext uri="{BB962C8B-B14F-4D97-AF65-F5344CB8AC3E}">
        <p14:creationId xmlns:p14="http://schemas.microsoft.com/office/powerpoint/2010/main" val="2749072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FCFF94-A6E0-4D70-8690-60CC5D397C2B}" type="datetimeFigureOut">
              <a:rPr lang="en-US" smtClean="0"/>
              <a:t>7/23/2014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E203F-A624-4375-A3A6-034B30DF95BF}" type="slidenum">
              <a:rPr lang="en-US" smtClean="0"/>
              <a:t>‹#›</a:t>
            </a:fld>
            <a:endParaRPr lang="en-US"/>
          </a:p>
        </p:txBody>
      </p:sp>
    </p:spTree>
    <p:extLst>
      <p:ext uri="{BB962C8B-B14F-4D97-AF65-F5344CB8AC3E}">
        <p14:creationId xmlns:p14="http://schemas.microsoft.com/office/powerpoint/2010/main" val="1088484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FCFF94-A6E0-4D70-8690-60CC5D397C2B}" type="datetimeFigureOut">
              <a:rPr lang="en-US" smtClean="0"/>
              <a:t>7/23/2014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E203F-A624-4375-A3A6-034B30DF95BF}" type="slidenum">
              <a:rPr lang="en-US" smtClean="0"/>
              <a:t>‹#›</a:t>
            </a:fld>
            <a:endParaRPr lang="en-US"/>
          </a:p>
        </p:txBody>
      </p:sp>
    </p:spTree>
    <p:extLst>
      <p:ext uri="{BB962C8B-B14F-4D97-AF65-F5344CB8AC3E}">
        <p14:creationId xmlns:p14="http://schemas.microsoft.com/office/powerpoint/2010/main" val="1444870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FCFF94-A6E0-4D70-8690-60CC5D397C2B}" type="datetimeFigureOut">
              <a:rPr lang="en-US" smtClean="0"/>
              <a:t>7/23/2014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E203F-A624-4375-A3A6-034B30DF95BF}" type="slidenum">
              <a:rPr lang="en-US" smtClean="0"/>
              <a:t>‹#›</a:t>
            </a:fld>
            <a:endParaRPr lang="en-US"/>
          </a:p>
        </p:txBody>
      </p:sp>
    </p:spTree>
    <p:extLst>
      <p:ext uri="{BB962C8B-B14F-4D97-AF65-F5344CB8AC3E}">
        <p14:creationId xmlns:p14="http://schemas.microsoft.com/office/powerpoint/2010/main" val="3696561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FCFF94-A6E0-4D70-8690-60CC5D397C2B}" type="datetimeFigureOut">
              <a:rPr lang="en-US" smtClean="0"/>
              <a:t>7/23/2014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E203F-A624-4375-A3A6-034B30DF95BF}" type="slidenum">
              <a:rPr lang="en-US" smtClean="0"/>
              <a:t>‹#›</a:t>
            </a:fld>
            <a:endParaRPr lang="en-US"/>
          </a:p>
        </p:txBody>
      </p:sp>
    </p:spTree>
    <p:extLst>
      <p:ext uri="{BB962C8B-B14F-4D97-AF65-F5344CB8AC3E}">
        <p14:creationId xmlns:p14="http://schemas.microsoft.com/office/powerpoint/2010/main" val="3398962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FFCFF94-A6E0-4D70-8690-60CC5D397C2B}" type="datetimeFigureOut">
              <a:rPr lang="en-US" smtClean="0"/>
              <a:t>7/23/2014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E203F-A624-4375-A3A6-034B30DF95BF}" type="slidenum">
              <a:rPr lang="en-US" smtClean="0"/>
              <a:t>‹#›</a:t>
            </a:fld>
            <a:endParaRPr lang="en-US"/>
          </a:p>
        </p:txBody>
      </p:sp>
    </p:spTree>
    <p:extLst>
      <p:ext uri="{BB962C8B-B14F-4D97-AF65-F5344CB8AC3E}">
        <p14:creationId xmlns:p14="http://schemas.microsoft.com/office/powerpoint/2010/main" val="3264704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FCFF94-A6E0-4D70-8690-60CC5D397C2B}" type="datetimeFigureOut">
              <a:rPr lang="en-US" smtClean="0"/>
              <a:t>7/23/2014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BE203F-A624-4375-A3A6-034B30DF95BF}" type="slidenum">
              <a:rPr lang="en-US" smtClean="0"/>
              <a:t>‹#›</a:t>
            </a:fld>
            <a:endParaRPr lang="en-US"/>
          </a:p>
        </p:txBody>
      </p:sp>
    </p:spTree>
    <p:extLst>
      <p:ext uri="{BB962C8B-B14F-4D97-AF65-F5344CB8AC3E}">
        <p14:creationId xmlns:p14="http://schemas.microsoft.com/office/powerpoint/2010/main" val="2874613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FCFF94-A6E0-4D70-8690-60CC5D397C2B}" type="datetimeFigureOut">
              <a:rPr lang="en-US" smtClean="0"/>
              <a:t>7/23/2014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BE203F-A624-4375-A3A6-034B30DF95BF}" type="slidenum">
              <a:rPr lang="en-US" smtClean="0"/>
              <a:t>‹#›</a:t>
            </a:fld>
            <a:endParaRPr lang="en-US"/>
          </a:p>
        </p:txBody>
      </p:sp>
    </p:spTree>
    <p:extLst>
      <p:ext uri="{BB962C8B-B14F-4D97-AF65-F5344CB8AC3E}">
        <p14:creationId xmlns:p14="http://schemas.microsoft.com/office/powerpoint/2010/main" val="655712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FCFF94-A6E0-4D70-8690-60CC5D397C2B}" type="datetimeFigureOut">
              <a:rPr lang="en-US" smtClean="0"/>
              <a:t>7/23/2014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BE203F-A624-4375-A3A6-034B30DF95BF}" type="slidenum">
              <a:rPr lang="en-US" smtClean="0"/>
              <a:t>‹#›</a:t>
            </a:fld>
            <a:endParaRPr lang="en-US"/>
          </a:p>
        </p:txBody>
      </p:sp>
    </p:spTree>
    <p:extLst>
      <p:ext uri="{BB962C8B-B14F-4D97-AF65-F5344CB8AC3E}">
        <p14:creationId xmlns:p14="http://schemas.microsoft.com/office/powerpoint/2010/main" val="3570497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FCFF94-A6E0-4D70-8690-60CC5D397C2B}" type="datetimeFigureOut">
              <a:rPr lang="en-US" smtClean="0"/>
              <a:t>7/23/2014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E203F-A624-4375-A3A6-034B30DF95BF}" type="slidenum">
              <a:rPr lang="en-US" smtClean="0"/>
              <a:t>‹#›</a:t>
            </a:fld>
            <a:endParaRPr lang="en-US"/>
          </a:p>
        </p:txBody>
      </p:sp>
    </p:spTree>
    <p:extLst>
      <p:ext uri="{BB962C8B-B14F-4D97-AF65-F5344CB8AC3E}">
        <p14:creationId xmlns:p14="http://schemas.microsoft.com/office/powerpoint/2010/main" val="1059822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FCFF94-A6E0-4D70-8690-60CC5D397C2B}" type="datetimeFigureOut">
              <a:rPr lang="en-US" smtClean="0"/>
              <a:t>7/23/2014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E203F-A624-4375-A3A6-034B30DF95BF}" type="slidenum">
              <a:rPr lang="en-US" smtClean="0"/>
              <a:t>‹#›</a:t>
            </a:fld>
            <a:endParaRPr lang="en-US"/>
          </a:p>
        </p:txBody>
      </p:sp>
    </p:spTree>
    <p:extLst>
      <p:ext uri="{BB962C8B-B14F-4D97-AF65-F5344CB8AC3E}">
        <p14:creationId xmlns:p14="http://schemas.microsoft.com/office/powerpoint/2010/main" val="553533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FCFF94-A6E0-4D70-8690-60CC5D397C2B}" type="datetimeFigureOut">
              <a:rPr lang="en-US" smtClean="0"/>
              <a:t>7/23/2014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E203F-A624-4375-A3A6-034B30DF95BF}" type="slidenum">
              <a:rPr lang="en-US" smtClean="0"/>
              <a:t>‹#›</a:t>
            </a:fld>
            <a:endParaRPr lang="en-US"/>
          </a:p>
        </p:txBody>
      </p:sp>
    </p:spTree>
    <p:extLst>
      <p:ext uri="{BB962C8B-B14F-4D97-AF65-F5344CB8AC3E}">
        <p14:creationId xmlns:p14="http://schemas.microsoft.com/office/powerpoint/2010/main" val="2045623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Collateral Therapy</a:t>
            </a:r>
            <a:endParaRPr lang="en-US" dirty="0"/>
          </a:p>
        </p:txBody>
      </p:sp>
      <p:sp>
        <p:nvSpPr>
          <p:cNvPr id="3" name="Subtitle 2"/>
          <p:cNvSpPr>
            <a:spLocks noGrp="1"/>
          </p:cNvSpPr>
          <p:nvPr>
            <p:ph type="subTitle" idx="1"/>
          </p:nvPr>
        </p:nvSpPr>
        <p:spPr/>
        <p:txBody>
          <a:bodyPr/>
          <a:lstStyle/>
          <a:p>
            <a:r>
              <a:rPr lang="en-US" dirty="0" smtClean="0"/>
              <a:t>CPT Code 90887</a:t>
            </a:r>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Tree>
    <p:extLst>
      <p:ext uri="{BB962C8B-B14F-4D97-AF65-F5344CB8AC3E}">
        <p14:creationId xmlns:p14="http://schemas.microsoft.com/office/powerpoint/2010/main" val="17600483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551837"/>
            <a:ext cx="4572000" cy="369332"/>
          </a:xfrm>
          <a:prstGeom prst="rect">
            <a:avLst/>
          </a:prstGeom>
        </p:spPr>
        <p:txBody>
          <a:bodyPr>
            <a:spAutoFit/>
          </a:bodyPr>
          <a:lstStyle/>
          <a:p>
            <a:r>
              <a:rPr lang="en-US" dirty="0" smtClean="0"/>
              <a:t> </a:t>
            </a:r>
          </a:p>
        </p:txBody>
      </p:sp>
      <p:sp>
        <p:nvSpPr>
          <p:cNvPr id="3" name="Rectangle 2"/>
          <p:cNvSpPr/>
          <p:nvPr/>
        </p:nvSpPr>
        <p:spPr>
          <a:xfrm>
            <a:off x="2286000" y="2551837"/>
            <a:ext cx="4572000" cy="646331"/>
          </a:xfrm>
          <a:prstGeom prst="rect">
            <a:avLst/>
          </a:prstGeom>
        </p:spPr>
        <p:txBody>
          <a:bodyPr>
            <a:spAutoFit/>
          </a:bodyPr>
          <a:lstStyle/>
          <a:p>
            <a:r>
              <a:rPr lang="en-US" dirty="0" smtClean="0"/>
              <a:t>Despite it all, Medicaid expects to see us working with the family.  </a:t>
            </a:r>
          </a:p>
        </p:txBody>
      </p:sp>
    </p:spTree>
    <p:extLst>
      <p:ext uri="{BB962C8B-B14F-4D97-AF65-F5344CB8AC3E}">
        <p14:creationId xmlns:p14="http://schemas.microsoft.com/office/powerpoint/2010/main" val="17110941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551837"/>
            <a:ext cx="4572000" cy="369332"/>
          </a:xfrm>
          <a:prstGeom prst="rect">
            <a:avLst/>
          </a:prstGeom>
        </p:spPr>
        <p:txBody>
          <a:bodyPr>
            <a:spAutoFit/>
          </a:bodyPr>
          <a:lstStyle/>
          <a:p>
            <a:r>
              <a:rPr lang="en-US" dirty="0" smtClean="0"/>
              <a:t> </a:t>
            </a:r>
          </a:p>
        </p:txBody>
      </p:sp>
      <p:sp>
        <p:nvSpPr>
          <p:cNvPr id="3" name="Rectangle 2"/>
          <p:cNvSpPr/>
          <p:nvPr/>
        </p:nvSpPr>
        <p:spPr>
          <a:xfrm>
            <a:off x="2286000" y="1997839"/>
            <a:ext cx="4572000" cy="2031325"/>
          </a:xfrm>
          <a:prstGeom prst="rect">
            <a:avLst/>
          </a:prstGeom>
        </p:spPr>
        <p:txBody>
          <a:bodyPr>
            <a:spAutoFit/>
          </a:bodyPr>
          <a:lstStyle/>
          <a:p>
            <a:r>
              <a:rPr lang="en-US" dirty="0" smtClean="0"/>
              <a:t>“Medicaid </a:t>
            </a:r>
            <a:r>
              <a:rPr lang="en-US" dirty="0"/>
              <a:t>expects to </a:t>
            </a:r>
            <a:r>
              <a:rPr lang="en-US" dirty="0" smtClean="0"/>
              <a:t>see </a:t>
            </a:r>
            <a:r>
              <a:rPr lang="en-US" dirty="0"/>
              <a:t>interventions utilized during the </a:t>
            </a:r>
            <a:r>
              <a:rPr lang="en-US" dirty="0" smtClean="0"/>
              <a:t>family sessions </a:t>
            </a:r>
            <a:r>
              <a:rPr lang="en-US" dirty="0"/>
              <a:t>that effect a change or modify the structure, dynamics and interactions that act on the client’s emotions and behaviors</a:t>
            </a:r>
            <a:r>
              <a:rPr lang="en-US" dirty="0" smtClean="0"/>
              <a:t>.”</a:t>
            </a:r>
          </a:p>
          <a:p>
            <a:endParaRPr lang="en-US" dirty="0"/>
          </a:p>
          <a:p>
            <a:r>
              <a:rPr lang="en-US" dirty="0" smtClean="0"/>
              <a:t>                                              From Mary Thornton</a:t>
            </a:r>
            <a:endParaRPr lang="en-US" dirty="0"/>
          </a:p>
        </p:txBody>
      </p:sp>
    </p:spTree>
    <p:extLst>
      <p:ext uri="{BB962C8B-B14F-4D97-AF65-F5344CB8AC3E}">
        <p14:creationId xmlns:p14="http://schemas.microsoft.com/office/powerpoint/2010/main" val="35711231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img.brothersoft.com/screenshots/softimage/l/live_billiards-29809-1.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551" y="-1981200"/>
            <a:ext cx="9296400" cy="912812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rgbClr val="FFFFFF"/>
                </a:solidFill>
              </a14:hiddenFill>
            </a:ext>
          </a:extLst>
        </p:spPr>
      </p:pic>
      <p:sp>
        <p:nvSpPr>
          <p:cNvPr id="2" name="Rectangle 1"/>
          <p:cNvSpPr/>
          <p:nvPr/>
        </p:nvSpPr>
        <p:spPr>
          <a:xfrm>
            <a:off x="3962400" y="3505200"/>
            <a:ext cx="4572000" cy="923330"/>
          </a:xfrm>
          <a:prstGeom prst="rect">
            <a:avLst/>
          </a:prstGeom>
        </p:spPr>
        <p:txBody>
          <a:bodyPr>
            <a:spAutoFit/>
          </a:bodyPr>
          <a:lstStyle/>
          <a:p>
            <a:r>
              <a:rPr lang="en-US" dirty="0" smtClean="0">
                <a:solidFill>
                  <a:schemeClr val="bg1"/>
                </a:solidFill>
              </a:rPr>
              <a:t>Collateral therapy is like playing a game of billiards.</a:t>
            </a:r>
          </a:p>
          <a:p>
            <a:endParaRPr lang="en-US" dirty="0"/>
          </a:p>
        </p:txBody>
      </p:sp>
    </p:spTree>
    <p:extLst>
      <p:ext uri="{BB962C8B-B14F-4D97-AF65-F5344CB8AC3E}">
        <p14:creationId xmlns:p14="http://schemas.microsoft.com/office/powerpoint/2010/main" val="590367037"/>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img.brothersoft.com/screenshots/softimage/l/live_billiards-29809-1.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976" y="-1905000"/>
            <a:ext cx="9296400" cy="912812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rgbClr val="FFFFFF"/>
                </a:solidFill>
              </a14:hiddenFill>
            </a:ext>
          </a:extLst>
        </p:spPr>
      </p:pic>
      <p:sp>
        <p:nvSpPr>
          <p:cNvPr id="2" name="Rectangle 1"/>
          <p:cNvSpPr/>
          <p:nvPr/>
        </p:nvSpPr>
        <p:spPr>
          <a:xfrm>
            <a:off x="4800600" y="2819400"/>
            <a:ext cx="3733800" cy="2031325"/>
          </a:xfrm>
          <a:prstGeom prst="rect">
            <a:avLst/>
          </a:prstGeom>
        </p:spPr>
        <p:txBody>
          <a:bodyPr wrap="square">
            <a:spAutoFit/>
          </a:bodyPr>
          <a:lstStyle/>
          <a:p>
            <a:r>
              <a:rPr lang="en-US" dirty="0" smtClean="0"/>
              <a:t>Collateral therapy is like playing a game of billiards.</a:t>
            </a:r>
          </a:p>
          <a:p>
            <a:endParaRPr lang="en-US" dirty="0">
              <a:solidFill>
                <a:schemeClr val="bg1"/>
              </a:solidFill>
            </a:endParaRPr>
          </a:p>
          <a:p>
            <a:r>
              <a:rPr lang="en-US" dirty="0" smtClean="0">
                <a:solidFill>
                  <a:schemeClr val="bg1"/>
                </a:solidFill>
              </a:rPr>
              <a:t>First you state your intended goal:</a:t>
            </a:r>
          </a:p>
          <a:p>
            <a:r>
              <a:rPr lang="en-US" dirty="0">
                <a:solidFill>
                  <a:schemeClr val="bg1"/>
                </a:solidFill>
              </a:rPr>
              <a:t>	</a:t>
            </a:r>
            <a:r>
              <a:rPr lang="en-US" dirty="0" smtClean="0">
                <a:solidFill>
                  <a:schemeClr val="bg1"/>
                </a:solidFill>
              </a:rPr>
              <a:t>I want to put the 12 ball in 	the corner pocket.</a:t>
            </a:r>
            <a:endParaRPr lang="en-US" dirty="0" smtClean="0">
              <a:solidFill>
                <a:schemeClr val="bg1"/>
              </a:solidFill>
            </a:endParaRPr>
          </a:p>
          <a:p>
            <a:endParaRPr lang="en-US" dirty="0"/>
          </a:p>
        </p:txBody>
      </p:sp>
    </p:spTree>
    <p:extLst>
      <p:ext uri="{BB962C8B-B14F-4D97-AF65-F5344CB8AC3E}">
        <p14:creationId xmlns:p14="http://schemas.microsoft.com/office/powerpoint/2010/main" val="4077821984"/>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img.brothersoft.com/screenshots/softimage/l/live_billiards-29809-1.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976" y="-1905000"/>
            <a:ext cx="9296400" cy="912812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rgbClr val="FFFFFF"/>
                </a:solidFill>
              </a14:hiddenFill>
            </a:ext>
          </a:extLst>
        </p:spPr>
      </p:pic>
      <p:sp>
        <p:nvSpPr>
          <p:cNvPr id="2" name="Rectangle 1"/>
          <p:cNvSpPr/>
          <p:nvPr/>
        </p:nvSpPr>
        <p:spPr>
          <a:xfrm>
            <a:off x="4724400" y="2819400"/>
            <a:ext cx="4267200" cy="2585323"/>
          </a:xfrm>
          <a:prstGeom prst="rect">
            <a:avLst/>
          </a:prstGeom>
        </p:spPr>
        <p:txBody>
          <a:bodyPr wrap="square">
            <a:spAutoFit/>
          </a:bodyPr>
          <a:lstStyle/>
          <a:p>
            <a:r>
              <a:rPr lang="en-US" dirty="0" smtClean="0"/>
              <a:t>Collateral therapy is like playing a game of billiards.</a:t>
            </a:r>
          </a:p>
          <a:p>
            <a:endParaRPr lang="en-US" dirty="0">
              <a:solidFill>
                <a:schemeClr val="bg1"/>
              </a:solidFill>
            </a:endParaRPr>
          </a:p>
          <a:p>
            <a:r>
              <a:rPr lang="en-US" dirty="0" smtClean="0"/>
              <a:t>First you state your intended goal:</a:t>
            </a:r>
          </a:p>
          <a:p>
            <a:r>
              <a:rPr lang="en-US" dirty="0"/>
              <a:t>	</a:t>
            </a:r>
            <a:r>
              <a:rPr lang="en-US" dirty="0" smtClean="0"/>
              <a:t>I want to put the 12 ball in the 	corner pocket.</a:t>
            </a:r>
          </a:p>
          <a:p>
            <a:r>
              <a:rPr lang="en-US" dirty="0" smtClean="0">
                <a:solidFill>
                  <a:schemeClr val="bg1"/>
                </a:solidFill>
              </a:rPr>
              <a:t>You utilize a structural intervention:</a:t>
            </a:r>
          </a:p>
          <a:p>
            <a:r>
              <a:rPr lang="en-US" dirty="0">
                <a:solidFill>
                  <a:schemeClr val="bg1"/>
                </a:solidFill>
              </a:rPr>
              <a:t>	</a:t>
            </a:r>
            <a:r>
              <a:rPr lang="en-US" dirty="0" smtClean="0">
                <a:solidFill>
                  <a:schemeClr val="bg1"/>
                </a:solidFill>
              </a:rPr>
              <a:t>Tap the cue ball with the stick.</a:t>
            </a:r>
            <a:endParaRPr lang="en-US" dirty="0" smtClean="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1085077116"/>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img.brothersoft.com/screenshots/softimage/l/live_billiards-29809-1.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976" y="-1905000"/>
            <a:ext cx="9296400" cy="912812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rgbClr val="FFFFFF"/>
                </a:solidFill>
              </a14:hiddenFill>
            </a:ext>
          </a:extLst>
        </p:spPr>
      </p:pic>
      <p:sp>
        <p:nvSpPr>
          <p:cNvPr id="2" name="Rectangle 1"/>
          <p:cNvSpPr/>
          <p:nvPr/>
        </p:nvSpPr>
        <p:spPr>
          <a:xfrm>
            <a:off x="4680247" y="1981200"/>
            <a:ext cx="4267200" cy="2862322"/>
          </a:xfrm>
          <a:prstGeom prst="rect">
            <a:avLst/>
          </a:prstGeom>
        </p:spPr>
        <p:txBody>
          <a:bodyPr wrap="square">
            <a:spAutoFit/>
          </a:bodyPr>
          <a:lstStyle/>
          <a:p>
            <a:r>
              <a:rPr lang="en-US" dirty="0" smtClean="0"/>
              <a:t>Collateral therapy is like playing a game of billiards.</a:t>
            </a:r>
          </a:p>
          <a:p>
            <a:endParaRPr lang="en-US" dirty="0">
              <a:solidFill>
                <a:schemeClr val="bg1"/>
              </a:solidFill>
            </a:endParaRPr>
          </a:p>
          <a:p>
            <a:r>
              <a:rPr lang="en-US" dirty="0" smtClean="0"/>
              <a:t>First you state your intended goal:</a:t>
            </a:r>
          </a:p>
          <a:p>
            <a:r>
              <a:rPr lang="en-US" dirty="0"/>
              <a:t>	</a:t>
            </a:r>
            <a:r>
              <a:rPr lang="en-US" dirty="0" smtClean="0"/>
              <a:t>I want to put the 12 ball in the 	corner pocket.</a:t>
            </a:r>
          </a:p>
          <a:p>
            <a:r>
              <a:rPr lang="en-US" dirty="0" smtClean="0"/>
              <a:t>You utilize a structural intervention:</a:t>
            </a:r>
          </a:p>
          <a:p>
            <a:r>
              <a:rPr lang="en-US" dirty="0" smtClean="0"/>
              <a:t>	Tap the cue ball with the stick.</a:t>
            </a:r>
          </a:p>
          <a:p>
            <a:r>
              <a:rPr lang="en-US" dirty="0" smtClean="0">
                <a:solidFill>
                  <a:schemeClr val="bg1"/>
                </a:solidFill>
              </a:rPr>
              <a:t>You assess the response:</a:t>
            </a:r>
          </a:p>
          <a:p>
            <a:r>
              <a:rPr lang="en-US" dirty="0">
                <a:solidFill>
                  <a:schemeClr val="bg1"/>
                </a:solidFill>
              </a:rPr>
              <a:t>	</a:t>
            </a:r>
            <a:r>
              <a:rPr lang="en-US" dirty="0" smtClean="0">
                <a:solidFill>
                  <a:schemeClr val="bg1"/>
                </a:solidFill>
              </a:rPr>
              <a:t>Where is the 12 ball now?</a:t>
            </a:r>
            <a:endParaRPr lang="en-US" dirty="0">
              <a:solidFill>
                <a:schemeClr val="bg1"/>
              </a:solidFill>
            </a:endParaRPr>
          </a:p>
        </p:txBody>
      </p:sp>
    </p:spTree>
    <p:extLst>
      <p:ext uri="{BB962C8B-B14F-4D97-AF65-F5344CB8AC3E}">
        <p14:creationId xmlns:p14="http://schemas.microsoft.com/office/powerpoint/2010/main" val="1258734380"/>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img.brothersoft.com/screenshots/softimage/l/live_billiards-29809-1.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976" y="-1905000"/>
            <a:ext cx="9296400" cy="912812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rgbClr val="FFFFFF"/>
                </a:solidFill>
              </a14:hiddenFill>
            </a:ext>
          </a:extLst>
        </p:spPr>
      </p:pic>
      <p:sp>
        <p:nvSpPr>
          <p:cNvPr id="2" name="Rectangle 1"/>
          <p:cNvSpPr/>
          <p:nvPr/>
        </p:nvSpPr>
        <p:spPr>
          <a:xfrm>
            <a:off x="4680247" y="1981200"/>
            <a:ext cx="4267200" cy="3139321"/>
          </a:xfrm>
          <a:prstGeom prst="rect">
            <a:avLst/>
          </a:prstGeom>
        </p:spPr>
        <p:txBody>
          <a:bodyPr wrap="square">
            <a:spAutoFit/>
          </a:bodyPr>
          <a:lstStyle/>
          <a:p>
            <a:r>
              <a:rPr lang="en-US" dirty="0" smtClean="0"/>
              <a:t>Collateral therapy is like playing a game of billiards.</a:t>
            </a:r>
          </a:p>
          <a:p>
            <a:endParaRPr lang="en-US" dirty="0" smtClean="0">
              <a:solidFill>
                <a:schemeClr val="bg1"/>
              </a:solidFill>
            </a:endParaRPr>
          </a:p>
          <a:p>
            <a:r>
              <a:rPr lang="en-US" dirty="0" smtClean="0"/>
              <a:t>First you state your intended goal:</a:t>
            </a:r>
          </a:p>
          <a:p>
            <a:r>
              <a:rPr lang="en-US" dirty="0"/>
              <a:t>	</a:t>
            </a:r>
            <a:r>
              <a:rPr lang="en-US" dirty="0" smtClean="0"/>
              <a:t>I want to put the 12 ball in the 	corner pocket.</a:t>
            </a:r>
          </a:p>
          <a:p>
            <a:r>
              <a:rPr lang="en-US" dirty="0" smtClean="0"/>
              <a:t>You utilize a structural intervention:</a:t>
            </a:r>
          </a:p>
          <a:p>
            <a:r>
              <a:rPr lang="en-US" dirty="0" smtClean="0"/>
              <a:t>	Tap the cue ball with the stick.</a:t>
            </a:r>
          </a:p>
          <a:p>
            <a:r>
              <a:rPr lang="en-US" dirty="0" smtClean="0"/>
              <a:t>You assess the response:</a:t>
            </a:r>
          </a:p>
          <a:p>
            <a:r>
              <a:rPr lang="en-US" dirty="0"/>
              <a:t>	</a:t>
            </a:r>
            <a:r>
              <a:rPr lang="en-US" dirty="0" smtClean="0"/>
              <a:t>Where is the 12 ball now?</a:t>
            </a:r>
          </a:p>
          <a:p>
            <a:r>
              <a:rPr lang="en-US" dirty="0" smtClean="0">
                <a:solidFill>
                  <a:schemeClr val="bg1"/>
                </a:solidFill>
              </a:rPr>
              <a:t>Then plan your next move.</a:t>
            </a:r>
            <a:endParaRPr lang="en-US" dirty="0">
              <a:solidFill>
                <a:schemeClr val="bg1"/>
              </a:solidFill>
            </a:endParaRPr>
          </a:p>
        </p:txBody>
      </p:sp>
    </p:spTree>
    <p:extLst>
      <p:ext uri="{BB962C8B-B14F-4D97-AF65-F5344CB8AC3E}">
        <p14:creationId xmlns:p14="http://schemas.microsoft.com/office/powerpoint/2010/main" val="1845836587"/>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690336"/>
            <a:ext cx="4572000" cy="369332"/>
          </a:xfrm>
          <a:prstGeom prst="rect">
            <a:avLst/>
          </a:prstGeom>
        </p:spPr>
        <p:txBody>
          <a:bodyPr>
            <a:spAutoFit/>
          </a:bodyPr>
          <a:lstStyle/>
          <a:p>
            <a:r>
              <a:rPr lang="en-US" dirty="0" smtClean="0"/>
              <a:t>            </a:t>
            </a:r>
            <a:endParaRPr lang="en-US" dirty="0" smtClean="0"/>
          </a:p>
        </p:txBody>
      </p:sp>
      <p:pic>
        <p:nvPicPr>
          <p:cNvPr id="4" name="Picture 3" descr="http://img.brothersoft.com/screenshots/softimage/l/live_billiards-29809-1.jpeg"/>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152400" y="-457200"/>
            <a:ext cx="9296400" cy="9128126"/>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5" name="Rectangle 4"/>
          <p:cNvSpPr/>
          <p:nvPr/>
        </p:nvSpPr>
        <p:spPr>
          <a:xfrm>
            <a:off x="2133600" y="1066800"/>
            <a:ext cx="4572000" cy="4247317"/>
          </a:xfrm>
          <a:prstGeom prst="rect">
            <a:avLst/>
          </a:prstGeom>
        </p:spPr>
        <p:txBody>
          <a:bodyPr wrap="square">
            <a:spAutoFit/>
          </a:bodyPr>
          <a:lstStyle/>
          <a:p>
            <a:endParaRPr lang="en-US" dirty="0" smtClean="0"/>
          </a:p>
          <a:p>
            <a:endParaRPr lang="en-US" dirty="0"/>
          </a:p>
          <a:p>
            <a:endParaRPr lang="en-US" dirty="0" smtClean="0"/>
          </a:p>
          <a:p>
            <a:r>
              <a:rPr lang="en-US" dirty="0" smtClean="0"/>
              <a:t>G- You state your intended </a:t>
            </a:r>
            <a:r>
              <a:rPr lang="en-US" b="1" dirty="0" smtClean="0"/>
              <a:t>goal</a:t>
            </a:r>
            <a:r>
              <a:rPr lang="en-US" dirty="0" smtClean="0"/>
              <a:t>: </a:t>
            </a:r>
          </a:p>
          <a:p>
            <a:r>
              <a:rPr lang="en-US" dirty="0" smtClean="0"/>
              <a:t>     	I want to put the 12 ball in the 	corner pocket.</a:t>
            </a:r>
          </a:p>
          <a:p>
            <a:r>
              <a:rPr lang="en-US" dirty="0" smtClean="0"/>
              <a:t>I -You utilize a </a:t>
            </a:r>
            <a:r>
              <a:rPr lang="en-US" b="1" dirty="0" smtClean="0"/>
              <a:t>structural intervention</a:t>
            </a:r>
            <a:r>
              <a:rPr lang="en-US" dirty="0" smtClean="0"/>
              <a:t> :</a:t>
            </a:r>
          </a:p>
          <a:p>
            <a:r>
              <a:rPr lang="en-US" dirty="0" smtClean="0"/>
              <a:t>    	Tap the cue ball with the stick</a:t>
            </a:r>
          </a:p>
          <a:p>
            <a:r>
              <a:rPr lang="en-US" dirty="0" smtClean="0"/>
              <a:t>R- You assess the </a:t>
            </a:r>
            <a:r>
              <a:rPr lang="en-US" b="1" dirty="0" smtClean="0"/>
              <a:t>response</a:t>
            </a:r>
            <a:r>
              <a:rPr lang="en-US" dirty="0" smtClean="0"/>
              <a:t>:</a:t>
            </a:r>
          </a:p>
          <a:p>
            <a:r>
              <a:rPr lang="en-US" dirty="0" smtClean="0"/>
              <a:t>      	Where is the 12 ball now?</a:t>
            </a:r>
          </a:p>
          <a:p>
            <a:r>
              <a:rPr lang="en-US" dirty="0" smtClean="0"/>
              <a:t>P- Then </a:t>
            </a:r>
            <a:r>
              <a:rPr lang="en-US" b="1" dirty="0" smtClean="0"/>
              <a:t>plan</a:t>
            </a:r>
            <a:r>
              <a:rPr lang="en-US" dirty="0" smtClean="0"/>
              <a:t> your next move:</a:t>
            </a:r>
          </a:p>
          <a:p>
            <a:r>
              <a:rPr lang="en-US" dirty="0"/>
              <a:t>	</a:t>
            </a:r>
            <a:endParaRPr lang="en-US" dirty="0" smtClean="0"/>
          </a:p>
          <a:p>
            <a:endParaRPr lang="en-US" dirty="0" smtClean="0"/>
          </a:p>
          <a:p>
            <a:r>
              <a:rPr lang="en-US" dirty="0"/>
              <a:t>	</a:t>
            </a:r>
            <a:endParaRPr lang="en-US" dirty="0" smtClean="0"/>
          </a:p>
          <a:p>
            <a:r>
              <a:rPr lang="en-US" dirty="0" smtClean="0"/>
              <a:t>        </a:t>
            </a:r>
            <a:endParaRPr lang="en-US" dirty="0" smtClean="0"/>
          </a:p>
        </p:txBody>
      </p:sp>
    </p:spTree>
    <p:extLst>
      <p:ext uri="{BB962C8B-B14F-4D97-AF65-F5344CB8AC3E}">
        <p14:creationId xmlns:p14="http://schemas.microsoft.com/office/powerpoint/2010/main" val="331369456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551837"/>
            <a:ext cx="4572000" cy="1200329"/>
          </a:xfrm>
          <a:prstGeom prst="rect">
            <a:avLst/>
          </a:prstGeom>
        </p:spPr>
        <p:txBody>
          <a:bodyPr>
            <a:spAutoFit/>
          </a:bodyPr>
          <a:lstStyle/>
          <a:p>
            <a:r>
              <a:rPr lang="en-US" dirty="0" smtClean="0"/>
              <a:t>Information for this training has been obtained from the IMPACT Plus Manual and a Medicaid training provided by Medicaid </a:t>
            </a:r>
            <a:r>
              <a:rPr lang="en-US" dirty="0" smtClean="0"/>
              <a:t>Specialist, </a:t>
            </a:r>
            <a:r>
              <a:rPr lang="en-US" dirty="0" smtClean="0"/>
              <a:t>Mary Thornton.</a:t>
            </a:r>
            <a:endParaRPr lang="en-US" dirty="0"/>
          </a:p>
        </p:txBody>
      </p:sp>
    </p:spTree>
    <p:extLst>
      <p:ext uri="{BB962C8B-B14F-4D97-AF65-F5344CB8AC3E}">
        <p14:creationId xmlns:p14="http://schemas.microsoft.com/office/powerpoint/2010/main" val="40267668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690336"/>
            <a:ext cx="4572000" cy="1754326"/>
          </a:xfrm>
          <a:prstGeom prst="rect">
            <a:avLst/>
          </a:prstGeom>
        </p:spPr>
        <p:txBody>
          <a:bodyPr>
            <a:spAutoFit/>
          </a:bodyPr>
          <a:lstStyle/>
          <a:p>
            <a:r>
              <a:rPr lang="en-US" dirty="0" smtClean="0"/>
              <a:t>The collateral service involves face to face</a:t>
            </a:r>
          </a:p>
          <a:p>
            <a:r>
              <a:rPr lang="en-US" dirty="0" smtClean="0"/>
              <a:t>behavioral health consultation with a parent or legal guardian, school personnel, or</a:t>
            </a:r>
          </a:p>
          <a:p>
            <a:r>
              <a:rPr lang="en-US" dirty="0" smtClean="0"/>
              <a:t>other individual with custodial control or supervision of the client.</a:t>
            </a:r>
          </a:p>
          <a:p>
            <a:r>
              <a:rPr lang="en-US" dirty="0"/>
              <a:t> </a:t>
            </a:r>
            <a:r>
              <a:rPr lang="en-US" dirty="0" smtClean="0"/>
              <a:t>                                           Impact Plus Manual</a:t>
            </a:r>
            <a:endParaRPr lang="en-US" dirty="0"/>
          </a:p>
        </p:txBody>
      </p:sp>
    </p:spTree>
    <p:extLst>
      <p:ext uri="{BB962C8B-B14F-4D97-AF65-F5344CB8AC3E}">
        <p14:creationId xmlns:p14="http://schemas.microsoft.com/office/powerpoint/2010/main" val="29465960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720840"/>
            <a:ext cx="4572000" cy="3970318"/>
          </a:xfrm>
          <a:prstGeom prst="rect">
            <a:avLst/>
          </a:prstGeom>
        </p:spPr>
        <p:txBody>
          <a:bodyPr>
            <a:spAutoFit/>
          </a:bodyPr>
          <a:lstStyle/>
          <a:p>
            <a:r>
              <a:rPr lang="en-US" dirty="0" smtClean="0"/>
              <a:t>Common examples of Collateral</a:t>
            </a:r>
          </a:p>
          <a:p>
            <a:r>
              <a:rPr lang="en-US" dirty="0" smtClean="0"/>
              <a:t>Therapy include the attendance of a Behavioral Health Professional or Behavioral</a:t>
            </a:r>
          </a:p>
          <a:p>
            <a:r>
              <a:rPr lang="en-US" dirty="0" smtClean="0"/>
              <a:t>Health Professional under clinical supervision at a </a:t>
            </a:r>
          </a:p>
          <a:p>
            <a:pPr marL="285750" indent="-285750">
              <a:buFont typeface="Arial" panose="020B0604020202020204" pitchFamily="34" charset="0"/>
              <a:buChar char="•"/>
            </a:pPr>
            <a:r>
              <a:rPr lang="en-US" dirty="0"/>
              <a:t>S</a:t>
            </a:r>
            <a:r>
              <a:rPr lang="en-US" dirty="0" smtClean="0"/>
              <a:t>ervice team meeting, </a:t>
            </a:r>
          </a:p>
          <a:p>
            <a:pPr marL="285750" indent="-285750">
              <a:buFont typeface="Arial" panose="020B0604020202020204" pitchFamily="34" charset="0"/>
              <a:buChar char="•"/>
            </a:pPr>
            <a:r>
              <a:rPr lang="en-US" dirty="0" smtClean="0"/>
              <a:t>School Annual Review Committee meetings</a:t>
            </a:r>
          </a:p>
          <a:p>
            <a:pPr marL="285750" indent="-285750">
              <a:buFont typeface="Arial" panose="020B0604020202020204" pitchFamily="34" charset="0"/>
              <a:buChar char="•"/>
            </a:pPr>
            <a:r>
              <a:rPr lang="en-US" dirty="0"/>
              <a:t>C</a:t>
            </a:r>
            <a:r>
              <a:rPr lang="en-US" dirty="0" smtClean="0"/>
              <a:t>onferences with teachers,</a:t>
            </a:r>
          </a:p>
          <a:p>
            <a:pPr marL="285750" indent="-285750">
              <a:buFont typeface="Arial" panose="020B0604020202020204" pitchFamily="34" charset="0"/>
              <a:buChar char="•"/>
            </a:pPr>
            <a:r>
              <a:rPr lang="en-US" dirty="0" smtClean="0"/>
              <a:t>Face-to-face meetings with other service professionals involved in the child’s treatment, and</a:t>
            </a:r>
          </a:p>
          <a:p>
            <a:pPr marL="285750" indent="-285750">
              <a:buFont typeface="Arial" panose="020B0604020202020204" pitchFamily="34" charset="0"/>
              <a:buChar char="•"/>
            </a:pPr>
            <a:r>
              <a:rPr lang="en-US" dirty="0" smtClean="0"/>
              <a:t>Therapy sessions with caregivers and family members.</a:t>
            </a:r>
          </a:p>
          <a:p>
            <a:r>
              <a:rPr lang="en-US" dirty="0" smtClean="0"/>
              <a:t>                               IMPACT Plus Provider Manual</a:t>
            </a:r>
            <a:endParaRPr lang="en-US" dirty="0"/>
          </a:p>
        </p:txBody>
      </p:sp>
    </p:spTree>
    <p:extLst>
      <p:ext uri="{BB962C8B-B14F-4D97-AF65-F5344CB8AC3E}">
        <p14:creationId xmlns:p14="http://schemas.microsoft.com/office/powerpoint/2010/main" val="29360450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551837"/>
            <a:ext cx="4572000" cy="646331"/>
          </a:xfrm>
          <a:prstGeom prst="rect">
            <a:avLst/>
          </a:prstGeom>
        </p:spPr>
        <p:txBody>
          <a:bodyPr>
            <a:spAutoFit/>
          </a:bodyPr>
          <a:lstStyle/>
          <a:p>
            <a:r>
              <a:rPr lang="en-US" dirty="0" smtClean="0"/>
              <a:t>A </a:t>
            </a:r>
            <a:r>
              <a:rPr lang="en-US" dirty="0" smtClean="0"/>
              <a:t>session with a client and siblings or a client and a boyfriend, can NOT be billed as a 90887.</a:t>
            </a:r>
          </a:p>
        </p:txBody>
      </p:sp>
    </p:spTree>
    <p:extLst>
      <p:ext uri="{BB962C8B-B14F-4D97-AF65-F5344CB8AC3E}">
        <p14:creationId xmlns:p14="http://schemas.microsoft.com/office/powerpoint/2010/main" val="33432827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1905000"/>
            <a:ext cx="6400800" cy="2057400"/>
          </a:xfrm>
        </p:spPr>
        <p:txBody>
          <a:bodyPr>
            <a:normAutofit/>
          </a:bodyPr>
          <a:lstStyle/>
          <a:p>
            <a:pPr algn="l"/>
            <a:r>
              <a:rPr lang="en-US" sz="1800" dirty="0" smtClean="0">
                <a:solidFill>
                  <a:schemeClr val="tx1"/>
                </a:solidFill>
              </a:rPr>
              <a:t>Teaching a client how to organize and manage responsibilities regarding school work cannot be billed as a 90887.</a:t>
            </a:r>
          </a:p>
          <a:p>
            <a:pPr algn="l"/>
            <a:r>
              <a:rPr lang="en-US" sz="1800" dirty="0" smtClean="0">
                <a:solidFill>
                  <a:schemeClr val="tx1"/>
                </a:solidFill>
              </a:rPr>
              <a:t>This service should be billed as a H2021 code (Therapeutic Child Support)  </a:t>
            </a:r>
          </a:p>
          <a:p>
            <a:pPr algn="l"/>
            <a:r>
              <a:rPr lang="en-US" sz="1800" dirty="0" smtClean="0">
                <a:solidFill>
                  <a:schemeClr val="tx1"/>
                </a:solidFill>
              </a:rPr>
              <a:t>The intervention should be documented as “skill building”.</a:t>
            </a:r>
            <a:endParaRPr lang="en-US" sz="1800" dirty="0">
              <a:solidFill>
                <a:schemeClr val="tx1"/>
              </a:solidFill>
            </a:endParaRPr>
          </a:p>
        </p:txBody>
      </p:sp>
    </p:spTree>
    <p:extLst>
      <p:ext uri="{BB962C8B-B14F-4D97-AF65-F5344CB8AC3E}">
        <p14:creationId xmlns:p14="http://schemas.microsoft.com/office/powerpoint/2010/main" val="3262924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34725" y="2209800"/>
            <a:ext cx="4572000" cy="1477328"/>
          </a:xfrm>
          <a:prstGeom prst="rect">
            <a:avLst/>
          </a:prstGeom>
        </p:spPr>
        <p:txBody>
          <a:bodyPr>
            <a:spAutoFit/>
          </a:bodyPr>
          <a:lstStyle/>
          <a:p>
            <a:r>
              <a:rPr lang="en-US" dirty="0" smtClean="0"/>
              <a:t>Helping a client find a tutor cannot be billed as a 90887.  </a:t>
            </a:r>
          </a:p>
          <a:p>
            <a:endParaRPr lang="en-US" dirty="0"/>
          </a:p>
          <a:p>
            <a:r>
              <a:rPr lang="en-US" dirty="0" smtClean="0"/>
              <a:t>This is the work of a targeted case manager.</a:t>
            </a:r>
          </a:p>
          <a:p>
            <a:r>
              <a:rPr lang="en-US" dirty="0" smtClean="0"/>
              <a:t> </a:t>
            </a:r>
          </a:p>
        </p:txBody>
      </p:sp>
    </p:spTree>
    <p:extLst>
      <p:ext uri="{BB962C8B-B14F-4D97-AF65-F5344CB8AC3E}">
        <p14:creationId xmlns:p14="http://schemas.microsoft.com/office/powerpoint/2010/main" val="21845053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09800" y="1981200"/>
            <a:ext cx="4572000" cy="369332"/>
          </a:xfrm>
          <a:prstGeom prst="rect">
            <a:avLst/>
          </a:prstGeom>
        </p:spPr>
        <p:txBody>
          <a:bodyPr>
            <a:spAutoFit/>
          </a:bodyPr>
          <a:lstStyle/>
          <a:p>
            <a:r>
              <a:rPr lang="en-US" dirty="0" smtClean="0"/>
              <a:t> </a:t>
            </a:r>
          </a:p>
        </p:txBody>
      </p:sp>
      <p:sp>
        <p:nvSpPr>
          <p:cNvPr id="3" name="Rectangle 2"/>
          <p:cNvSpPr/>
          <p:nvPr/>
        </p:nvSpPr>
        <p:spPr>
          <a:xfrm>
            <a:off x="2319471" y="1994936"/>
            <a:ext cx="4572000" cy="3139321"/>
          </a:xfrm>
          <a:prstGeom prst="rect">
            <a:avLst/>
          </a:prstGeom>
        </p:spPr>
        <p:txBody>
          <a:bodyPr>
            <a:spAutoFit/>
          </a:bodyPr>
          <a:lstStyle/>
          <a:p>
            <a:r>
              <a:rPr lang="en-US" dirty="0" smtClean="0"/>
              <a:t> Medicaid believes that “consultation with family members can be a necessary part of planning and providing care to clients. But they believe that consultation can devolve to a point where it becomes a means of treating other family members </a:t>
            </a:r>
            <a:r>
              <a:rPr lang="en-US" dirty="0" smtClean="0"/>
              <a:t>rather than, or in addition to the identified client.  Medicaid will not reimburse for services provided to ineligible family member for treatment of their problems not related to the treatment of the Medicaid beneficiary”           Mary Thornton</a:t>
            </a:r>
            <a:endParaRPr lang="en-US" dirty="0" smtClean="0"/>
          </a:p>
        </p:txBody>
      </p:sp>
    </p:spTree>
    <p:extLst>
      <p:ext uri="{BB962C8B-B14F-4D97-AF65-F5344CB8AC3E}">
        <p14:creationId xmlns:p14="http://schemas.microsoft.com/office/powerpoint/2010/main" val="20993772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1981200"/>
            <a:ext cx="4953000" cy="2590800"/>
          </a:xfrm>
        </p:spPr>
        <p:txBody>
          <a:bodyPr>
            <a:normAutofit/>
          </a:bodyPr>
          <a:lstStyle/>
          <a:p>
            <a:r>
              <a:rPr lang="en-US" sz="1800" dirty="0" smtClean="0"/>
              <a:t>All treatment must be solely for the emotional and behavioral recovery of the identified client.</a:t>
            </a:r>
            <a:endParaRPr lang="en-US" sz="1800" dirty="0"/>
          </a:p>
        </p:txBody>
      </p:sp>
    </p:spTree>
    <p:extLst>
      <p:ext uri="{BB962C8B-B14F-4D97-AF65-F5344CB8AC3E}">
        <p14:creationId xmlns:p14="http://schemas.microsoft.com/office/powerpoint/2010/main" val="26497649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1655</TotalTime>
  <Words>486</Words>
  <Application>Microsoft Office PowerPoint</Application>
  <PresentationFormat>On-screen Show (4:3)</PresentationFormat>
  <Paragraphs>89</Paragraphs>
  <Slides>17</Slides>
  <Notes>4</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Collateral Therapy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All treatment must be solely for the emotional and behavioral recovery of the identified client.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Collateral Therapy</dc:title>
  <dc:creator>User</dc:creator>
  <cp:lastModifiedBy>User</cp:lastModifiedBy>
  <cp:revision>18</cp:revision>
  <dcterms:created xsi:type="dcterms:W3CDTF">2014-07-23T16:25:05Z</dcterms:created>
  <dcterms:modified xsi:type="dcterms:W3CDTF">2014-07-24T20:00:26Z</dcterms:modified>
</cp:coreProperties>
</file>