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3"/>
  </p:notesMasterIdLst>
  <p:sldIdLst>
    <p:sldId id="256" r:id="rId2"/>
    <p:sldId id="350" r:id="rId3"/>
    <p:sldId id="351" r:id="rId4"/>
    <p:sldId id="352" r:id="rId5"/>
    <p:sldId id="353" r:id="rId6"/>
    <p:sldId id="354" r:id="rId7"/>
    <p:sldId id="355" r:id="rId8"/>
    <p:sldId id="356" r:id="rId9"/>
    <p:sldId id="357" r:id="rId10"/>
    <p:sldId id="358" r:id="rId11"/>
    <p:sldId id="258" r:id="rId12"/>
    <p:sldId id="288" r:id="rId13"/>
    <p:sldId id="289" r:id="rId14"/>
    <p:sldId id="296" r:id="rId15"/>
    <p:sldId id="320" r:id="rId16"/>
    <p:sldId id="297" r:id="rId17"/>
    <p:sldId id="333" r:id="rId18"/>
    <p:sldId id="326" r:id="rId19"/>
    <p:sldId id="327" r:id="rId20"/>
    <p:sldId id="329" r:id="rId21"/>
    <p:sldId id="328" r:id="rId22"/>
    <p:sldId id="330" r:id="rId23"/>
    <p:sldId id="332" r:id="rId24"/>
    <p:sldId id="334" r:id="rId25"/>
    <p:sldId id="335" r:id="rId26"/>
    <p:sldId id="298" r:id="rId27"/>
    <p:sldId id="325" r:id="rId28"/>
    <p:sldId id="324" r:id="rId29"/>
    <p:sldId id="299" r:id="rId30"/>
    <p:sldId id="290" r:id="rId31"/>
    <p:sldId id="301" r:id="rId32"/>
    <p:sldId id="302" r:id="rId33"/>
    <p:sldId id="303" r:id="rId34"/>
    <p:sldId id="304" r:id="rId35"/>
    <p:sldId id="306" r:id="rId36"/>
    <p:sldId id="307" r:id="rId37"/>
    <p:sldId id="308" r:id="rId38"/>
    <p:sldId id="318" r:id="rId39"/>
    <p:sldId id="319" r:id="rId40"/>
    <p:sldId id="336" r:id="rId41"/>
    <p:sldId id="305"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D"/>
    <a:srgbClr val="205352"/>
    <a:srgbClr val="A30134"/>
    <a:srgbClr val="E7A614"/>
    <a:srgbClr val="D4911E"/>
    <a:srgbClr val="780224"/>
    <a:srgbClr val="1D3A36"/>
    <a:srgbClr val="B8B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217" autoAdjust="0"/>
  </p:normalViewPr>
  <p:slideViewPr>
    <p:cSldViewPr snapToGrid="0" snapToObjects="1">
      <p:cViewPr>
        <p:scale>
          <a:sx n="115" d="100"/>
          <a:sy n="115" d="100"/>
        </p:scale>
        <p:origin x="-58" y="-58"/>
      </p:cViewPr>
      <p:guideLst>
        <p:guide orient="horz" pos="3312"/>
        <p:guide orient="horz" pos="3428"/>
        <p:guide orient="horz" pos="1155"/>
        <p:guide orient="horz" pos="3745"/>
        <p:guide orient="horz" pos="519"/>
        <p:guide orient="horz" pos="865"/>
        <p:guide pos="5480"/>
        <p:guide pos="2868"/>
        <p:guide pos="1583"/>
        <p:guide pos="290"/>
        <p:guide pos="41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ED1486-75E8-4EAE-AFA9-5FB3AA8F41D5}" type="datetimeFigureOut">
              <a:rPr lang="en-US"/>
              <a:pPr>
                <a:defRPr/>
              </a:pPr>
              <a:t>12/12/2012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FB996F-8F60-4420-835A-D260A6278441}" type="slidenum">
              <a:rPr lang="en-US"/>
              <a:pPr>
                <a:defRPr/>
              </a:pPr>
              <a:t>‹#›</a:t>
            </a:fld>
            <a:endParaRPr lang="en-US" dirty="0"/>
          </a:p>
        </p:txBody>
      </p:sp>
    </p:spTree>
    <p:extLst>
      <p:ext uri="{BB962C8B-B14F-4D97-AF65-F5344CB8AC3E}">
        <p14:creationId xmlns:p14="http://schemas.microsoft.com/office/powerpoint/2010/main" val="2282198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98D58DC-A6FC-4A49-AEDC-D10365FFFDCA}" type="slidenum">
              <a:rPr lang="en-US" smtClean="0">
                <a:latin typeface="Calibri" pitchFamily="34" charset="0"/>
              </a:rPr>
              <a:pPr eaLnBrk="1" fontAlgn="base" hangingPunct="1">
                <a:spcBef>
                  <a:spcPct val="0"/>
                </a:spcBef>
                <a:spcAft>
                  <a:spcPct val="0"/>
                </a:spcAft>
              </a:pPr>
              <a:t>11</a:t>
            </a:fld>
            <a:endParaRPr 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141B0A2-9804-43E4-B780-A7BB8E3EAD36}" type="slidenum">
              <a:rPr lang="en-US" smtClean="0">
                <a:latin typeface="Calibri" pitchFamily="34" charset="0"/>
              </a:rPr>
              <a:pPr eaLnBrk="1" fontAlgn="base" hangingPunct="1">
                <a:spcBef>
                  <a:spcPct val="0"/>
                </a:spcBef>
                <a:spcAft>
                  <a:spcPct val="0"/>
                </a:spcAft>
              </a:pPr>
              <a:t>13</a:t>
            </a:fld>
            <a:endParaRPr lang="en-US"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Beacon_PowerPoint_v4.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460375" y="1831975"/>
            <a:ext cx="8239125" cy="457200"/>
          </a:xfrm>
          <a:prstGeom prst="rect">
            <a:avLst/>
          </a:prstGeom>
        </p:spPr>
        <p:txBody>
          <a:bodyPr lIns="0" tIns="0" rIns="0" bIns="0" anchor="t" anchorCtr="0">
            <a:noAutofit/>
          </a:bodyPr>
          <a:lstStyle>
            <a:lvl1pPr algn="l">
              <a:lnSpc>
                <a:spcPts val="2600"/>
              </a:lnSpc>
              <a:spcAft>
                <a:spcPts val="2200"/>
              </a:spcAft>
              <a:defRPr sz="2200" b="1" i="0" baseline="0">
                <a:solidFill>
                  <a:srgbClr val="00487D"/>
                </a:solidFill>
                <a:latin typeface="Century Gothic"/>
              </a:defRPr>
            </a:lvl1pPr>
          </a:lstStyle>
          <a:p>
            <a:r>
              <a:rPr lang="en-US" dirty="0" smtClean="0"/>
              <a:t>Passport Health Plan</a:t>
            </a:r>
            <a:endParaRPr lang="en-US" dirty="0"/>
          </a:p>
        </p:txBody>
      </p:sp>
      <p:sp>
        <p:nvSpPr>
          <p:cNvPr id="10" name="Text Placeholder 2"/>
          <p:cNvSpPr>
            <a:spLocks noGrp="1"/>
          </p:cNvSpPr>
          <p:nvPr>
            <p:ph type="body" idx="1" hasCustomPrompt="1"/>
          </p:nvPr>
        </p:nvSpPr>
        <p:spPr>
          <a:xfrm>
            <a:off x="460375" y="2297293"/>
            <a:ext cx="8239125" cy="228600"/>
          </a:xfrm>
          <a:prstGeom prst="rect">
            <a:avLst/>
          </a:prstGeom>
        </p:spPr>
        <p:txBody>
          <a:bodyPr lIns="0" tIns="0" rIns="0" bIns="0" anchor="t"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IMPACT PLUS Provider Training</a:t>
            </a:r>
          </a:p>
        </p:txBody>
      </p:sp>
      <p:sp>
        <p:nvSpPr>
          <p:cNvPr id="11" name="Text Placeholder 2"/>
          <p:cNvSpPr>
            <a:spLocks noGrp="1"/>
          </p:cNvSpPr>
          <p:nvPr>
            <p:ph type="body" idx="10"/>
          </p:nvPr>
        </p:nvSpPr>
        <p:spPr>
          <a:xfrm>
            <a:off x="460375" y="2555340"/>
            <a:ext cx="8239125" cy="685800"/>
          </a:xfrm>
          <a:prstGeom prst="rect">
            <a:avLst/>
          </a:prstGeom>
        </p:spPr>
        <p:txBody>
          <a:bodyPr lIns="0" tIns="0" rIns="0" bIns="0" anchor="t" anchorCtr="0">
            <a:noAutofit/>
          </a:bodyPr>
          <a:lstStyle>
            <a:lvl1pPr marL="0" indent="0">
              <a:lnSpc>
                <a:spcPts val="1600"/>
              </a:lnSpc>
              <a:spcBef>
                <a:spcPts val="0"/>
              </a:spcBef>
              <a:spcAft>
                <a:spcPts val="500"/>
              </a:spcAft>
              <a:buNone/>
              <a:defRPr sz="1000" cap="none" baseline="0">
                <a:solidFill>
                  <a:schemeClr val="tx1"/>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9450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5"/>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IMPACT Plus Provider Training| December</a:t>
            </a:r>
            <a:r>
              <a:rPr lang="en-US" sz="700" baseline="0" dirty="0" smtClean="0">
                <a:solidFill>
                  <a:schemeClr val="bg1">
                    <a:lumMod val="50000"/>
                  </a:schemeClr>
                </a:solidFill>
                <a:latin typeface="Century Gothic"/>
              </a:rPr>
              <a:t> 2012</a:t>
            </a:r>
            <a:r>
              <a:rPr lang="en-US" sz="700" dirty="0" smtClean="0">
                <a:solidFill>
                  <a:schemeClr val="bg1">
                    <a:lumMod val="50000"/>
                  </a:schemeClr>
                </a:solidFill>
                <a:latin typeface="Century Gothic"/>
              </a:rPr>
              <a:t>|</a:t>
            </a:r>
            <a:endParaRPr lang="en-US" sz="700" dirty="0">
              <a:solidFill>
                <a:schemeClr val="bg1">
                  <a:lumMod val="50000"/>
                </a:schemeClr>
              </a:solidFill>
              <a:latin typeface="Century Gothic"/>
            </a:endParaRPr>
          </a:p>
          <a:p>
            <a:pPr algn="ctr" fontAlgn="auto">
              <a:lnSpc>
                <a:spcPts val="1000"/>
              </a:lnSpc>
              <a:spcBef>
                <a:spcPts val="0"/>
              </a:spcBef>
              <a:spcAft>
                <a:spcPts val="400"/>
              </a:spcAft>
              <a:defRPr/>
            </a:pPr>
            <a:r>
              <a:rPr lang="en-US" sz="700" dirty="0">
                <a:solidFill>
                  <a:schemeClr val="bg1">
                    <a:lumMod val="50000"/>
                  </a:schemeClr>
                </a:solidFill>
                <a:latin typeface="Century Gothic"/>
              </a:rPr>
              <a:t>BEACON HEALTH STRATEGIES | 200 State Street Suite 302, Boston, MA 02109 | t. 617.747.1230 | beaconhealthstrategies.com</a:t>
            </a:r>
          </a:p>
        </p:txBody>
      </p:sp>
      <p:sp>
        <p:nvSpPr>
          <p:cNvPr id="7"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825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6"/>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IMPACT Plus Provider Training| December 2012| </a:t>
            </a:r>
          </a:p>
          <a:p>
            <a:pPr algn="ctr" fontAlgn="auto">
              <a:lnSpc>
                <a:spcPts val="1000"/>
              </a:lnSpc>
              <a:spcBef>
                <a:spcPts val="0"/>
              </a:spcBef>
              <a:spcAft>
                <a:spcPts val="400"/>
              </a:spcAft>
              <a:defRPr/>
            </a:pPr>
            <a:r>
              <a:rPr lang="en-US" sz="700" dirty="0" smtClean="0">
                <a:solidFill>
                  <a:schemeClr val="bg1">
                    <a:lumMod val="50000"/>
                  </a:schemeClr>
                </a:solidFill>
                <a:latin typeface="Century Gothic"/>
              </a:rPr>
              <a:t>BEACON </a:t>
            </a:r>
            <a:r>
              <a:rPr lang="en-US" sz="700" dirty="0">
                <a:solidFill>
                  <a:schemeClr val="bg1">
                    <a:lumMod val="50000"/>
                  </a:schemeClr>
                </a:solidFill>
                <a:latin typeface="Century Gothic"/>
              </a:rPr>
              <a:t>HEALTH STRATEGIES | 200 State Street Suite 302, Boston, MA 02109 | t. 617.747.1230 | beaconhealthstrategies.com</a:t>
            </a:r>
          </a:p>
        </p:txBody>
      </p:sp>
    </p:spTree>
    <p:extLst>
      <p:ext uri="{BB962C8B-B14F-4D97-AF65-F5344CB8AC3E}">
        <p14:creationId xmlns:p14="http://schemas.microsoft.com/office/powerpoint/2010/main" val="238557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60375" y="1831976"/>
            <a:ext cx="8239125" cy="3425825"/>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34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8"/>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IMPACT PLUS Provider Training| December 2012| </a:t>
            </a:r>
          </a:p>
          <a:p>
            <a:pPr algn="ctr" fontAlgn="auto">
              <a:lnSpc>
                <a:spcPts val="1000"/>
              </a:lnSpc>
              <a:spcBef>
                <a:spcPts val="0"/>
              </a:spcBef>
              <a:spcAft>
                <a:spcPts val="400"/>
              </a:spcAft>
              <a:defRPr/>
            </a:pPr>
            <a:r>
              <a:rPr lang="en-US" sz="700" dirty="0" smtClean="0">
                <a:solidFill>
                  <a:schemeClr val="bg1">
                    <a:lumMod val="50000"/>
                  </a:schemeClr>
                </a:solidFill>
                <a:latin typeface="Century Gothic"/>
              </a:rPr>
              <a:t>BEACON </a:t>
            </a:r>
            <a:r>
              <a:rPr lang="en-US" sz="700" dirty="0">
                <a:solidFill>
                  <a:schemeClr val="bg1">
                    <a:lumMod val="50000"/>
                  </a:schemeClr>
                </a:solidFill>
                <a:latin typeface="Century Gothic"/>
              </a:rPr>
              <a:t>HEALTH STRATEGIES | 200 State Street Suite 302, Boston, MA 02109 | t. 617.747.1230 | beaconhealthstrategies.com</a:t>
            </a:r>
          </a:p>
        </p:txBody>
      </p:sp>
      <p:sp>
        <p:nvSpPr>
          <p:cNvPr id="6"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460375" y="1373187"/>
            <a:ext cx="8239125"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ext Placeholder 2"/>
          <p:cNvSpPr>
            <a:spLocks noGrp="1"/>
          </p:cNvSpPr>
          <p:nvPr>
            <p:ph type="body" idx="10"/>
          </p:nvPr>
        </p:nvSpPr>
        <p:spPr>
          <a:xfrm>
            <a:off x="460375" y="1831975"/>
            <a:ext cx="8239125" cy="4113213"/>
          </a:xfrm>
          <a:prstGeom prst="rect">
            <a:avLst/>
          </a:prstGeom>
        </p:spPr>
        <p:txBody>
          <a:bodyPr lIns="0" tIns="0" rIns="0" bIns="0" anchor="t" anchorCtr="0">
            <a:noAutofit/>
          </a:bodyPr>
          <a:lstStyle>
            <a:lvl1pPr marL="0" indent="0">
              <a:lnSpc>
                <a:spcPts val="1600"/>
              </a:lnSpc>
              <a:spcBef>
                <a:spcPts val="0"/>
              </a:spcBef>
              <a:spcAft>
                <a:spcPts val="500"/>
              </a:spcAft>
              <a:buNone/>
              <a:defRPr sz="1000" cap="none" baseline="0">
                <a:solidFill>
                  <a:schemeClr val="tx1"/>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2457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9"/>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a:t>
            </a:r>
            <a:r>
              <a:rPr lang="en-US" sz="700" baseline="0" dirty="0" smtClean="0">
                <a:solidFill>
                  <a:schemeClr val="bg1">
                    <a:lumMod val="50000"/>
                  </a:schemeClr>
                </a:solidFill>
                <a:latin typeface="Century Gothic"/>
              </a:rPr>
              <a:t> Health Plan</a:t>
            </a:r>
            <a:r>
              <a:rPr lang="en-US" sz="700" dirty="0" smtClean="0">
                <a:solidFill>
                  <a:schemeClr val="bg1">
                    <a:lumMod val="50000"/>
                  </a:schemeClr>
                </a:solidFill>
                <a:latin typeface="Century Gothic"/>
              </a:rPr>
              <a:t>| IMPACT PLUS</a:t>
            </a:r>
            <a:r>
              <a:rPr lang="en-US" sz="700" baseline="0" dirty="0" smtClean="0">
                <a:solidFill>
                  <a:schemeClr val="bg1">
                    <a:lumMod val="50000"/>
                  </a:schemeClr>
                </a:solidFill>
                <a:latin typeface="Century Gothic"/>
              </a:rPr>
              <a:t> Provider Training</a:t>
            </a:r>
            <a:r>
              <a:rPr lang="en-US" sz="700" dirty="0" smtClean="0">
                <a:solidFill>
                  <a:schemeClr val="bg1">
                    <a:lumMod val="50000"/>
                  </a:schemeClr>
                </a:solidFill>
                <a:latin typeface="Century Gothic"/>
              </a:rPr>
              <a:t>| December 2012|</a:t>
            </a:r>
            <a:endParaRPr lang="en-US" sz="700" dirty="0">
              <a:solidFill>
                <a:schemeClr val="bg1">
                  <a:lumMod val="50000"/>
                </a:schemeClr>
              </a:solidFill>
              <a:latin typeface="Century Gothic"/>
            </a:endParaRPr>
          </a:p>
          <a:p>
            <a:pPr algn="ctr" fontAlgn="auto">
              <a:lnSpc>
                <a:spcPts val="1000"/>
              </a:lnSpc>
              <a:spcBef>
                <a:spcPts val="0"/>
              </a:spcBef>
              <a:spcAft>
                <a:spcPts val="400"/>
              </a:spcAft>
              <a:defRPr/>
            </a:pPr>
            <a:r>
              <a:rPr lang="en-US" sz="700" dirty="0">
                <a:solidFill>
                  <a:schemeClr val="bg1">
                    <a:lumMod val="50000"/>
                  </a:schemeClr>
                </a:solidFill>
                <a:latin typeface="Century Gothic"/>
              </a:rPr>
              <a:t>BEACON HEALTH STRATEGIES | 200 State Street Suite 302, Boston, MA 02109 | t. 617.747.1230 | beaconhealthstrategies.com</a:t>
            </a:r>
          </a:p>
        </p:txBody>
      </p:sp>
      <p:sp>
        <p:nvSpPr>
          <p:cNvPr id="6"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460375" y="1373187"/>
            <a:ext cx="8239125"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Content Placeholder 2"/>
          <p:cNvSpPr>
            <a:spLocks noGrp="1"/>
          </p:cNvSpPr>
          <p:nvPr>
            <p:ph sz="half" idx="10"/>
          </p:nvPr>
        </p:nvSpPr>
        <p:spPr>
          <a:xfrm>
            <a:off x="457200" y="1831975"/>
            <a:ext cx="8242300" cy="4113213"/>
          </a:xfrm>
          <a:prstGeom prst="rect">
            <a:avLst/>
          </a:prstGeom>
        </p:spPr>
        <p:txBody>
          <a:bodyPr lIns="0" tIns="0" rIns="0" bIns="0">
            <a:noAutofit/>
          </a:bodyPr>
          <a:lstStyle>
            <a:lvl1pPr marL="342900" indent="-342900">
              <a:lnSpc>
                <a:spcPts val="1600"/>
              </a:lnSpc>
              <a:spcBef>
                <a:spcPts val="0"/>
              </a:spcBef>
              <a:spcAft>
                <a:spcPts val="500"/>
              </a:spcAft>
              <a:buFont typeface="Arial"/>
              <a:buChar char="•"/>
              <a:defRPr sz="1000">
                <a:latin typeface="Century Gothic"/>
              </a:defRPr>
            </a:lvl1pPr>
            <a:lvl2pPr marL="742950" indent="-285750">
              <a:lnSpc>
                <a:spcPts val="1600"/>
              </a:lnSpc>
              <a:spcBef>
                <a:spcPts val="0"/>
              </a:spcBef>
              <a:spcAft>
                <a:spcPts val="500"/>
              </a:spcAft>
              <a:buFont typeface="Arial"/>
              <a:buChar char="•"/>
              <a:defRPr sz="1000">
                <a:latin typeface="Century Gothic"/>
              </a:defRPr>
            </a:lvl2pPr>
            <a:lvl3pPr marL="1143000" indent="-228600">
              <a:lnSpc>
                <a:spcPts val="1600"/>
              </a:lnSpc>
              <a:spcBef>
                <a:spcPts val="0"/>
              </a:spcBef>
              <a:spcAft>
                <a:spcPts val="500"/>
              </a:spcAft>
              <a:buFont typeface="Arial"/>
              <a:buChar char="•"/>
              <a:defRPr sz="1000">
                <a:latin typeface="Century Gothic"/>
              </a:defRPr>
            </a:lvl3pPr>
            <a:lvl4pPr marL="1600200" indent="-228600">
              <a:lnSpc>
                <a:spcPts val="1600"/>
              </a:lnSpc>
              <a:spcBef>
                <a:spcPts val="0"/>
              </a:spcBef>
              <a:spcAft>
                <a:spcPts val="500"/>
              </a:spcAft>
              <a:buFont typeface="Arial"/>
              <a:buChar char="•"/>
              <a:defRPr sz="1000">
                <a:latin typeface="Century Gothic"/>
              </a:defRPr>
            </a:lvl4pPr>
            <a:lvl5pPr marL="2057400" indent="-228600">
              <a:lnSpc>
                <a:spcPts val="1600"/>
              </a:lnSpc>
              <a:spcBef>
                <a:spcPts val="0"/>
              </a:spcBef>
              <a:spcAft>
                <a:spcPts val="500"/>
              </a:spcAft>
              <a:buFont typeface="Arial"/>
              <a:buChar char="•"/>
              <a:defRPr sz="1000">
                <a:latin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002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8"/>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 IMPACT Plus Provider</a:t>
            </a:r>
            <a:r>
              <a:rPr lang="en-US" sz="700" baseline="0" dirty="0" smtClean="0">
                <a:solidFill>
                  <a:schemeClr val="bg1">
                    <a:lumMod val="50000"/>
                  </a:schemeClr>
                </a:solidFill>
                <a:latin typeface="Century Gothic"/>
              </a:rPr>
              <a:t> Training</a:t>
            </a:r>
            <a:r>
              <a:rPr lang="en-US" sz="700" dirty="0" smtClean="0">
                <a:solidFill>
                  <a:schemeClr val="bg1">
                    <a:lumMod val="50000"/>
                  </a:schemeClr>
                </a:solidFill>
                <a:latin typeface="Century Gothic"/>
              </a:rPr>
              <a:t>| December 2012| </a:t>
            </a:r>
          </a:p>
          <a:p>
            <a:pPr algn="ctr" fontAlgn="auto">
              <a:lnSpc>
                <a:spcPts val="1000"/>
              </a:lnSpc>
              <a:spcBef>
                <a:spcPts val="0"/>
              </a:spcBef>
              <a:spcAft>
                <a:spcPts val="400"/>
              </a:spcAft>
              <a:defRPr/>
            </a:pPr>
            <a:r>
              <a:rPr lang="en-US" sz="700" dirty="0" smtClean="0">
                <a:solidFill>
                  <a:schemeClr val="bg1">
                    <a:lumMod val="50000"/>
                  </a:schemeClr>
                </a:solidFill>
                <a:latin typeface="Century Gothic"/>
              </a:rPr>
              <a:t>BEACON </a:t>
            </a:r>
            <a:r>
              <a:rPr lang="en-US" sz="700" dirty="0">
                <a:solidFill>
                  <a:schemeClr val="bg1">
                    <a:lumMod val="50000"/>
                  </a:schemeClr>
                </a:solidFill>
                <a:latin typeface="Century Gothic"/>
              </a:rPr>
              <a:t>HEALTH STRATEGIES | 200 State Street Suite 302, Boston, MA 02109 | t. 617.747.1230 | beaconhealthstrategies.com</a:t>
            </a:r>
          </a:p>
        </p:txBody>
      </p:sp>
      <p:sp>
        <p:nvSpPr>
          <p:cNvPr id="6"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460375" y="1373187"/>
            <a:ext cx="8239125"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Content Placeholder 2"/>
          <p:cNvSpPr>
            <a:spLocks noGrp="1"/>
          </p:cNvSpPr>
          <p:nvPr>
            <p:ph sz="half" idx="10"/>
          </p:nvPr>
        </p:nvSpPr>
        <p:spPr>
          <a:xfrm>
            <a:off x="457200" y="1831975"/>
            <a:ext cx="8242300" cy="4113213"/>
          </a:xfrm>
          <a:prstGeom prst="rect">
            <a:avLst/>
          </a:prstGeom>
        </p:spPr>
        <p:txBody>
          <a:bodyPr lIns="0" tIns="0" rIns="0" bIns="0">
            <a:noAutofit/>
          </a:bodyPr>
          <a:lstStyle>
            <a:lvl1pPr marL="342900" indent="-342900">
              <a:lnSpc>
                <a:spcPts val="1600"/>
              </a:lnSpc>
              <a:spcBef>
                <a:spcPts val="0"/>
              </a:spcBef>
              <a:spcAft>
                <a:spcPts val="500"/>
              </a:spcAft>
              <a:buFont typeface="+mj-lt"/>
              <a:buAutoNum type="arabicPeriod"/>
              <a:defRPr sz="1000">
                <a:latin typeface="Century Gothic"/>
              </a:defRPr>
            </a:lvl1pPr>
            <a:lvl2pPr marL="742950" indent="-285750">
              <a:lnSpc>
                <a:spcPts val="1600"/>
              </a:lnSpc>
              <a:spcBef>
                <a:spcPts val="0"/>
              </a:spcBef>
              <a:spcAft>
                <a:spcPts val="500"/>
              </a:spcAft>
              <a:buFont typeface="+mj-lt"/>
              <a:buAutoNum type="alphaUcPeriod"/>
              <a:defRPr sz="1000">
                <a:latin typeface="Century Gothic"/>
              </a:defRPr>
            </a:lvl2pPr>
            <a:lvl3pPr marL="1143000" indent="-228600">
              <a:lnSpc>
                <a:spcPts val="1600"/>
              </a:lnSpc>
              <a:spcBef>
                <a:spcPts val="0"/>
              </a:spcBef>
              <a:spcAft>
                <a:spcPts val="500"/>
              </a:spcAft>
              <a:buFont typeface="+mj-lt"/>
              <a:buAutoNum type="romanLcPeriod"/>
              <a:defRPr sz="1000">
                <a:latin typeface="Century Gothic"/>
              </a:defRPr>
            </a:lvl3pPr>
            <a:lvl4pPr marL="1600200" indent="-228600">
              <a:lnSpc>
                <a:spcPts val="1600"/>
              </a:lnSpc>
              <a:spcBef>
                <a:spcPts val="0"/>
              </a:spcBef>
              <a:spcAft>
                <a:spcPts val="500"/>
              </a:spcAft>
              <a:buFont typeface="+mj-lt"/>
              <a:buAutoNum type="alphaLcPeriod"/>
              <a:defRPr sz="1000">
                <a:latin typeface="Century Gothic"/>
              </a:defRPr>
            </a:lvl4pPr>
            <a:lvl5pPr marL="2057400" indent="-228600">
              <a:lnSpc>
                <a:spcPts val="1600"/>
              </a:lnSpc>
              <a:spcBef>
                <a:spcPts val="0"/>
              </a:spcBef>
              <a:spcAft>
                <a:spcPts val="500"/>
              </a:spcAft>
              <a:buFont typeface="Arial"/>
              <a:buChar char="•"/>
              <a:defRPr sz="1000">
                <a:latin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19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12"/>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 IMPACT Plus Provider Training| December 2012| </a:t>
            </a:r>
          </a:p>
          <a:p>
            <a:pPr algn="ctr" fontAlgn="auto">
              <a:lnSpc>
                <a:spcPts val="1000"/>
              </a:lnSpc>
              <a:spcBef>
                <a:spcPts val="0"/>
              </a:spcBef>
              <a:spcAft>
                <a:spcPts val="400"/>
              </a:spcAft>
              <a:defRPr/>
            </a:pPr>
            <a:r>
              <a:rPr lang="en-US" sz="700" dirty="0" smtClean="0">
                <a:solidFill>
                  <a:schemeClr val="bg1">
                    <a:lumMod val="50000"/>
                  </a:schemeClr>
                </a:solidFill>
                <a:latin typeface="Century Gothic"/>
              </a:rPr>
              <a:t>BEACON </a:t>
            </a:r>
            <a:r>
              <a:rPr lang="en-US" sz="700" dirty="0">
                <a:solidFill>
                  <a:schemeClr val="bg1">
                    <a:lumMod val="50000"/>
                  </a:schemeClr>
                </a:solidFill>
                <a:latin typeface="Century Gothic"/>
              </a:rPr>
              <a:t>HEALTH STRATEGIES | 200 State Street Suite 302, Boston, MA 02109 | t. 617.747.1230 | beaconhealthstrategies.com</a:t>
            </a:r>
          </a:p>
        </p:txBody>
      </p:sp>
      <p:sp>
        <p:nvSpPr>
          <p:cNvPr id="9"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460375" y="1373187"/>
            <a:ext cx="8239125"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Content Placeholder 2"/>
          <p:cNvSpPr>
            <a:spLocks noGrp="1"/>
          </p:cNvSpPr>
          <p:nvPr>
            <p:ph sz="half" idx="10"/>
          </p:nvPr>
        </p:nvSpPr>
        <p:spPr>
          <a:xfrm>
            <a:off x="457200" y="1831976"/>
            <a:ext cx="8242300" cy="3425824"/>
          </a:xfrm>
          <a:prstGeom prst="rect">
            <a:avLst/>
          </a:prstGeom>
        </p:spPr>
        <p:txBody>
          <a:bodyPr lIns="0" tIns="0" rIns="0" bIns="0">
            <a:noAutofit/>
          </a:bodyPr>
          <a:lstStyle>
            <a:lvl1pPr marL="342900" indent="-342900">
              <a:lnSpc>
                <a:spcPts val="1600"/>
              </a:lnSpc>
              <a:spcBef>
                <a:spcPts val="0"/>
              </a:spcBef>
              <a:spcAft>
                <a:spcPts val="500"/>
              </a:spcAft>
              <a:buFont typeface="+mj-lt"/>
              <a:buAutoNum type="arabicPeriod"/>
              <a:defRPr sz="1000">
                <a:latin typeface="Century Gothic"/>
              </a:defRPr>
            </a:lvl1pPr>
            <a:lvl2pPr marL="742950" indent="-285750">
              <a:lnSpc>
                <a:spcPts val="1600"/>
              </a:lnSpc>
              <a:spcBef>
                <a:spcPts val="0"/>
              </a:spcBef>
              <a:spcAft>
                <a:spcPts val="500"/>
              </a:spcAft>
              <a:buFont typeface="+mj-lt"/>
              <a:buAutoNum type="alphaUcPeriod"/>
              <a:defRPr sz="1000">
                <a:latin typeface="Century Gothic"/>
              </a:defRPr>
            </a:lvl2pPr>
            <a:lvl3pPr marL="1143000" indent="-228600">
              <a:lnSpc>
                <a:spcPts val="1600"/>
              </a:lnSpc>
              <a:spcBef>
                <a:spcPts val="0"/>
              </a:spcBef>
              <a:spcAft>
                <a:spcPts val="500"/>
              </a:spcAft>
              <a:buFont typeface="+mj-lt"/>
              <a:buAutoNum type="romanLcPeriod"/>
              <a:defRPr sz="1000">
                <a:latin typeface="Century Gothic"/>
              </a:defRPr>
            </a:lvl3pPr>
            <a:lvl4pPr marL="1600200" indent="-228600">
              <a:lnSpc>
                <a:spcPts val="1600"/>
              </a:lnSpc>
              <a:spcBef>
                <a:spcPts val="0"/>
              </a:spcBef>
              <a:spcAft>
                <a:spcPts val="500"/>
              </a:spcAft>
              <a:buFont typeface="+mj-lt"/>
              <a:buAutoNum type="alphaLcPeriod"/>
              <a:defRPr sz="1000">
                <a:latin typeface="Century Gothic"/>
              </a:defRPr>
            </a:lvl4pPr>
            <a:lvl5pPr marL="2057400" indent="-228600">
              <a:lnSpc>
                <a:spcPts val="1600"/>
              </a:lnSpc>
              <a:spcBef>
                <a:spcPts val="0"/>
              </a:spcBef>
              <a:spcAft>
                <a:spcPts val="500"/>
              </a:spcAft>
              <a:buFont typeface="Arial"/>
              <a:buChar char="•"/>
              <a:defRPr sz="1000">
                <a:latin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1"/>
          </p:nvPr>
        </p:nvSpPr>
        <p:spPr>
          <a:xfrm>
            <a:off x="460375" y="5441951"/>
            <a:ext cx="8239125" cy="503239"/>
          </a:xfrm>
          <a:prstGeom prst="rect">
            <a:avLst/>
          </a:prstGeom>
        </p:spPr>
        <p:txBody>
          <a:bodyPr lIns="0" tIns="0" rIns="0" bIns="0" anchor="t" anchorCtr="0">
            <a:noAutofit/>
          </a:bodyPr>
          <a:lstStyle>
            <a:lvl1pPr marL="0" indent="0">
              <a:lnSpc>
                <a:spcPts val="1400"/>
              </a:lnSpc>
              <a:spcBef>
                <a:spcPts val="0"/>
              </a:spcBef>
              <a:spcAft>
                <a:spcPts val="500"/>
              </a:spcAft>
              <a:buNone/>
              <a:defRPr sz="800" cap="all" baseline="0">
                <a:solidFill>
                  <a:schemeClr val="bg1">
                    <a:lumMod val="50000"/>
                  </a:schemeClr>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5588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Rectangle 10"/>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IMPACT Plus Provider Training| December 2012|</a:t>
            </a:r>
            <a:endParaRPr lang="en-US" sz="700" dirty="0">
              <a:solidFill>
                <a:schemeClr val="bg1">
                  <a:lumMod val="50000"/>
                </a:schemeClr>
              </a:solidFill>
              <a:latin typeface="Century Gothic"/>
            </a:endParaRPr>
          </a:p>
          <a:p>
            <a:pPr algn="ctr" fontAlgn="auto">
              <a:lnSpc>
                <a:spcPts val="1000"/>
              </a:lnSpc>
              <a:spcBef>
                <a:spcPts val="0"/>
              </a:spcBef>
              <a:spcAft>
                <a:spcPts val="400"/>
              </a:spcAft>
              <a:defRPr/>
            </a:pPr>
            <a:r>
              <a:rPr lang="en-US" sz="700" dirty="0">
                <a:solidFill>
                  <a:schemeClr val="bg1">
                    <a:lumMod val="50000"/>
                  </a:schemeClr>
                </a:solidFill>
                <a:latin typeface="Century Gothic"/>
              </a:rPr>
              <a:t>BEACON HEALTH STRATEGIES | 200 State Street Suite 302, Boston, MA 02109 | t. 617.747.1230 | beaconhealthstrategies.com</a:t>
            </a:r>
          </a:p>
        </p:txBody>
      </p:sp>
      <p:sp>
        <p:nvSpPr>
          <p:cNvPr id="6"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460377" y="1373187"/>
            <a:ext cx="4111625"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Content Placeholder 2"/>
          <p:cNvSpPr>
            <a:spLocks noGrp="1"/>
          </p:cNvSpPr>
          <p:nvPr>
            <p:ph sz="half" idx="10"/>
          </p:nvPr>
        </p:nvSpPr>
        <p:spPr>
          <a:xfrm>
            <a:off x="457200" y="1831975"/>
            <a:ext cx="4095750" cy="4113213"/>
          </a:xfrm>
          <a:prstGeom prst="rect">
            <a:avLst/>
          </a:prstGeom>
        </p:spPr>
        <p:txBody>
          <a:bodyPr lIns="0" tIns="0" rIns="91440" bIns="0">
            <a:noAutofit/>
          </a:bodyPr>
          <a:lstStyle>
            <a:lvl1pPr marL="342900" indent="-342900">
              <a:lnSpc>
                <a:spcPts val="1600"/>
              </a:lnSpc>
              <a:spcBef>
                <a:spcPts val="0"/>
              </a:spcBef>
              <a:spcAft>
                <a:spcPts val="500"/>
              </a:spcAft>
              <a:buFont typeface="+mj-lt"/>
              <a:buAutoNum type="arabicPeriod"/>
              <a:defRPr sz="1000">
                <a:latin typeface="Century Gothic"/>
              </a:defRPr>
            </a:lvl1pPr>
            <a:lvl2pPr marL="742950" indent="-285750">
              <a:lnSpc>
                <a:spcPts val="1600"/>
              </a:lnSpc>
              <a:spcBef>
                <a:spcPts val="0"/>
              </a:spcBef>
              <a:spcAft>
                <a:spcPts val="500"/>
              </a:spcAft>
              <a:buFont typeface="+mj-lt"/>
              <a:buAutoNum type="alphaUcPeriod"/>
              <a:defRPr sz="1000">
                <a:latin typeface="Century Gothic"/>
              </a:defRPr>
            </a:lvl2pPr>
            <a:lvl3pPr marL="1143000" indent="-228600">
              <a:lnSpc>
                <a:spcPts val="1600"/>
              </a:lnSpc>
              <a:spcBef>
                <a:spcPts val="0"/>
              </a:spcBef>
              <a:spcAft>
                <a:spcPts val="500"/>
              </a:spcAft>
              <a:buFont typeface="+mj-lt"/>
              <a:buAutoNum type="romanLcPeriod"/>
              <a:defRPr sz="1000">
                <a:latin typeface="Century Gothic"/>
              </a:defRPr>
            </a:lvl3pPr>
            <a:lvl4pPr marL="1600200" indent="-228600">
              <a:lnSpc>
                <a:spcPts val="1600"/>
              </a:lnSpc>
              <a:spcBef>
                <a:spcPts val="0"/>
              </a:spcBef>
              <a:spcAft>
                <a:spcPts val="500"/>
              </a:spcAft>
              <a:buFont typeface="+mj-lt"/>
              <a:buAutoNum type="alphaLcPeriod"/>
              <a:defRPr sz="1000">
                <a:latin typeface="Century Gothic"/>
              </a:defRPr>
            </a:lvl4pPr>
            <a:lvl5pPr marL="2057400" indent="-228600">
              <a:lnSpc>
                <a:spcPts val="1600"/>
              </a:lnSpc>
              <a:spcBef>
                <a:spcPts val="0"/>
              </a:spcBef>
              <a:spcAft>
                <a:spcPts val="500"/>
              </a:spcAft>
              <a:buFont typeface="Arial"/>
              <a:buChar char="•"/>
              <a:defRPr sz="1000">
                <a:latin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1"/>
          </p:nvPr>
        </p:nvSpPr>
        <p:spPr>
          <a:xfrm>
            <a:off x="4552950" y="1831975"/>
            <a:ext cx="4146550" cy="4113213"/>
          </a:xfrm>
          <a:prstGeom prst="rect">
            <a:avLst/>
          </a:prstGeom>
        </p:spPr>
        <p:txBody>
          <a:bodyPr lIns="0" tIns="0" rIns="91440" bIns="0">
            <a:noAutofit/>
          </a:bodyPr>
          <a:lstStyle>
            <a:lvl1pPr marL="342900" indent="-342900">
              <a:lnSpc>
                <a:spcPts val="1600"/>
              </a:lnSpc>
              <a:spcBef>
                <a:spcPts val="0"/>
              </a:spcBef>
              <a:spcAft>
                <a:spcPts val="500"/>
              </a:spcAft>
              <a:buFont typeface="+mj-lt"/>
              <a:buAutoNum type="arabicPeriod"/>
              <a:defRPr sz="1000">
                <a:latin typeface="Century Gothic"/>
              </a:defRPr>
            </a:lvl1pPr>
            <a:lvl2pPr marL="742950" indent="-285750">
              <a:lnSpc>
                <a:spcPts val="1600"/>
              </a:lnSpc>
              <a:spcBef>
                <a:spcPts val="0"/>
              </a:spcBef>
              <a:spcAft>
                <a:spcPts val="500"/>
              </a:spcAft>
              <a:buFont typeface="+mj-lt"/>
              <a:buAutoNum type="alphaUcPeriod"/>
              <a:defRPr sz="1000">
                <a:latin typeface="Century Gothic"/>
              </a:defRPr>
            </a:lvl2pPr>
            <a:lvl3pPr marL="1143000" indent="-228600">
              <a:lnSpc>
                <a:spcPts val="1600"/>
              </a:lnSpc>
              <a:spcBef>
                <a:spcPts val="0"/>
              </a:spcBef>
              <a:spcAft>
                <a:spcPts val="500"/>
              </a:spcAft>
              <a:buFont typeface="+mj-lt"/>
              <a:buAutoNum type="romanLcPeriod"/>
              <a:defRPr sz="1000">
                <a:latin typeface="Century Gothic"/>
              </a:defRPr>
            </a:lvl3pPr>
            <a:lvl4pPr marL="1600200" indent="-228600">
              <a:lnSpc>
                <a:spcPts val="1600"/>
              </a:lnSpc>
              <a:spcBef>
                <a:spcPts val="0"/>
              </a:spcBef>
              <a:spcAft>
                <a:spcPts val="500"/>
              </a:spcAft>
              <a:buFont typeface="+mj-lt"/>
              <a:buAutoNum type="alphaLcPeriod"/>
              <a:defRPr sz="1000">
                <a:latin typeface="Century Gothic"/>
              </a:defRPr>
            </a:lvl4pPr>
            <a:lvl5pPr marL="2057400" indent="-228600">
              <a:lnSpc>
                <a:spcPts val="1600"/>
              </a:lnSpc>
              <a:spcBef>
                <a:spcPts val="0"/>
              </a:spcBef>
              <a:spcAft>
                <a:spcPts val="500"/>
              </a:spcAft>
              <a:buFont typeface="Arial"/>
              <a:buChar char="•"/>
              <a:defRPr sz="1000">
                <a:latin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idx="12"/>
          </p:nvPr>
        </p:nvSpPr>
        <p:spPr>
          <a:xfrm>
            <a:off x="4572000" y="1373187"/>
            <a:ext cx="4127500"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2801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Rectangle 17"/>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IMPACT Plus Provider Training| December 2012| </a:t>
            </a:r>
          </a:p>
          <a:p>
            <a:pPr algn="ctr" fontAlgn="auto">
              <a:lnSpc>
                <a:spcPts val="1000"/>
              </a:lnSpc>
              <a:spcBef>
                <a:spcPts val="0"/>
              </a:spcBef>
              <a:spcAft>
                <a:spcPts val="400"/>
              </a:spcAft>
              <a:defRPr/>
            </a:pPr>
            <a:r>
              <a:rPr lang="en-US" sz="700" dirty="0" smtClean="0">
                <a:solidFill>
                  <a:schemeClr val="bg1">
                    <a:lumMod val="50000"/>
                  </a:schemeClr>
                </a:solidFill>
                <a:latin typeface="Century Gothic"/>
              </a:rPr>
              <a:t>BEACON </a:t>
            </a:r>
            <a:r>
              <a:rPr lang="en-US" sz="700" dirty="0">
                <a:solidFill>
                  <a:schemeClr val="bg1">
                    <a:lumMod val="50000"/>
                  </a:schemeClr>
                </a:solidFill>
                <a:latin typeface="Century Gothic"/>
              </a:rPr>
              <a:t>HEALTH STRATEGIES | 200 State Street Suite 302, Boston, MA 02109 | t. 617.747.1230 | beaconhealthstrategies.com</a:t>
            </a:r>
          </a:p>
        </p:txBody>
      </p:sp>
      <p:sp>
        <p:nvSpPr>
          <p:cNvPr id="11"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460377" y="1373187"/>
            <a:ext cx="4111625"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Content Placeholder 2"/>
          <p:cNvSpPr>
            <a:spLocks noGrp="1"/>
          </p:cNvSpPr>
          <p:nvPr>
            <p:ph sz="half" idx="10"/>
          </p:nvPr>
        </p:nvSpPr>
        <p:spPr>
          <a:xfrm>
            <a:off x="457200" y="1831977"/>
            <a:ext cx="4095750" cy="3425825"/>
          </a:xfrm>
          <a:prstGeom prst="rect">
            <a:avLst/>
          </a:prstGeom>
        </p:spPr>
        <p:txBody>
          <a:bodyPr lIns="0" tIns="0" rIns="91440" bIns="0">
            <a:noAutofit/>
          </a:bodyPr>
          <a:lstStyle>
            <a:lvl1pPr marL="342900" indent="-342900">
              <a:lnSpc>
                <a:spcPts val="1600"/>
              </a:lnSpc>
              <a:spcBef>
                <a:spcPts val="0"/>
              </a:spcBef>
              <a:spcAft>
                <a:spcPts val="500"/>
              </a:spcAft>
              <a:buFont typeface="+mj-lt"/>
              <a:buAutoNum type="arabicPeriod"/>
              <a:defRPr sz="1000">
                <a:latin typeface="Century Gothic"/>
              </a:defRPr>
            </a:lvl1pPr>
            <a:lvl2pPr marL="742950" indent="-285750">
              <a:lnSpc>
                <a:spcPts val="1600"/>
              </a:lnSpc>
              <a:spcBef>
                <a:spcPts val="0"/>
              </a:spcBef>
              <a:spcAft>
                <a:spcPts val="500"/>
              </a:spcAft>
              <a:buFont typeface="+mj-lt"/>
              <a:buAutoNum type="alphaUcPeriod"/>
              <a:defRPr sz="1000">
                <a:latin typeface="Century Gothic"/>
              </a:defRPr>
            </a:lvl2pPr>
            <a:lvl3pPr marL="1143000" indent="-228600">
              <a:lnSpc>
                <a:spcPts val="1600"/>
              </a:lnSpc>
              <a:spcBef>
                <a:spcPts val="0"/>
              </a:spcBef>
              <a:spcAft>
                <a:spcPts val="500"/>
              </a:spcAft>
              <a:buFont typeface="+mj-lt"/>
              <a:buAutoNum type="romanLcPeriod"/>
              <a:defRPr sz="1000">
                <a:latin typeface="Century Gothic"/>
              </a:defRPr>
            </a:lvl3pPr>
            <a:lvl4pPr marL="1600200" indent="-228600">
              <a:lnSpc>
                <a:spcPts val="1600"/>
              </a:lnSpc>
              <a:spcBef>
                <a:spcPts val="0"/>
              </a:spcBef>
              <a:spcAft>
                <a:spcPts val="500"/>
              </a:spcAft>
              <a:buFont typeface="+mj-lt"/>
              <a:buAutoNum type="alphaLcPeriod"/>
              <a:defRPr sz="1000">
                <a:latin typeface="Century Gothic"/>
              </a:defRPr>
            </a:lvl4pPr>
            <a:lvl5pPr marL="2057400" indent="-228600">
              <a:lnSpc>
                <a:spcPts val="1600"/>
              </a:lnSpc>
              <a:spcBef>
                <a:spcPts val="0"/>
              </a:spcBef>
              <a:spcAft>
                <a:spcPts val="500"/>
              </a:spcAft>
              <a:buFont typeface="Arial"/>
              <a:buChar char="•"/>
              <a:defRPr sz="1000">
                <a:latin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1"/>
          </p:nvPr>
        </p:nvSpPr>
        <p:spPr>
          <a:xfrm>
            <a:off x="4552950" y="1831977"/>
            <a:ext cx="4146550" cy="3425825"/>
          </a:xfrm>
          <a:prstGeom prst="rect">
            <a:avLst/>
          </a:prstGeom>
        </p:spPr>
        <p:txBody>
          <a:bodyPr lIns="0" tIns="0" rIns="91440" bIns="0">
            <a:noAutofit/>
          </a:bodyPr>
          <a:lstStyle>
            <a:lvl1pPr marL="342900" indent="-342900">
              <a:lnSpc>
                <a:spcPts val="1600"/>
              </a:lnSpc>
              <a:spcBef>
                <a:spcPts val="0"/>
              </a:spcBef>
              <a:spcAft>
                <a:spcPts val="500"/>
              </a:spcAft>
              <a:buFont typeface="+mj-lt"/>
              <a:buAutoNum type="arabicPeriod"/>
              <a:defRPr sz="1000">
                <a:latin typeface="Century Gothic"/>
              </a:defRPr>
            </a:lvl1pPr>
            <a:lvl2pPr marL="742950" indent="-285750">
              <a:lnSpc>
                <a:spcPts val="1600"/>
              </a:lnSpc>
              <a:spcBef>
                <a:spcPts val="0"/>
              </a:spcBef>
              <a:spcAft>
                <a:spcPts val="500"/>
              </a:spcAft>
              <a:buFont typeface="+mj-lt"/>
              <a:buAutoNum type="alphaUcPeriod"/>
              <a:defRPr sz="1000">
                <a:latin typeface="Century Gothic"/>
              </a:defRPr>
            </a:lvl2pPr>
            <a:lvl3pPr marL="1143000" indent="-228600">
              <a:lnSpc>
                <a:spcPts val="1600"/>
              </a:lnSpc>
              <a:spcBef>
                <a:spcPts val="0"/>
              </a:spcBef>
              <a:spcAft>
                <a:spcPts val="500"/>
              </a:spcAft>
              <a:buFont typeface="+mj-lt"/>
              <a:buAutoNum type="romanLcPeriod"/>
              <a:defRPr sz="1000">
                <a:latin typeface="Century Gothic"/>
              </a:defRPr>
            </a:lvl3pPr>
            <a:lvl4pPr marL="1600200" indent="-228600">
              <a:lnSpc>
                <a:spcPts val="1600"/>
              </a:lnSpc>
              <a:spcBef>
                <a:spcPts val="0"/>
              </a:spcBef>
              <a:spcAft>
                <a:spcPts val="500"/>
              </a:spcAft>
              <a:buFont typeface="+mj-lt"/>
              <a:buAutoNum type="alphaLcPeriod"/>
              <a:defRPr sz="1000">
                <a:latin typeface="Century Gothic"/>
              </a:defRPr>
            </a:lvl4pPr>
            <a:lvl5pPr marL="2057400" indent="-228600">
              <a:lnSpc>
                <a:spcPts val="1600"/>
              </a:lnSpc>
              <a:spcBef>
                <a:spcPts val="0"/>
              </a:spcBef>
              <a:spcAft>
                <a:spcPts val="500"/>
              </a:spcAft>
              <a:buFont typeface="Arial"/>
              <a:buChar char="•"/>
              <a:defRPr sz="1000">
                <a:latin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2"/>
          </p:nvPr>
        </p:nvSpPr>
        <p:spPr>
          <a:xfrm>
            <a:off x="4572000" y="1373187"/>
            <a:ext cx="4127500"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6" name="Text Placeholder 2"/>
          <p:cNvSpPr>
            <a:spLocks noGrp="1"/>
          </p:cNvSpPr>
          <p:nvPr>
            <p:ph type="body" idx="13"/>
          </p:nvPr>
        </p:nvSpPr>
        <p:spPr>
          <a:xfrm>
            <a:off x="460377" y="5441951"/>
            <a:ext cx="4111625" cy="503239"/>
          </a:xfrm>
          <a:prstGeom prst="rect">
            <a:avLst/>
          </a:prstGeom>
        </p:spPr>
        <p:txBody>
          <a:bodyPr lIns="0" tIns="0" rIns="91440" bIns="0" anchor="t" anchorCtr="0">
            <a:noAutofit/>
          </a:bodyPr>
          <a:lstStyle>
            <a:lvl1pPr marL="0" indent="0">
              <a:lnSpc>
                <a:spcPts val="1400"/>
              </a:lnSpc>
              <a:spcBef>
                <a:spcPts val="0"/>
              </a:spcBef>
              <a:spcAft>
                <a:spcPts val="500"/>
              </a:spcAft>
              <a:buNone/>
              <a:defRPr sz="800" cap="all" baseline="0">
                <a:solidFill>
                  <a:schemeClr val="bg1">
                    <a:lumMod val="50000"/>
                  </a:schemeClr>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7" name="Text Placeholder 2"/>
          <p:cNvSpPr>
            <a:spLocks noGrp="1"/>
          </p:cNvSpPr>
          <p:nvPr>
            <p:ph type="body" idx="14"/>
          </p:nvPr>
        </p:nvSpPr>
        <p:spPr>
          <a:xfrm>
            <a:off x="4587877" y="5441951"/>
            <a:ext cx="4111625" cy="503239"/>
          </a:xfrm>
          <a:prstGeom prst="rect">
            <a:avLst/>
          </a:prstGeom>
        </p:spPr>
        <p:txBody>
          <a:bodyPr lIns="0" tIns="0" rIns="91440" bIns="0" anchor="t" anchorCtr="0">
            <a:noAutofit/>
          </a:bodyPr>
          <a:lstStyle>
            <a:lvl1pPr marL="0" indent="0">
              <a:lnSpc>
                <a:spcPts val="1400"/>
              </a:lnSpc>
              <a:spcBef>
                <a:spcPts val="0"/>
              </a:spcBef>
              <a:spcAft>
                <a:spcPts val="500"/>
              </a:spcAft>
              <a:buNone/>
              <a:defRPr sz="800" cap="all" baseline="0">
                <a:solidFill>
                  <a:schemeClr val="bg1">
                    <a:lumMod val="50000"/>
                  </a:schemeClr>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05332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7"/>
          <p:cNvSpPr/>
          <p:nvPr userDrawn="1"/>
        </p:nvSpPr>
        <p:spPr>
          <a:xfrm>
            <a:off x="0" y="5945188"/>
            <a:ext cx="9144000" cy="91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bIns="228600" anchor="b"/>
          <a:lstStyle/>
          <a:p>
            <a:pPr algn="ctr" fontAlgn="auto">
              <a:lnSpc>
                <a:spcPts val="1000"/>
              </a:lnSpc>
              <a:spcBef>
                <a:spcPts val="0"/>
              </a:spcBef>
              <a:spcAft>
                <a:spcPts val="400"/>
              </a:spcAft>
              <a:defRPr/>
            </a:pPr>
            <a:r>
              <a:rPr lang="en-US" sz="700" dirty="0" smtClean="0">
                <a:solidFill>
                  <a:schemeClr val="bg1">
                    <a:lumMod val="50000"/>
                  </a:schemeClr>
                </a:solidFill>
                <a:latin typeface="Century Gothic"/>
              </a:rPr>
              <a:t>Humana CareSource Health Plan| IMPACT Plus Provider Training| December</a:t>
            </a:r>
            <a:r>
              <a:rPr lang="en-US" sz="700" baseline="0" dirty="0" smtClean="0">
                <a:solidFill>
                  <a:schemeClr val="bg1">
                    <a:lumMod val="50000"/>
                  </a:schemeClr>
                </a:solidFill>
                <a:latin typeface="Century Gothic"/>
              </a:rPr>
              <a:t> 2012</a:t>
            </a:r>
            <a:r>
              <a:rPr lang="en-US" sz="700" dirty="0" smtClean="0">
                <a:solidFill>
                  <a:schemeClr val="bg1">
                    <a:lumMod val="50000"/>
                  </a:schemeClr>
                </a:solidFill>
                <a:latin typeface="Century Gothic"/>
              </a:rPr>
              <a:t>| </a:t>
            </a:r>
          </a:p>
          <a:p>
            <a:pPr algn="ctr" fontAlgn="auto">
              <a:lnSpc>
                <a:spcPts val="1000"/>
              </a:lnSpc>
              <a:spcBef>
                <a:spcPts val="0"/>
              </a:spcBef>
              <a:spcAft>
                <a:spcPts val="400"/>
              </a:spcAft>
              <a:defRPr/>
            </a:pPr>
            <a:r>
              <a:rPr lang="en-US" sz="700" dirty="0" smtClean="0">
                <a:solidFill>
                  <a:schemeClr val="bg1">
                    <a:lumMod val="50000"/>
                  </a:schemeClr>
                </a:solidFill>
                <a:latin typeface="Century Gothic"/>
              </a:rPr>
              <a:t>BEACON </a:t>
            </a:r>
            <a:r>
              <a:rPr lang="en-US" sz="700" dirty="0">
                <a:solidFill>
                  <a:schemeClr val="bg1">
                    <a:lumMod val="50000"/>
                  </a:schemeClr>
                </a:solidFill>
                <a:latin typeface="Century Gothic"/>
              </a:rPr>
              <a:t>HEALTH STRATEGIES | 200 State Street Suite 302, Boston, MA 02109 | t. 617.747.1230 | beaconhealthstrategies.com</a:t>
            </a:r>
          </a:p>
        </p:txBody>
      </p:sp>
      <p:sp>
        <p:nvSpPr>
          <p:cNvPr id="9" name="Title 1"/>
          <p:cNvSpPr>
            <a:spLocks noGrp="1"/>
          </p:cNvSpPr>
          <p:nvPr>
            <p:ph type="title"/>
          </p:nvPr>
        </p:nvSpPr>
        <p:spPr>
          <a:xfrm>
            <a:off x="460375" y="822326"/>
            <a:ext cx="8239125" cy="550863"/>
          </a:xfrm>
          <a:prstGeom prst="rect">
            <a:avLst/>
          </a:prstGeom>
        </p:spPr>
        <p:txBody>
          <a:bodyPr lIns="0" tIns="0" rIns="0" bIns="0" anchor="t" anchorCtr="0">
            <a:noAutofit/>
          </a:bodyPr>
          <a:lstStyle>
            <a:lvl1pPr algn="l">
              <a:lnSpc>
                <a:spcPts val="2600"/>
              </a:lnSpc>
              <a:spcAft>
                <a:spcPts val="2200"/>
              </a:spcAft>
              <a:defRPr sz="2200" b="1" i="0">
                <a:solidFill>
                  <a:srgbClr val="00487D"/>
                </a:solidFill>
                <a:latin typeface="Century Gothic"/>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460375" y="1373187"/>
            <a:ext cx="8239125" cy="458788"/>
          </a:xfrm>
          <a:prstGeom prst="rect">
            <a:avLst/>
          </a:prstGeom>
        </p:spPr>
        <p:txBody>
          <a:bodyPr lIns="0" tIns="0" rIns="0" bIns="91440" anchor="b" anchorCtr="0">
            <a:noAutofit/>
          </a:bodyPr>
          <a:lstStyle>
            <a:lvl1pPr marL="0" indent="0">
              <a:lnSpc>
                <a:spcPts val="1600"/>
              </a:lnSpc>
              <a:spcBef>
                <a:spcPts val="0"/>
              </a:spcBef>
              <a:spcAft>
                <a:spcPts val="500"/>
              </a:spcAft>
              <a:buNone/>
              <a:defRPr sz="1200" cap="all" baseline="0">
                <a:solidFill>
                  <a:srgbClr val="00487D"/>
                </a:solidFill>
                <a:latin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044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6"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Microsoft_Excel_97-2003_Worksheet2.xls"/></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jpeg"/><Relationship Id="rId3" Type="http://schemas.openxmlformats.org/officeDocument/2006/relationships/notesSlide" Target="../notesSlides/notesSlide2.xml"/><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4.png"/><Relationship Id="rId12" Type="http://schemas.openxmlformats.org/officeDocument/2006/relationships/image" Target="../media/image17.jpeg"/><Relationship Id="rId17" Type="http://schemas.openxmlformats.org/officeDocument/2006/relationships/hyperlink" Target="http://www.fchp.org/Extranet" TargetMode="External"/><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jpeg"/><Relationship Id="rId2" Type="http://schemas.openxmlformats.org/officeDocument/2006/relationships/slideLayout" Target="../slideLayouts/slideLayout10.xml"/><Relationship Id="rId16" Type="http://schemas.openxmlformats.org/officeDocument/2006/relationships/image" Target="../media/image20.jpeg"/><Relationship Id="rId20" Type="http://schemas.openxmlformats.org/officeDocument/2006/relationships/image" Target="../media/image23.jpeg"/><Relationship Id="rId29" Type="http://schemas.openxmlformats.org/officeDocument/2006/relationships/image" Target="../media/image32.jpeg"/><Relationship Id="rId41" Type="http://schemas.openxmlformats.org/officeDocument/2006/relationships/image" Target="../media/image44.jpeg"/><Relationship Id="rId1" Type="http://schemas.openxmlformats.org/officeDocument/2006/relationships/vmlDrawing" Target="../drawings/vmlDrawing3.vml"/><Relationship Id="rId6" Type="http://schemas.openxmlformats.org/officeDocument/2006/relationships/hyperlink" Target="http://www.nhpri.org/matriarch" TargetMode="External"/><Relationship Id="rId11" Type="http://schemas.openxmlformats.org/officeDocument/2006/relationships/image" Target="../media/image13.emf"/><Relationship Id="rId24" Type="http://schemas.openxmlformats.org/officeDocument/2006/relationships/image" Target="../media/image27.jpe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jpeg"/><Relationship Id="rId45" Type="http://schemas.openxmlformats.org/officeDocument/2006/relationships/image" Target="../media/image4.jpeg"/><Relationship Id="rId5" Type="http://schemas.openxmlformats.org/officeDocument/2006/relationships/image" Target="../media/image12.emf"/><Relationship Id="rId15" Type="http://schemas.openxmlformats.org/officeDocument/2006/relationships/image" Target="../media/image19.pn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10" Type="http://schemas.openxmlformats.org/officeDocument/2006/relationships/oleObject" Target="../embeddings/oleObject4.bin"/><Relationship Id="rId19" Type="http://schemas.openxmlformats.org/officeDocument/2006/relationships/image" Target="../media/image22.jpeg"/><Relationship Id="rId31" Type="http://schemas.openxmlformats.org/officeDocument/2006/relationships/image" Target="../media/image34.jpeg"/><Relationship Id="rId44" Type="http://schemas.openxmlformats.org/officeDocument/2006/relationships/image" Target="../media/image47.jpeg"/><Relationship Id="rId4" Type="http://schemas.openxmlformats.org/officeDocument/2006/relationships/oleObject" Target="../embeddings/oleObject3.bin"/><Relationship Id="rId9" Type="http://schemas.openxmlformats.org/officeDocument/2006/relationships/image" Target="../media/image16.jpeg"/><Relationship Id="rId14" Type="http://schemas.openxmlformats.org/officeDocument/2006/relationships/hyperlink" Target="http://www.affinityplan.org/default.asp" TargetMode="External"/><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jpeg"/><Relationship Id="rId43" Type="http://schemas.openxmlformats.org/officeDocument/2006/relationships/image" Target="../media/image4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3.xml"/><Relationship Id="rId7"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hyperlink" Target="https://provider.beaconhs.com/"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dbhdid.ky.gov/dbh/impactplusforms.asp"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hyperlink" Target="http://www.beaconhealthstrategies.com/private/pdfs/forms/EDI_Trading_Partner_Setup.pdf"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beaconhealthstrageies.com/"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1800"/>
              </a:spcAft>
              <a:defRPr/>
            </a:pPr>
            <a:r>
              <a:rPr lang="en-US" dirty="0" smtClean="0">
                <a:effectLst>
                  <a:outerShdw blurRad="38100" dist="38100" dir="2700000" algn="tl">
                    <a:srgbClr val="000000">
                      <a:alpha val="43137"/>
                    </a:srgbClr>
                  </a:outerShdw>
                </a:effectLst>
              </a:rPr>
              <a:t>Humana CareSource</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60375" y="2297113"/>
            <a:ext cx="8239125" cy="228600"/>
          </a:xfrm>
        </p:spPr>
        <p:txBody>
          <a:bodyPr/>
          <a:lstStyle/>
          <a:p>
            <a:pPr eaLnBrk="1" fontAlgn="auto" hangingPunct="1">
              <a:buFont typeface="Arial"/>
              <a:buNone/>
              <a:defRPr/>
            </a:pPr>
            <a:r>
              <a:rPr lang="en-US" dirty="0" smtClean="0">
                <a:effectLst>
                  <a:outerShdw blurRad="38100" dist="38100" dir="2700000" algn="tl">
                    <a:srgbClr val="000000">
                      <a:alpha val="43137"/>
                    </a:srgbClr>
                  </a:outerShdw>
                </a:effectLst>
              </a:rPr>
              <a:t>IMPACT </a:t>
            </a:r>
            <a:r>
              <a:rPr lang="en-US" dirty="0" err="1" smtClean="0">
                <a:effectLst>
                  <a:outerShdw blurRad="38100" dist="38100" dir="2700000" algn="tl">
                    <a:srgbClr val="000000">
                      <a:alpha val="43137"/>
                    </a:srgbClr>
                  </a:outerShdw>
                </a:effectLst>
              </a:rPr>
              <a:t>PlUS</a:t>
            </a:r>
            <a:r>
              <a:rPr lang="en-US" dirty="0" smtClean="0">
                <a:effectLst>
                  <a:outerShdw blurRad="38100" dist="38100" dir="2700000" algn="tl">
                    <a:srgbClr val="000000">
                      <a:alpha val="43137"/>
                    </a:srgbClr>
                  </a:outerShdw>
                </a:effectLst>
              </a:rPr>
              <a:t> Provider Training</a:t>
            </a:r>
            <a:endParaRPr lang="en-US" dirty="0">
              <a:effectLst>
                <a:outerShdw blurRad="38100" dist="38100" dir="2700000" algn="tl">
                  <a:srgbClr val="000000">
                    <a:alpha val="43137"/>
                  </a:srgbClr>
                </a:outerShdw>
              </a:effectLst>
            </a:endParaRPr>
          </a:p>
        </p:txBody>
      </p:sp>
      <p:sp>
        <p:nvSpPr>
          <p:cNvPr id="11268" name="Text Placeholder 4"/>
          <p:cNvSpPr>
            <a:spLocks noGrp="1"/>
          </p:cNvSpPr>
          <p:nvPr>
            <p:ph type="body" idx="10"/>
          </p:nvPr>
        </p:nvSpPr>
        <p:spPr bwMode="auto">
          <a:xfrm>
            <a:off x="460375" y="2555875"/>
            <a:ext cx="8239125"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latin typeface="Century Gothic" pitchFamily="34" charset="0"/>
            </a:endParaRPr>
          </a:p>
          <a:p>
            <a:pPr eaLnBrk="1" hangingPunct="1">
              <a:spcBef>
                <a:spcPct val="0"/>
              </a:spcBef>
            </a:pPr>
            <a:endParaRPr lang="en-US" dirty="0" smtClean="0">
              <a:latin typeface="Century Gothic" pitchFamily="34" charset="0"/>
            </a:endParaRPr>
          </a:p>
        </p:txBody>
      </p:sp>
      <p:pic>
        <p:nvPicPr>
          <p:cNvPr id="11269" name="Picture 2" descr="MBHO_Full_CMYK_highre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75" y="2563813"/>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urac_logo_wdg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25558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800" dirty="0">
                <a:latin typeface="Century Gothic" pitchFamily="34" charset="0"/>
                <a:ea typeface="ＭＳ Ｐゴシック" pitchFamily="34" charset="-128"/>
              </a:rPr>
              <a:t>Contact Information</a:t>
            </a:r>
            <a:endParaRPr lang="en-US" sz="2800" dirty="0" smtClean="0">
              <a:latin typeface="Century Gothic" pitchFamily="34" charset="0"/>
            </a:endParaRPr>
          </a:p>
        </p:txBody>
      </p:sp>
      <p:sp>
        <p:nvSpPr>
          <p:cNvPr id="5" name="Content Placeholder 2"/>
          <p:cNvSpPr txBox="1">
            <a:spLocks/>
          </p:cNvSpPr>
          <p:nvPr/>
        </p:nvSpPr>
        <p:spPr>
          <a:xfrm>
            <a:off x="1114136" y="1234256"/>
            <a:ext cx="7129318" cy="3810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7718" lvl="1" indent="-307718">
              <a:lnSpc>
                <a:spcPct val="90000"/>
              </a:lnSpc>
              <a:buFont typeface="Arial" pitchFamily="34" charset="0"/>
              <a:buChar char="•"/>
              <a:defRPr/>
            </a:pPr>
            <a:r>
              <a:rPr lang="en-US" sz="1800" dirty="0">
                <a:solidFill>
                  <a:srgbClr val="111111"/>
                </a:solidFill>
                <a:latin typeface="Century Gothic" pitchFamily="34" charset="0"/>
                <a:ea typeface="ＭＳ Ｐゴシック" pitchFamily="34" charset="-128"/>
              </a:rPr>
              <a:t>Member Services </a:t>
            </a:r>
          </a:p>
          <a:p>
            <a:pPr lvl="1">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Monday – Friday 7am – 7pm (EST)</a:t>
            </a:r>
          </a:p>
          <a:p>
            <a:pPr lvl="1">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Contact us at:  1-855-852-7005</a:t>
            </a:r>
          </a:p>
          <a:p>
            <a:pPr marL="341909" indent="-341909">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TTY:  </a:t>
            </a:r>
            <a:r>
              <a:rPr lang="en-US" sz="1800" dirty="0" smtClean="0">
                <a:solidFill>
                  <a:srgbClr val="111111"/>
                </a:solidFill>
                <a:latin typeface="Century Gothic" pitchFamily="34" charset="0"/>
                <a:ea typeface="ＭＳ Ｐゴシック" pitchFamily="34" charset="-128"/>
              </a:rPr>
              <a:t>1-800-648-6056</a:t>
            </a:r>
          </a:p>
          <a:p>
            <a:pPr marL="341909" indent="-341909">
              <a:lnSpc>
                <a:spcPct val="90000"/>
              </a:lnSpc>
              <a:buFont typeface="Arial" charset="0"/>
              <a:buChar char="•"/>
              <a:defRPr/>
            </a:pPr>
            <a:r>
              <a:rPr lang="en-US" sz="1800" dirty="0" smtClean="0">
                <a:solidFill>
                  <a:schemeClr val="bg1">
                    <a:lumMod val="10000"/>
                  </a:schemeClr>
                </a:solidFill>
                <a:latin typeface="Century Gothic" pitchFamily="34" charset="0"/>
              </a:rPr>
              <a:t>24 </a:t>
            </a:r>
            <a:r>
              <a:rPr lang="en-US" sz="1800" dirty="0">
                <a:solidFill>
                  <a:schemeClr val="bg1">
                    <a:lumMod val="10000"/>
                  </a:schemeClr>
                </a:solidFill>
                <a:latin typeface="Century Gothic" pitchFamily="34" charset="0"/>
              </a:rPr>
              <a:t>Hour Nurse Line</a:t>
            </a:r>
          </a:p>
          <a:p>
            <a:pPr marL="742229" lvl="1" indent="-284925">
              <a:lnSpc>
                <a:spcPct val="90000"/>
              </a:lnSpc>
              <a:buFont typeface="Arial" charset="0"/>
              <a:buChar char="–"/>
              <a:defRPr/>
            </a:pPr>
            <a:r>
              <a:rPr lang="en-US" sz="1800" dirty="0">
                <a:solidFill>
                  <a:schemeClr val="bg1">
                    <a:lumMod val="10000"/>
                  </a:schemeClr>
                </a:solidFill>
                <a:latin typeface="Century Gothic" pitchFamily="34" charset="0"/>
              </a:rPr>
              <a:t>Available 24/7</a:t>
            </a:r>
          </a:p>
          <a:p>
            <a:pPr marL="742229" lvl="1" indent="-284925">
              <a:lnSpc>
                <a:spcPct val="90000"/>
              </a:lnSpc>
              <a:buFont typeface="Arial" charset="0"/>
              <a:buChar char="–"/>
              <a:defRPr/>
            </a:pPr>
            <a:r>
              <a:rPr lang="en-US" sz="1800" dirty="0">
                <a:solidFill>
                  <a:schemeClr val="bg1">
                    <a:lumMod val="10000"/>
                  </a:schemeClr>
                </a:solidFill>
                <a:latin typeface="Century Gothic" pitchFamily="34" charset="0"/>
              </a:rPr>
              <a:t>Contact us at:  1-866-206-9599</a:t>
            </a:r>
          </a:p>
          <a:p>
            <a:pPr marL="742229" lvl="1" indent="-284925">
              <a:lnSpc>
                <a:spcPct val="90000"/>
              </a:lnSpc>
              <a:buFont typeface="Arial" charset="0"/>
              <a:buChar char="–"/>
              <a:defRPr/>
            </a:pPr>
            <a:r>
              <a:rPr lang="en-US" sz="1800" dirty="0">
                <a:solidFill>
                  <a:srgbClr val="111111"/>
                </a:solidFill>
                <a:latin typeface="Century Gothic" pitchFamily="34" charset="0"/>
              </a:rPr>
              <a:t>TTY:  1-800-648-6056</a:t>
            </a:r>
            <a:endParaRPr lang="en-US" sz="1800" dirty="0">
              <a:solidFill>
                <a:schemeClr val="bg1">
                  <a:lumMod val="10000"/>
                </a:schemeClr>
              </a:solidFill>
              <a:latin typeface="Century Gothic" pitchFamily="34" charset="0"/>
            </a:endParaRPr>
          </a:p>
          <a:p>
            <a:pPr marL="341909" indent="-341909">
              <a:lnSpc>
                <a:spcPct val="90000"/>
              </a:lnSpc>
              <a:buFont typeface="Arial" charset="0"/>
              <a:buChar char="•"/>
              <a:defRPr/>
            </a:pPr>
            <a:r>
              <a:rPr lang="en-US" sz="1800" dirty="0">
                <a:solidFill>
                  <a:schemeClr val="bg1">
                    <a:lumMod val="10000"/>
                  </a:schemeClr>
                </a:solidFill>
                <a:latin typeface="Century Gothic" pitchFamily="34" charset="0"/>
              </a:rPr>
              <a:t>Behavioral Health Hotline</a:t>
            </a:r>
          </a:p>
          <a:p>
            <a:pPr marL="742229" lvl="1" indent="-284925">
              <a:lnSpc>
                <a:spcPct val="90000"/>
              </a:lnSpc>
              <a:buFont typeface="Arial" charset="0"/>
              <a:buChar char="–"/>
              <a:defRPr/>
            </a:pPr>
            <a:r>
              <a:rPr lang="en-US" sz="1800" dirty="0">
                <a:solidFill>
                  <a:schemeClr val="bg1">
                    <a:lumMod val="10000"/>
                  </a:schemeClr>
                </a:solidFill>
                <a:latin typeface="Century Gothic" pitchFamily="34" charset="0"/>
                <a:cs typeface="Arial" pitchFamily="34" charset="0"/>
              </a:rPr>
              <a:t>Available 24/7</a:t>
            </a:r>
          </a:p>
          <a:p>
            <a:pPr marL="742229" lvl="1" indent="-284925">
              <a:lnSpc>
                <a:spcPct val="90000"/>
              </a:lnSpc>
              <a:buFont typeface="Arial" charset="0"/>
              <a:buChar char="–"/>
              <a:defRPr/>
            </a:pPr>
            <a:r>
              <a:rPr lang="en-US" sz="1800" dirty="0">
                <a:solidFill>
                  <a:schemeClr val="bg1">
                    <a:lumMod val="10000"/>
                  </a:schemeClr>
                </a:solidFill>
                <a:latin typeface="Century Gothic" pitchFamily="34" charset="0"/>
                <a:cs typeface="Arial" pitchFamily="34" charset="0"/>
              </a:rPr>
              <a:t>1-</a:t>
            </a:r>
            <a:r>
              <a:rPr lang="en-US" sz="1800" dirty="0">
                <a:latin typeface="Century Gothic" pitchFamily="34" charset="0"/>
                <a:cs typeface="Arial" pitchFamily="34" charset="0"/>
              </a:rPr>
              <a:t>877-380-9729</a:t>
            </a:r>
          </a:p>
          <a:p>
            <a:pPr marL="742229" lvl="1" indent="-284925">
              <a:lnSpc>
                <a:spcPct val="90000"/>
              </a:lnSpc>
              <a:buFont typeface="Arial" charset="0"/>
              <a:buChar char="–"/>
              <a:defRPr/>
            </a:pPr>
            <a:r>
              <a:rPr lang="en-US" sz="1800" dirty="0">
                <a:solidFill>
                  <a:srgbClr val="111111"/>
                </a:solidFill>
                <a:latin typeface="Century Gothic" pitchFamily="34" charset="0"/>
              </a:rPr>
              <a:t>TTY:  1-800-648-6056</a:t>
            </a:r>
            <a:endParaRPr lang="en-US" sz="1800" dirty="0">
              <a:solidFill>
                <a:schemeClr val="bg1">
                  <a:lumMod val="10000"/>
                </a:schemeClr>
              </a:solidFill>
              <a:latin typeface="Century Gothic" pitchFamily="34" charset="0"/>
            </a:endParaRPr>
          </a:p>
          <a:p>
            <a:pPr lvl="1">
              <a:lnSpc>
                <a:spcPct val="90000"/>
              </a:lnSpc>
              <a:buFont typeface="Arial" charset="0"/>
              <a:buChar char="–"/>
              <a:defRPr/>
            </a:pPr>
            <a:endParaRPr lang="en-US" sz="2000" dirty="0">
              <a:solidFill>
                <a:srgbClr val="111111"/>
              </a:solidFill>
              <a:latin typeface="Arial" charset="0"/>
              <a:ea typeface="ＭＳ Ｐゴシック" pitchFamily="34" charset="-128"/>
            </a:endParaRPr>
          </a:p>
        </p:txBody>
      </p:sp>
    </p:spTree>
    <p:extLst>
      <p:ext uri="{BB962C8B-B14F-4D97-AF65-F5344CB8AC3E}">
        <p14:creationId xmlns:p14="http://schemas.microsoft.com/office/powerpoint/2010/main" val="190963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Chart 8"/>
          <p:cNvGraphicFramePr>
            <a:graphicFrameLocks/>
          </p:cNvGraphicFramePr>
          <p:nvPr/>
        </p:nvGraphicFramePr>
        <p:xfrm>
          <a:off x="460375" y="1827213"/>
          <a:ext cx="8229600" cy="3430587"/>
        </p:xfrm>
        <a:graphic>
          <a:graphicData uri="http://schemas.openxmlformats.org/presentationml/2006/ole">
            <mc:AlternateContent xmlns:mc="http://schemas.openxmlformats.org/markup-compatibility/2006">
              <mc:Choice xmlns:v="urn:schemas-microsoft-com:vml" Requires="v">
                <p:oleObj spid="_x0000_s12335" r:id="rId5" imgW="8230313" imgH="3432345" progId="Excel.Chart.8">
                  <p:embed/>
                </p:oleObj>
              </mc:Choice>
              <mc:Fallback>
                <p:oleObj r:id="rId5" imgW="8230313" imgH="3432345"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1827213"/>
                        <a:ext cx="822960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460375" y="5441950"/>
            <a:ext cx="8229600" cy="5032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fontAlgn="auto">
              <a:lnSpc>
                <a:spcPts val="1000"/>
              </a:lnSpc>
              <a:spcBef>
                <a:spcPts val="0"/>
              </a:spcBef>
              <a:spcAft>
                <a:spcPts val="400"/>
              </a:spcAft>
              <a:defRPr/>
            </a:pPr>
            <a:r>
              <a:rPr lang="en-US" sz="800" dirty="0">
                <a:solidFill>
                  <a:schemeClr val="bg1">
                    <a:lumMod val="50000"/>
                  </a:schemeClr>
                </a:solidFill>
                <a:latin typeface="Century Gothic"/>
              </a:rPr>
              <a:t>.</a:t>
            </a:r>
          </a:p>
        </p:txBody>
      </p:sp>
      <p:sp>
        <p:nvSpPr>
          <p:cNvPr id="4" name="Title 3"/>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History and Overview</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60375" y="1204913"/>
            <a:ext cx="8239125" cy="4740275"/>
          </a:xfrm>
        </p:spPr>
        <p:txBody>
          <a:bodyPr/>
          <a:lstStyle/>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Since 1996 Beacon Health Strategies has been a leader in the managed behavioral care industry.</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Locally owned and operated in the Boston area, Beacon has strived to provide exceptional value to the plans and providers it has partnered with.</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Beacon started small, with regional health plans and began building relationships and a strong reputation by working with </a:t>
            </a:r>
            <a:r>
              <a:rPr lang="en-US" sz="1600" i="1" u="sng" cap="none" dirty="0">
                <a:solidFill>
                  <a:prstClr val="black"/>
                </a:solidFill>
                <a:latin typeface="Century Gothic" pitchFamily="34" charset="0"/>
              </a:rPr>
              <a:t>and for </a:t>
            </a:r>
            <a:r>
              <a:rPr lang="en-US" sz="1600" cap="none" dirty="0">
                <a:solidFill>
                  <a:prstClr val="black"/>
                </a:solidFill>
                <a:latin typeface="Century Gothic" pitchFamily="34" charset="0"/>
              </a:rPr>
              <a:t>our industry partners.</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Beacon is in full accreditation with both NCQA and URAQ</a:t>
            </a:r>
            <a:r>
              <a:rPr lang="en-US" sz="1600" cap="none" dirty="0" smtClean="0">
                <a:solidFill>
                  <a:prstClr val="black"/>
                </a:solidFill>
                <a:latin typeface="Century Gothic" pitchFamily="34" charset="0"/>
              </a:rPr>
              <a:t>. </a:t>
            </a:r>
            <a:endParaRPr lang="en-US" sz="1600" cap="none" dirty="0">
              <a:solidFill>
                <a:prstClr val="black"/>
              </a:solidFill>
              <a:latin typeface="Century Gothic" pitchFamily="34" charset="0"/>
            </a:endParaRP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We have provided expertise in clinical, network, quality, operations and utilization management services to those with which we have partnered.</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Beacon offers statewide networks that offer a full range of clinically appropriate behavioral health services.</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We provide a cutting edge case management system that allows us to track and authorize services appropriately and effectively.</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What began as a small, local organization has expanded across the country, and now serves 7.6 million lives in </a:t>
            </a:r>
            <a:r>
              <a:rPr lang="en-US" sz="1600" cap="none" dirty="0" smtClean="0">
                <a:solidFill>
                  <a:prstClr val="black"/>
                </a:solidFill>
                <a:latin typeface="Century Gothic" pitchFamily="34" charset="0"/>
              </a:rPr>
              <a:t>13 </a:t>
            </a:r>
            <a:r>
              <a:rPr lang="en-US" sz="1600" cap="none" dirty="0">
                <a:solidFill>
                  <a:prstClr val="black"/>
                </a:solidFill>
                <a:latin typeface="Century Gothic" pitchFamily="34" charset="0"/>
              </a:rPr>
              <a:t>states on behalf of 50 health plans.</a:t>
            </a:r>
          </a:p>
          <a:p>
            <a:pPr marL="285750" indent="-285750" eaLnBrk="1" fontAlgn="auto" hangingPunct="1">
              <a:buClr>
                <a:schemeClr val="tx2">
                  <a:lumMod val="60000"/>
                  <a:lumOff val="40000"/>
                </a:schemeClr>
              </a:buClr>
              <a:buFont typeface="Arial" pitchFamily="34" charset="0"/>
              <a:buChar char="•"/>
              <a:defRPr/>
            </a:pPr>
            <a:endParaRPr lang="en-US" sz="1400" dirty="0"/>
          </a:p>
        </p:txBody>
      </p:sp>
      <p:sp>
        <p:nvSpPr>
          <p:cNvPr id="3" name="Rectangle 2"/>
          <p:cNvSpPr/>
          <p:nvPr/>
        </p:nvSpPr>
        <p:spPr>
          <a:xfrm>
            <a:off x="460375" y="1604963"/>
            <a:ext cx="2054225" cy="4340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entury Gothic"/>
            </a:endParaRPr>
          </a:p>
        </p:txBody>
      </p:sp>
      <p:pic>
        <p:nvPicPr>
          <p:cNvPr id="12295" name="Picture 3" descr="C:\Documents and Settings\bcassell\My Documents\My Pictures\MBHO_Ful_CMYKhighr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988" y="3270250"/>
            <a:ext cx="3095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C:\Documents and Settings\bcassell\My Documents\My Pictures\URAC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0250" y="3270250"/>
            <a:ext cx="3159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Chart 8"/>
          <p:cNvGraphicFramePr>
            <a:graphicFrameLocks/>
          </p:cNvGraphicFramePr>
          <p:nvPr/>
        </p:nvGraphicFramePr>
        <p:xfrm>
          <a:off x="460375" y="1827213"/>
          <a:ext cx="8229600" cy="3430587"/>
        </p:xfrm>
        <a:graphic>
          <a:graphicData uri="http://schemas.openxmlformats.org/presentationml/2006/ole">
            <mc:AlternateContent xmlns:mc="http://schemas.openxmlformats.org/markup-compatibility/2006">
              <mc:Choice xmlns:v="urn:schemas-microsoft-com:vml" Requires="v">
                <p:oleObj spid="_x0000_s13357" r:id="rId4" imgW="8230313" imgH="3432345" progId="Excel.Chart.8">
                  <p:embed/>
                </p:oleObj>
              </mc:Choice>
              <mc:Fallback>
                <p:oleObj r:id="rId4" imgW="8230313" imgH="3432345" progId="Excel.Char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827213"/>
                        <a:ext cx="822960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460375" y="5441950"/>
            <a:ext cx="8229600" cy="5032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fontAlgn="auto">
              <a:lnSpc>
                <a:spcPts val="1000"/>
              </a:lnSpc>
              <a:spcBef>
                <a:spcPts val="0"/>
              </a:spcBef>
              <a:spcAft>
                <a:spcPts val="400"/>
              </a:spcAft>
              <a:defRPr/>
            </a:pPr>
            <a:r>
              <a:rPr lang="en-US" sz="800" dirty="0">
                <a:solidFill>
                  <a:schemeClr val="bg1">
                    <a:lumMod val="50000"/>
                  </a:schemeClr>
                </a:solidFill>
                <a:latin typeface="Century Gothic"/>
              </a:rPr>
              <a:t>.</a:t>
            </a:r>
          </a:p>
        </p:txBody>
      </p:sp>
      <p:sp>
        <p:nvSpPr>
          <p:cNvPr id="4" name="Title 3"/>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Philosophy of Beacon Health</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60375" y="1187450"/>
            <a:ext cx="8239125" cy="3768725"/>
          </a:xfrm>
        </p:spPr>
        <p:txBody>
          <a:bodyPr/>
          <a:lstStyle/>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Improve the health care status of the members we cover</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Enhance continuity and coordination with behavioral health care providers as well with physical health care providers</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Establish innovative preventive and screening programs to decrease the incidence, emergence or worsening of behavioral health disorders</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Ensure members receive timely and satisfactory service from Beacon and our network of providers</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Maintaining positive and collaborative working relationships with network practitioners and ensure provider satisfaction with Beacon</a:t>
            </a:r>
          </a:p>
          <a:p>
            <a:pPr marL="395478" indent="-285750" defTabSz="914400" eaLnBrk="1" fontAlgn="auto" hangingPunct="1">
              <a:lnSpc>
                <a:spcPct val="100000"/>
              </a:lnSpc>
              <a:spcBef>
                <a:spcPts val="400"/>
              </a:spcBef>
              <a:spcAft>
                <a:spcPts val="0"/>
              </a:spcAft>
              <a:buClr>
                <a:schemeClr val="tx2">
                  <a:lumMod val="60000"/>
                  <a:lumOff val="40000"/>
                </a:schemeClr>
              </a:buClr>
              <a:buSzPct val="68000"/>
              <a:buFont typeface="Arial" pitchFamily="34" charset="0"/>
              <a:buChar char="•"/>
              <a:defRPr/>
            </a:pPr>
            <a:r>
              <a:rPr lang="en-US" sz="1600" cap="none" dirty="0">
                <a:solidFill>
                  <a:prstClr val="black"/>
                </a:solidFill>
                <a:latin typeface="Century Gothic" pitchFamily="34" charset="0"/>
              </a:rPr>
              <a:t>Responsibly contain health care costs</a:t>
            </a:r>
          </a:p>
          <a:p>
            <a:pPr marL="285750" indent="-285750" eaLnBrk="1" fontAlgn="auto" hangingPunct="1">
              <a:buClr>
                <a:schemeClr val="tx2">
                  <a:lumMod val="60000"/>
                  <a:lumOff val="40000"/>
                </a:schemeClr>
              </a:buClr>
              <a:buFont typeface="Arial" pitchFamily="34" charset="0"/>
              <a:buChar char="•"/>
              <a:defRPr/>
            </a:pPr>
            <a:endParaRPr lang="en-US" sz="1400" dirty="0"/>
          </a:p>
        </p:txBody>
      </p:sp>
      <p:sp>
        <p:nvSpPr>
          <p:cNvPr id="3" name="Rectangle 2"/>
          <p:cNvSpPr/>
          <p:nvPr/>
        </p:nvSpPr>
        <p:spPr>
          <a:xfrm>
            <a:off x="460375" y="1604963"/>
            <a:ext cx="2054225" cy="4340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4663" y="822325"/>
            <a:ext cx="8239125" cy="5437188"/>
          </a:xfrm>
        </p:spPr>
        <p:txBody>
          <a:bodyPr/>
          <a:lstStyle/>
          <a:p>
            <a:pPr eaLnBrk="1" fontAlgn="auto" hangingPunct="1">
              <a:defRPr/>
            </a:pPr>
            <a:r>
              <a:rPr lang="en-US" dirty="0" smtClean="0">
                <a:effectLst>
                  <a:outerShdw blurRad="38100" dist="38100" dir="2700000" algn="tl">
                    <a:srgbClr val="000000">
                      <a:alpha val="43137"/>
                    </a:srgbClr>
                  </a:outerShdw>
                </a:effectLst>
              </a:rPr>
              <a:t>Contracted plans and networks</a:t>
            </a:r>
            <a:r>
              <a:rPr lang="en-US" dirty="0" smtClean="0"/>
              <a:t/>
            </a:r>
            <a:br>
              <a:rPr lang="en-US" dirty="0" smtClean="0"/>
            </a:br>
            <a:r>
              <a:rPr lang="en-US" dirty="0"/>
              <a:t/>
            </a:r>
            <a:br>
              <a:rPr lang="en-US" dirty="0"/>
            </a:br>
            <a:r>
              <a:rPr lang="en-US" dirty="0" smtClean="0"/>
              <a:t>	</a:t>
            </a:r>
            <a:r>
              <a:rPr lang="en-US" sz="1100" dirty="0" smtClean="0">
                <a:effectLst>
                  <a:outerShdw blurRad="38100" dist="38100" dir="2700000" algn="tl">
                    <a:srgbClr val="000000">
                      <a:alpha val="43137"/>
                    </a:srgbClr>
                  </a:outerShdw>
                </a:effectLst>
              </a:rPr>
              <a:t>Medicaid</a:t>
            </a:r>
            <a:r>
              <a:rPr lang="en-US" sz="1100" dirty="0" smtClean="0"/>
              <a:t>						</a:t>
            </a:r>
            <a:r>
              <a:rPr lang="en-US" sz="1100" dirty="0" smtClean="0">
                <a:effectLst>
                  <a:outerShdw blurRad="38100" dist="38100" dir="2700000" algn="tl">
                    <a:srgbClr val="000000">
                      <a:alpha val="43137"/>
                    </a:srgbClr>
                  </a:outerShdw>
                </a:effectLst>
              </a:rPr>
              <a:t>Medicare</a:t>
            </a:r>
            <a:r>
              <a:rPr lang="en-US" sz="1100" dirty="0" smtClean="0"/>
              <a:t>					      </a:t>
            </a:r>
            <a:r>
              <a:rPr lang="en-US" sz="1100" dirty="0" smtClean="0">
                <a:effectLst>
                  <a:outerShdw blurRad="38100" dist="38100" dir="2700000" algn="tl">
                    <a:srgbClr val="000000">
                      <a:alpha val="43137"/>
                    </a:srgbClr>
                  </a:outerShdw>
                </a:effectLst>
              </a:rPr>
              <a:t>Multi-Sector</a:t>
            </a:r>
            <a:r>
              <a:rPr lang="en-US" sz="1100" dirty="0" smtClean="0"/>
              <a:t/>
            </a:r>
            <a:br>
              <a:rPr lang="en-US" sz="1100" dirty="0" smtClean="0"/>
            </a:br>
            <a:endParaRPr lang="en-US" sz="1100" dirty="0"/>
          </a:p>
        </p:txBody>
      </p:sp>
      <p:graphicFrame>
        <p:nvGraphicFramePr>
          <p:cNvPr id="14339" name="Object 98"/>
          <p:cNvGraphicFramePr>
            <a:graphicFrameLocks noChangeAspect="1"/>
          </p:cNvGraphicFramePr>
          <p:nvPr/>
        </p:nvGraphicFramePr>
        <p:xfrm>
          <a:off x="519113" y="1993900"/>
          <a:ext cx="946150" cy="519113"/>
        </p:xfrm>
        <a:graphic>
          <a:graphicData uri="http://schemas.openxmlformats.org/presentationml/2006/ole">
            <mc:AlternateContent xmlns:mc="http://schemas.openxmlformats.org/markup-compatibility/2006">
              <mc:Choice xmlns:v="urn:schemas-microsoft-com:vml" Requires="v">
                <p:oleObj spid="_x0000_s14454" name="Visio" r:id="rId4" imgW="1746885" imgH="675132" progId="Visio.Drawing.11">
                  <p:embed/>
                </p:oleObj>
              </mc:Choice>
              <mc:Fallback>
                <p:oleObj name="Visio" r:id="rId4" imgW="1746885" imgH="675132" progId="Visio.Drawing.11">
                  <p:embed/>
                  <p:pic>
                    <p:nvPicPr>
                      <p:cNvPr id="0" name="Object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1993900"/>
                        <a:ext cx="946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0" name="Picture 36" descr="nhpri_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38" y="2590800"/>
            <a:ext cx="842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263" y="3141663"/>
            <a:ext cx="965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8" descr="betterhealth.jpg"/>
          <p:cNvPicPr>
            <a:picLocks noChangeAspect="1"/>
          </p:cNvPicPr>
          <p:nvPr/>
        </p:nvPicPr>
        <p:blipFill>
          <a:blip r:embed="rId9">
            <a:extLst>
              <a:ext uri="{28A0092B-C50C-407E-A947-70E740481C1C}">
                <a14:useLocalDpi xmlns:a14="http://schemas.microsoft.com/office/drawing/2010/main" val="0"/>
              </a:ext>
            </a:extLst>
          </a:blip>
          <a:srcRect r="64246" b="12846"/>
          <a:stretch>
            <a:fillRect/>
          </a:stretch>
        </p:blipFill>
        <p:spPr bwMode="auto">
          <a:xfrm>
            <a:off x="304800" y="3429000"/>
            <a:ext cx="1508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3" name="Object 99"/>
          <p:cNvGraphicFramePr>
            <a:graphicFrameLocks noChangeAspect="1"/>
          </p:cNvGraphicFramePr>
          <p:nvPr/>
        </p:nvGraphicFramePr>
        <p:xfrm>
          <a:off x="381000" y="3829050"/>
          <a:ext cx="1431925" cy="442913"/>
        </p:xfrm>
        <a:graphic>
          <a:graphicData uri="http://schemas.openxmlformats.org/presentationml/2006/ole">
            <mc:AlternateContent xmlns:mc="http://schemas.openxmlformats.org/markup-compatibility/2006">
              <mc:Choice xmlns:v="urn:schemas-microsoft-com:vml" Requires="v">
                <p:oleObj spid="_x0000_s14455" name="Visio" r:id="rId10" imgW="2228278" imgH="680085" progId="Visio.Drawing.11">
                  <p:embed/>
                </p:oleObj>
              </mc:Choice>
              <mc:Fallback>
                <p:oleObj name="Visio" r:id="rId10" imgW="2228278" imgH="680085" progId="Visio.Drawing.11">
                  <p:embed/>
                  <p:pic>
                    <p:nvPicPr>
                      <p:cNvPr id="0" name="Object 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29050"/>
                        <a:ext cx="14319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4"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913" y="4267200"/>
            <a:ext cx="12319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9913" y="4718050"/>
            <a:ext cx="914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4" descr="Affinity Health Plan Log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5245100"/>
            <a:ext cx="1217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5" descr="NHP-logo-with-tag.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955800" y="1939925"/>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3" descr="FCHP Logo">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9800" y="2513013"/>
            <a:ext cx="60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8" descr="newsuffolk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57400" y="3309938"/>
            <a:ext cx="11763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descr="DC CHARTERE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38375" y="4152900"/>
            <a:ext cx="7286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09800" y="4957763"/>
            <a:ext cx="7127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40" descr="health_spring.jpe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443288" y="2433638"/>
            <a:ext cx="1133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8" descr="header_smal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95688" y="3025775"/>
            <a:ext cx="17399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7" descr="physians-united-plan.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935413" y="3449638"/>
            <a:ext cx="12477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34" descr="athensgif.gi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646488" y="4011613"/>
            <a:ext cx="8191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1" descr="healthsun-logo-med.gi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576763" y="4027488"/>
            <a:ext cx="9683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44" descr="Leon.bmp"/>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584575" y="4595813"/>
            <a:ext cx="942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37" descr="CAREPLUS_logo.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630738" y="4810125"/>
            <a:ext cx="914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35" descr="avmed.jp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025900" y="5245100"/>
            <a:ext cx="11572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38" descr="Citrus_HealthCare logo.gif"/>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813300" y="1849438"/>
            <a:ext cx="860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49" descr="qhp.jp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840288" y="2511425"/>
            <a:ext cx="7826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394450" y="1854200"/>
            <a:ext cx="12255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2" descr="aetna_logo.jp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7620000" y="1784350"/>
            <a:ext cx="8810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50" descr="simplyhealth.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6781800" y="2395538"/>
            <a:ext cx="16494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43" descr="kaiserpermanente.jp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408738" y="2803525"/>
            <a:ext cx="11985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42" descr="humana_logo.jp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7816850" y="2840038"/>
            <a:ext cx="896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611938" y="3698875"/>
            <a:ext cx="1057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48" descr="preferredmedicaljpeg.jpeg"/>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7827963" y="3608388"/>
            <a:ext cx="8858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33" descr="anthem.jpg"/>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6602413" y="4078288"/>
            <a:ext cx="10763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51" descr="talbert.jpeg"/>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7900988" y="4027488"/>
            <a:ext cx="8270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52" descr="total_healthcare.jpg"/>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6773863" y="4738688"/>
            <a:ext cx="7223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53" descr="ubh.gif"/>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7678738" y="4724400"/>
            <a:ext cx="12795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39" descr="coventry-health-care.jpg"/>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6602413" y="5245100"/>
            <a:ext cx="9763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44" descr="MHN-Logo - A Health Net Co.jpg"/>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7813675" y="5359400"/>
            <a:ext cx="9715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C:\Users\mlchapm\AppData\Local\Microsoft\Windows\Temporary Internet Files\Content.Outlook\9X9B3CWA\hum_reg_4cp_pos-w-registration.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76213" y="2097368"/>
            <a:ext cx="989426" cy="2025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Beacon’s Clinical Approach</a:t>
            </a:r>
            <a:endParaRPr lang="en-US" dirty="0">
              <a:effectLst>
                <a:outerShdw blurRad="38100" dist="38100" dir="2700000" algn="tl">
                  <a:srgbClr val="000000">
                    <a:alpha val="43137"/>
                  </a:srgbClr>
                </a:outerShdw>
              </a:effectLst>
            </a:endParaRPr>
          </a:p>
        </p:txBody>
      </p:sp>
      <p:sp>
        <p:nvSpPr>
          <p:cNvPr id="5" name="TextBox 4"/>
          <p:cNvSpPr txBox="1"/>
          <p:nvPr/>
        </p:nvSpPr>
        <p:spPr>
          <a:xfrm>
            <a:off x="460375" y="1484313"/>
            <a:ext cx="7769225" cy="3005951"/>
          </a:xfrm>
          <a:prstGeom prst="rect">
            <a:avLst/>
          </a:prstGeom>
          <a:noFill/>
        </p:spPr>
        <p:txBody>
          <a:bodyPr>
            <a:spAutoFit/>
          </a:bodyPr>
          <a:lstStyle/>
          <a:p>
            <a:pPr marL="395478" indent="-285750"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We believe that effective clinical programs always begin with the individual.  We believe in recovery: consumers should live and thrive in the community, with family and friends, engaging in gainful activity. </a:t>
            </a:r>
          </a:p>
          <a:p>
            <a:pPr marL="109728" defTabSz="914400" fontAlgn="auto">
              <a:spcBef>
                <a:spcPts val="400"/>
              </a:spcBef>
              <a:spcAft>
                <a:spcPts val="0"/>
              </a:spcAft>
              <a:buClr>
                <a:srgbClr val="2DA2BF"/>
              </a:buClr>
              <a:buSzPct val="68000"/>
              <a:defRPr/>
            </a:pPr>
            <a:endParaRPr lang="en-US" sz="1600" dirty="0">
              <a:solidFill>
                <a:prstClr val="black"/>
              </a:solidFill>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We are experts in behavioral health. We drive value for customers and support consumer recovery by increasing information flows, building care systems, and measuring outcomes across BH, medical, social and Rx domains. </a:t>
            </a:r>
          </a:p>
          <a:p>
            <a:pPr marL="109728" defTabSz="914400" fontAlgn="auto">
              <a:spcBef>
                <a:spcPts val="400"/>
              </a:spcBef>
              <a:spcAft>
                <a:spcPts val="0"/>
              </a:spcAft>
              <a:buClr>
                <a:srgbClr val="2DA2BF"/>
              </a:buClr>
              <a:buSzPct val="68000"/>
              <a:defRPr/>
            </a:pPr>
            <a:r>
              <a:rPr lang="en-US" sz="1600" dirty="0">
                <a:solidFill>
                  <a:prstClr val="black"/>
                </a:solidFill>
                <a:latin typeface="Century Gothic" pitchFamily="34" charset="0"/>
              </a:rPr>
              <a:t> </a:t>
            </a:r>
          </a:p>
          <a:p>
            <a:pPr marL="395478" indent="-285750"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Superior analytics, informed by local knowledge and reality, drive better decision-making and meaningful improvement in health status.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txBox="1">
            <a:spLocks/>
          </p:cNvSpPr>
          <p:nvPr/>
        </p:nvSpPr>
        <p:spPr bwMode="auto">
          <a:xfrm>
            <a:off x="9166225" y="7000875"/>
            <a:ext cx="3159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eaLnBrk="0" hangingPunct="0">
              <a:defRPr>
                <a:solidFill>
                  <a:schemeClr val="tx1"/>
                </a:solidFill>
                <a:latin typeface="Arial" pitchFamily="34" charset="0"/>
              </a:defRPr>
            </a:lvl1pPr>
            <a:lvl2pPr marL="742950" indent="-285750" defTabSz="881063" eaLnBrk="0" hangingPunct="0">
              <a:defRPr>
                <a:solidFill>
                  <a:schemeClr val="tx1"/>
                </a:solidFill>
                <a:latin typeface="Arial" pitchFamily="34" charset="0"/>
              </a:defRPr>
            </a:lvl2pPr>
            <a:lvl3pPr marL="1143000" indent="-228600" defTabSz="881063" eaLnBrk="0" hangingPunct="0">
              <a:defRPr>
                <a:solidFill>
                  <a:schemeClr val="tx1"/>
                </a:solidFill>
                <a:latin typeface="Arial" pitchFamily="34" charset="0"/>
              </a:defRPr>
            </a:lvl3pPr>
            <a:lvl4pPr marL="1600200" indent="-228600" defTabSz="881063" eaLnBrk="0" hangingPunct="0">
              <a:defRPr>
                <a:solidFill>
                  <a:schemeClr val="tx1"/>
                </a:solidFill>
                <a:latin typeface="Arial" pitchFamily="34" charset="0"/>
              </a:defRPr>
            </a:lvl4pPr>
            <a:lvl5pPr marL="2057400" indent="-228600" defTabSz="881063" eaLnBrk="0" hangingPunct="0">
              <a:defRPr>
                <a:solidFill>
                  <a:schemeClr val="tx1"/>
                </a:solidFill>
                <a:latin typeface="Arial" pitchFamily="34" charset="0"/>
              </a:defRPr>
            </a:lvl5pPr>
            <a:lvl6pPr marL="2514600" indent="-228600" defTabSz="881063" eaLnBrk="0" fontAlgn="base" hangingPunct="0">
              <a:spcBef>
                <a:spcPct val="0"/>
              </a:spcBef>
              <a:spcAft>
                <a:spcPct val="0"/>
              </a:spcAft>
              <a:defRPr>
                <a:solidFill>
                  <a:schemeClr val="tx1"/>
                </a:solidFill>
                <a:latin typeface="Arial" pitchFamily="34" charset="0"/>
              </a:defRPr>
            </a:lvl6pPr>
            <a:lvl7pPr marL="2971800" indent="-228600" defTabSz="881063" eaLnBrk="0" fontAlgn="base" hangingPunct="0">
              <a:spcBef>
                <a:spcPct val="0"/>
              </a:spcBef>
              <a:spcAft>
                <a:spcPct val="0"/>
              </a:spcAft>
              <a:defRPr>
                <a:solidFill>
                  <a:schemeClr val="tx1"/>
                </a:solidFill>
                <a:latin typeface="Arial" pitchFamily="34" charset="0"/>
              </a:defRPr>
            </a:lvl7pPr>
            <a:lvl8pPr marL="3429000" indent="-228600" defTabSz="881063" eaLnBrk="0" fontAlgn="base" hangingPunct="0">
              <a:spcBef>
                <a:spcPct val="0"/>
              </a:spcBef>
              <a:spcAft>
                <a:spcPct val="0"/>
              </a:spcAft>
              <a:defRPr>
                <a:solidFill>
                  <a:schemeClr val="tx1"/>
                </a:solidFill>
                <a:latin typeface="Arial" pitchFamily="34" charset="0"/>
              </a:defRPr>
            </a:lvl8pPr>
            <a:lvl9pPr marL="3886200" indent="-228600" defTabSz="881063" eaLnBrk="0" fontAlgn="base" hangingPunct="0">
              <a:spcBef>
                <a:spcPct val="0"/>
              </a:spcBef>
              <a:spcAft>
                <a:spcPct val="0"/>
              </a:spcAft>
              <a:defRPr>
                <a:solidFill>
                  <a:schemeClr val="tx1"/>
                </a:solidFill>
                <a:latin typeface="Arial" pitchFamily="34" charset="0"/>
              </a:defRPr>
            </a:lvl9pPr>
          </a:lstStyle>
          <a:p>
            <a:pPr eaLnBrk="1" hangingPunct="1"/>
            <a:fld id="{DF6C3FF4-749C-4034-AAED-5339DE3BC644}" type="slidenum">
              <a:rPr lang="en-US">
                <a:latin typeface="Verdana" pitchFamily="34" charset="0"/>
              </a:rPr>
              <a:pPr eaLnBrk="1" hangingPunct="1"/>
              <a:t>15</a:t>
            </a:fld>
            <a:endParaRPr lang="en-US" dirty="0">
              <a:latin typeface="Verdana" pitchFamily="34" charset="0"/>
            </a:endParaRPr>
          </a:p>
        </p:txBody>
      </p:sp>
      <p:sp>
        <p:nvSpPr>
          <p:cNvPr id="19459" name="Text Box 2"/>
          <p:cNvSpPr txBox="1">
            <a:spLocks noChangeArrowheads="1"/>
          </p:cNvSpPr>
          <p:nvPr/>
        </p:nvSpPr>
        <p:spPr bwMode="auto">
          <a:xfrm>
            <a:off x="1117600" y="706438"/>
            <a:ext cx="196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097" tIns="49048" rIns="98097" bIns="49048">
            <a:spAutoFit/>
          </a:bodyPr>
          <a:lstStyle>
            <a:lvl1pPr defTabSz="981075" eaLnBrk="0" hangingPunct="0">
              <a:defRPr>
                <a:solidFill>
                  <a:schemeClr val="tx1"/>
                </a:solidFill>
                <a:latin typeface="Arial" pitchFamily="34" charset="0"/>
              </a:defRPr>
            </a:lvl1pPr>
            <a:lvl2pPr marL="742950" indent="-285750" defTabSz="981075" eaLnBrk="0" hangingPunct="0">
              <a:defRPr>
                <a:solidFill>
                  <a:schemeClr val="tx1"/>
                </a:solidFill>
                <a:latin typeface="Arial" pitchFamily="34" charset="0"/>
              </a:defRPr>
            </a:lvl2pPr>
            <a:lvl3pPr marL="1143000" indent="-228600" defTabSz="981075" eaLnBrk="0" hangingPunct="0">
              <a:defRPr>
                <a:solidFill>
                  <a:schemeClr val="tx1"/>
                </a:solidFill>
                <a:latin typeface="Arial" pitchFamily="34" charset="0"/>
              </a:defRPr>
            </a:lvl3pPr>
            <a:lvl4pPr marL="1600200" indent="-228600" defTabSz="981075" eaLnBrk="0" hangingPunct="0">
              <a:defRPr>
                <a:solidFill>
                  <a:schemeClr val="tx1"/>
                </a:solidFill>
                <a:latin typeface="Arial" pitchFamily="34" charset="0"/>
              </a:defRPr>
            </a:lvl4pPr>
            <a:lvl5pPr marL="2057400" indent="-228600" defTabSz="981075" eaLnBrk="0" hangingPunct="0">
              <a:defRPr>
                <a:solidFill>
                  <a:schemeClr val="tx1"/>
                </a:solidFill>
                <a:latin typeface="Arial" pitchFamily="34" charset="0"/>
              </a:defRPr>
            </a:lvl5pPr>
            <a:lvl6pPr marL="2514600" indent="-228600" defTabSz="981075" eaLnBrk="0" fontAlgn="base" hangingPunct="0">
              <a:spcBef>
                <a:spcPct val="0"/>
              </a:spcBef>
              <a:spcAft>
                <a:spcPct val="0"/>
              </a:spcAft>
              <a:defRPr>
                <a:solidFill>
                  <a:schemeClr val="tx1"/>
                </a:solidFill>
                <a:latin typeface="Arial" pitchFamily="34" charset="0"/>
              </a:defRPr>
            </a:lvl6pPr>
            <a:lvl7pPr marL="2971800" indent="-228600" defTabSz="981075" eaLnBrk="0" fontAlgn="base" hangingPunct="0">
              <a:spcBef>
                <a:spcPct val="0"/>
              </a:spcBef>
              <a:spcAft>
                <a:spcPct val="0"/>
              </a:spcAft>
              <a:defRPr>
                <a:solidFill>
                  <a:schemeClr val="tx1"/>
                </a:solidFill>
                <a:latin typeface="Arial" pitchFamily="34" charset="0"/>
              </a:defRPr>
            </a:lvl7pPr>
            <a:lvl8pPr marL="3429000" indent="-228600" defTabSz="981075" eaLnBrk="0" fontAlgn="base" hangingPunct="0">
              <a:spcBef>
                <a:spcPct val="0"/>
              </a:spcBef>
              <a:spcAft>
                <a:spcPct val="0"/>
              </a:spcAft>
              <a:defRPr>
                <a:solidFill>
                  <a:schemeClr val="tx1"/>
                </a:solidFill>
                <a:latin typeface="Arial" pitchFamily="34" charset="0"/>
              </a:defRPr>
            </a:lvl8pPr>
            <a:lvl9pPr marL="3886200" indent="-228600" defTabSz="981075" eaLnBrk="0" fontAlgn="base" hangingPunct="0">
              <a:spcBef>
                <a:spcPct val="0"/>
              </a:spcBef>
              <a:spcAft>
                <a:spcPct val="0"/>
              </a:spcAft>
              <a:defRPr>
                <a:solidFill>
                  <a:schemeClr val="tx1"/>
                </a:solidFill>
                <a:latin typeface="Arial" pitchFamily="34" charset="0"/>
              </a:defRPr>
            </a:lvl9pPr>
          </a:lstStyle>
          <a:p>
            <a:pPr eaLnBrk="1" hangingPunct="1"/>
            <a:endParaRPr lang="en-US" sz="2600" dirty="0">
              <a:latin typeface="Times New Roman" pitchFamily="18" charset="0"/>
            </a:endParaRPr>
          </a:p>
        </p:txBody>
      </p:sp>
      <p:sp>
        <p:nvSpPr>
          <p:cNvPr id="5" name="Title1"/>
          <p:cNvSpPr>
            <a:spLocks noChangeArrowheads="1"/>
          </p:cNvSpPr>
          <p:nvPr>
            <p:custDataLst>
              <p:tags r:id="rId1"/>
            </p:custDataLst>
          </p:nvPr>
        </p:nvSpPr>
        <p:spPr bwMode="gray">
          <a:xfrm>
            <a:off x="644525" y="303213"/>
            <a:ext cx="7861300" cy="650875"/>
          </a:xfrm>
          <a:prstGeom prst="rect">
            <a:avLst/>
          </a:prstGeom>
          <a:noFill/>
          <a:ln>
            <a:noFill/>
          </a:ln>
          <a:extLst/>
        </p:spPr>
        <p:txBody>
          <a:bodyPr lIns="0" tIns="0" rIns="72000" bIns="0" anchor="ctr"/>
          <a:lstStyle/>
          <a:p>
            <a:pPr defTabSz="881063" fontAlgn="auto">
              <a:spcBef>
                <a:spcPts val="0"/>
              </a:spcBef>
              <a:spcAft>
                <a:spcPts val="0"/>
              </a:spcAft>
              <a:defRPr/>
            </a:pPr>
            <a:r>
              <a:rPr lang="en-US" sz="2200" b="1" dirty="0">
                <a:solidFill>
                  <a:schemeClr val="tx2"/>
                </a:solidFill>
                <a:effectLst>
                  <a:outerShdw blurRad="38100" dist="38100" dir="2700000" algn="tl">
                    <a:srgbClr val="000000">
                      <a:alpha val="43137"/>
                    </a:srgbClr>
                  </a:outerShdw>
                </a:effectLst>
                <a:latin typeface="Century Gothic" pitchFamily="34" charset="0"/>
              </a:rPr>
              <a:t>Beacon’s Integrated Partner Model, combines physical, behavioral and social systems of care</a:t>
            </a:r>
          </a:p>
        </p:txBody>
      </p:sp>
      <p:grpSp>
        <p:nvGrpSpPr>
          <p:cNvPr id="19461" name="Group 4"/>
          <p:cNvGrpSpPr>
            <a:grpSpLocks/>
          </p:cNvGrpSpPr>
          <p:nvPr/>
        </p:nvGrpSpPr>
        <p:grpSpPr bwMode="auto">
          <a:xfrm>
            <a:off x="1530350" y="1858963"/>
            <a:ext cx="5811838" cy="4635500"/>
            <a:chOff x="1070" y="1330"/>
            <a:chExt cx="3661" cy="2920"/>
          </a:xfrm>
        </p:grpSpPr>
        <p:pic>
          <p:nvPicPr>
            <p:cNvPr id="19469" name="Picture 5" descr="MCj0439587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 y="1330"/>
              <a:ext cx="3661" cy="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 Box 6"/>
            <p:cNvSpPr txBox="1">
              <a:spLocks noChangeArrowheads="1"/>
            </p:cNvSpPr>
            <p:nvPr/>
          </p:nvSpPr>
          <p:spPr bwMode="auto">
            <a:xfrm rot="-5400000">
              <a:off x="2613" y="2003"/>
              <a:ext cx="594"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latin typeface="Verdana" pitchFamily="34" charset="0"/>
                </a:rPr>
                <a:t>Beacon Integrated Partner Model</a:t>
              </a:r>
            </a:p>
          </p:txBody>
        </p:sp>
        <p:sp>
          <p:nvSpPr>
            <p:cNvPr id="19471" name="Text Box 7"/>
            <p:cNvSpPr txBox="1">
              <a:spLocks noChangeArrowheads="1"/>
            </p:cNvSpPr>
            <p:nvPr/>
          </p:nvSpPr>
          <p:spPr bwMode="auto">
            <a:xfrm rot="-5400000">
              <a:off x="2773" y="1197"/>
              <a:ext cx="331"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Health</a:t>
              </a:r>
              <a:r>
                <a:rPr lang="en-US" sz="1400" dirty="0">
                  <a:solidFill>
                    <a:schemeClr val="tx2"/>
                  </a:solidFill>
                  <a:latin typeface="Verdana" pitchFamily="34" charset="0"/>
                </a:rPr>
                <a:t> </a:t>
              </a:r>
              <a:r>
                <a:rPr lang="en-US" sz="1400" dirty="0">
                  <a:solidFill>
                    <a:schemeClr val="bg1"/>
                  </a:solidFill>
                  <a:latin typeface="Verdana" pitchFamily="34" charset="0"/>
                </a:rPr>
                <a:t>Plan</a:t>
              </a:r>
              <a:r>
                <a:rPr lang="en-US" sz="1400" dirty="0">
                  <a:solidFill>
                    <a:schemeClr val="tx2"/>
                  </a:solidFill>
                  <a:latin typeface="Verdana" pitchFamily="34" charset="0"/>
                </a:rPr>
                <a:t> </a:t>
              </a:r>
              <a:r>
                <a:rPr lang="en-US" sz="1400" dirty="0">
                  <a:solidFill>
                    <a:schemeClr val="bg1"/>
                  </a:solidFill>
                  <a:latin typeface="Verdana" pitchFamily="34" charset="0"/>
                </a:rPr>
                <a:t>Partner</a:t>
              </a:r>
            </a:p>
          </p:txBody>
        </p:sp>
        <p:sp>
          <p:nvSpPr>
            <p:cNvPr id="19472" name="Text Box 8"/>
            <p:cNvSpPr txBox="1">
              <a:spLocks noChangeArrowheads="1"/>
            </p:cNvSpPr>
            <p:nvPr/>
          </p:nvSpPr>
          <p:spPr bwMode="auto">
            <a:xfrm rot="-5400000">
              <a:off x="1584" y="1706"/>
              <a:ext cx="33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Community</a:t>
              </a:r>
              <a:r>
                <a:rPr lang="en-US" sz="1400" dirty="0">
                  <a:solidFill>
                    <a:schemeClr val="tx2"/>
                  </a:solidFill>
                  <a:latin typeface="Verdana" pitchFamily="34" charset="0"/>
                </a:rPr>
                <a:t> </a:t>
              </a:r>
              <a:r>
                <a:rPr lang="en-US" sz="1400" dirty="0">
                  <a:solidFill>
                    <a:schemeClr val="bg1"/>
                  </a:solidFill>
                  <a:latin typeface="Verdana" pitchFamily="34" charset="0"/>
                </a:rPr>
                <a:t>Services</a:t>
              </a:r>
            </a:p>
          </p:txBody>
        </p:sp>
        <p:sp>
          <p:nvSpPr>
            <p:cNvPr id="19473" name="Text Box 9"/>
            <p:cNvSpPr txBox="1">
              <a:spLocks noChangeArrowheads="1"/>
            </p:cNvSpPr>
            <p:nvPr/>
          </p:nvSpPr>
          <p:spPr bwMode="auto">
            <a:xfrm rot="-5400000">
              <a:off x="1919" y="2817"/>
              <a:ext cx="33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Government</a:t>
              </a:r>
              <a:r>
                <a:rPr lang="en-US" sz="1400" dirty="0">
                  <a:solidFill>
                    <a:schemeClr val="tx2"/>
                  </a:solidFill>
                  <a:latin typeface="Verdana" pitchFamily="34" charset="0"/>
                </a:rPr>
                <a:t> </a:t>
              </a:r>
              <a:r>
                <a:rPr lang="en-US" sz="1400" dirty="0">
                  <a:solidFill>
                    <a:schemeClr val="bg1"/>
                  </a:solidFill>
                  <a:latin typeface="Verdana" pitchFamily="34" charset="0"/>
                </a:rPr>
                <a:t>Partners</a:t>
              </a:r>
            </a:p>
          </p:txBody>
        </p:sp>
        <p:sp>
          <p:nvSpPr>
            <p:cNvPr id="19474" name="Text Box 10"/>
            <p:cNvSpPr txBox="1">
              <a:spLocks noChangeArrowheads="1"/>
            </p:cNvSpPr>
            <p:nvPr/>
          </p:nvSpPr>
          <p:spPr bwMode="auto">
            <a:xfrm rot="-5400000">
              <a:off x="4051" y="1738"/>
              <a:ext cx="195"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Providers</a:t>
              </a:r>
            </a:p>
          </p:txBody>
        </p:sp>
        <p:sp>
          <p:nvSpPr>
            <p:cNvPr id="19475" name="Text Box 11"/>
            <p:cNvSpPr txBox="1">
              <a:spLocks noChangeArrowheads="1"/>
            </p:cNvSpPr>
            <p:nvPr/>
          </p:nvSpPr>
          <p:spPr bwMode="auto">
            <a:xfrm rot="-5400000">
              <a:off x="3672" y="2869"/>
              <a:ext cx="331"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chemeClr val="bg1"/>
                  </a:solidFill>
                  <a:latin typeface="Verdana" pitchFamily="34" charset="0"/>
                </a:rPr>
                <a:t>Families</a:t>
              </a:r>
              <a:r>
                <a:rPr lang="en-US" sz="1400" dirty="0">
                  <a:solidFill>
                    <a:schemeClr val="tx2"/>
                  </a:solidFill>
                  <a:latin typeface="Verdana" pitchFamily="34" charset="0"/>
                </a:rPr>
                <a:t> </a:t>
              </a:r>
              <a:r>
                <a:rPr lang="en-US" sz="1400" dirty="0">
                  <a:solidFill>
                    <a:schemeClr val="bg1"/>
                  </a:solidFill>
                  <a:latin typeface="Verdana" pitchFamily="34" charset="0"/>
                </a:rPr>
                <a:t>&amp;</a:t>
              </a:r>
              <a:r>
                <a:rPr lang="en-US" sz="1400" dirty="0">
                  <a:solidFill>
                    <a:schemeClr val="tx2"/>
                  </a:solidFill>
                  <a:latin typeface="Verdana" pitchFamily="34" charset="0"/>
                </a:rPr>
                <a:t> </a:t>
              </a:r>
              <a:r>
                <a:rPr lang="en-US" sz="1400" dirty="0">
                  <a:solidFill>
                    <a:schemeClr val="bg1"/>
                  </a:solidFill>
                  <a:latin typeface="Verdana" pitchFamily="34" charset="0"/>
                </a:rPr>
                <a:t>Advocates</a:t>
              </a:r>
            </a:p>
          </p:txBody>
        </p:sp>
      </p:grpSp>
      <p:sp>
        <p:nvSpPr>
          <p:cNvPr id="19462" name="KMA1D1FEAF"/>
          <p:cNvSpPr>
            <a:spLocks noChangeArrowheads="1"/>
          </p:cNvSpPr>
          <p:nvPr>
            <p:custDataLst>
              <p:tags r:id="rId2"/>
            </p:custDataLst>
          </p:nvPr>
        </p:nvSpPr>
        <p:spPr bwMode="gray">
          <a:xfrm>
            <a:off x="303213" y="4430713"/>
            <a:ext cx="1841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15" tIns="44321" rIns="44015" bIns="44321">
            <a:spAutoFit/>
          </a:bodyPr>
          <a:lstStyle/>
          <a:p>
            <a:pPr marL="271463" indent="-271463" defTabSz="981075">
              <a:spcBef>
                <a:spcPct val="40000"/>
              </a:spcBef>
              <a:buClr>
                <a:schemeClr val="tx1"/>
              </a:buClr>
              <a:buFont typeface="Verdana" pitchFamily="34" charset="0"/>
              <a:buChar char="•"/>
            </a:pPr>
            <a:r>
              <a:rPr lang="en-US" sz="1400" dirty="0">
                <a:latin typeface="Calibri" pitchFamily="34" charset="0"/>
              </a:rPr>
              <a:t>Schools</a:t>
            </a:r>
          </a:p>
          <a:p>
            <a:pPr marL="271463" indent="-271463" defTabSz="981075">
              <a:spcBef>
                <a:spcPct val="40000"/>
              </a:spcBef>
              <a:buClr>
                <a:schemeClr val="tx1"/>
              </a:buClr>
              <a:buFont typeface="Verdana" pitchFamily="34" charset="0"/>
              <a:buChar char="•"/>
            </a:pPr>
            <a:r>
              <a:rPr lang="en-US" sz="1400" dirty="0">
                <a:latin typeface="Calibri" pitchFamily="34" charset="0"/>
              </a:rPr>
              <a:t>Mental Health</a:t>
            </a:r>
          </a:p>
          <a:p>
            <a:pPr marL="271463" indent="-271463" defTabSz="981075">
              <a:spcBef>
                <a:spcPct val="40000"/>
              </a:spcBef>
              <a:buClr>
                <a:schemeClr val="tx1"/>
              </a:buClr>
              <a:buFont typeface="Verdana" pitchFamily="34" charset="0"/>
              <a:buChar char="•"/>
            </a:pPr>
            <a:r>
              <a:rPr lang="en-US" sz="1400" dirty="0">
                <a:latin typeface="Calibri" pitchFamily="34" charset="0"/>
              </a:rPr>
              <a:t>Child Welfare</a:t>
            </a:r>
          </a:p>
          <a:p>
            <a:pPr marL="271463" indent="-271463" defTabSz="981075">
              <a:spcBef>
                <a:spcPct val="40000"/>
              </a:spcBef>
              <a:buClr>
                <a:schemeClr val="tx1"/>
              </a:buClr>
              <a:buFont typeface="Verdana" pitchFamily="34" charset="0"/>
              <a:buChar char="•"/>
            </a:pPr>
            <a:r>
              <a:rPr lang="en-US" sz="1400" dirty="0">
                <a:latin typeface="Calibri" pitchFamily="34" charset="0"/>
              </a:rPr>
              <a:t>Courts</a:t>
            </a:r>
          </a:p>
          <a:p>
            <a:pPr marL="271463" indent="-271463" defTabSz="981075">
              <a:spcBef>
                <a:spcPct val="40000"/>
              </a:spcBef>
              <a:buClr>
                <a:schemeClr val="tx1"/>
              </a:buClr>
              <a:buFont typeface="Verdana" pitchFamily="34" charset="0"/>
              <a:buChar char="•"/>
            </a:pPr>
            <a:r>
              <a:rPr lang="en-US" sz="1400" dirty="0">
                <a:latin typeface="Calibri" pitchFamily="34" charset="0"/>
              </a:rPr>
              <a:t>Medicaid</a:t>
            </a:r>
          </a:p>
          <a:p>
            <a:pPr marL="271463" indent="-271463" defTabSz="981075">
              <a:spcBef>
                <a:spcPct val="40000"/>
              </a:spcBef>
              <a:buClr>
                <a:schemeClr val="tx1"/>
              </a:buClr>
              <a:buFont typeface="Verdana" pitchFamily="34" charset="0"/>
              <a:buChar char="•"/>
            </a:pPr>
            <a:r>
              <a:rPr lang="en-US" sz="1400" dirty="0">
                <a:latin typeface="Calibri" pitchFamily="34" charset="0"/>
              </a:rPr>
              <a:t>DD/MR</a:t>
            </a:r>
          </a:p>
          <a:p>
            <a:pPr marL="271463" indent="-271463" defTabSz="981075">
              <a:spcBef>
                <a:spcPct val="40000"/>
              </a:spcBef>
              <a:buClr>
                <a:schemeClr val="tx1"/>
              </a:buClr>
              <a:buFont typeface="Verdana" pitchFamily="34" charset="0"/>
              <a:buChar char="•"/>
            </a:pPr>
            <a:endParaRPr lang="en-US" sz="1400" dirty="0">
              <a:latin typeface="Calibri" pitchFamily="34" charset="0"/>
            </a:endParaRPr>
          </a:p>
          <a:p>
            <a:pPr marL="271463" indent="-271463" defTabSz="981075">
              <a:spcBef>
                <a:spcPct val="40000"/>
              </a:spcBef>
              <a:buClr>
                <a:schemeClr val="tx1"/>
              </a:buClr>
              <a:buFont typeface="Verdana" pitchFamily="34" charset="0"/>
              <a:buChar char="•"/>
            </a:pPr>
            <a:endParaRPr lang="en-US" sz="1400" dirty="0">
              <a:latin typeface="Calibri" pitchFamily="34" charset="0"/>
            </a:endParaRPr>
          </a:p>
        </p:txBody>
      </p:sp>
      <p:sp>
        <p:nvSpPr>
          <p:cNvPr id="19463" name="KMA1D1FEAF"/>
          <p:cNvSpPr>
            <a:spLocks noChangeArrowheads="1"/>
          </p:cNvSpPr>
          <p:nvPr>
            <p:custDataLst>
              <p:tags r:id="rId3"/>
            </p:custDataLst>
          </p:nvPr>
        </p:nvSpPr>
        <p:spPr bwMode="gray">
          <a:xfrm>
            <a:off x="303213" y="1801813"/>
            <a:ext cx="1695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15" tIns="44321" rIns="44015" bIns="44321">
            <a:spAutoFit/>
          </a:bodyPr>
          <a:lstStyle/>
          <a:p>
            <a:pPr marL="271463" indent="-271463" defTabSz="981075">
              <a:spcBef>
                <a:spcPct val="40000"/>
              </a:spcBef>
              <a:buClr>
                <a:schemeClr val="tx1"/>
              </a:buClr>
              <a:buFont typeface="Verdana" pitchFamily="34" charset="0"/>
              <a:buChar char="•"/>
            </a:pPr>
            <a:r>
              <a:rPr lang="en-US" sz="1400" dirty="0">
                <a:latin typeface="Calibri" pitchFamily="34" charset="0"/>
              </a:rPr>
              <a:t>After School Programs</a:t>
            </a:r>
          </a:p>
          <a:p>
            <a:pPr marL="271463" indent="-271463" defTabSz="981075">
              <a:spcBef>
                <a:spcPct val="40000"/>
              </a:spcBef>
              <a:buClr>
                <a:schemeClr val="tx1"/>
              </a:buClr>
              <a:buFont typeface="Verdana" pitchFamily="34" charset="0"/>
              <a:buChar char="•"/>
            </a:pPr>
            <a:r>
              <a:rPr lang="en-US" sz="1400" dirty="0">
                <a:latin typeface="Calibri" pitchFamily="34" charset="0"/>
              </a:rPr>
              <a:t>Rec. Programs</a:t>
            </a:r>
          </a:p>
          <a:p>
            <a:pPr marL="271463" indent="-271463" defTabSz="981075">
              <a:spcBef>
                <a:spcPct val="40000"/>
              </a:spcBef>
              <a:buClr>
                <a:schemeClr val="tx1"/>
              </a:buClr>
              <a:buFont typeface="Verdana" pitchFamily="34" charset="0"/>
              <a:buChar char="•"/>
            </a:pPr>
            <a:r>
              <a:rPr lang="en-US" sz="1400" dirty="0">
                <a:latin typeface="Calibri" pitchFamily="34" charset="0"/>
              </a:rPr>
              <a:t>Housing Svcs.</a:t>
            </a:r>
          </a:p>
          <a:p>
            <a:pPr marL="271463" indent="-271463" defTabSz="981075">
              <a:spcBef>
                <a:spcPct val="40000"/>
              </a:spcBef>
              <a:buClr>
                <a:schemeClr val="tx1"/>
              </a:buClr>
              <a:buFont typeface="Verdana" pitchFamily="34" charset="0"/>
              <a:buChar char="•"/>
            </a:pPr>
            <a:r>
              <a:rPr lang="en-US" sz="1400" dirty="0">
                <a:latin typeface="Calibri" pitchFamily="34" charset="0"/>
              </a:rPr>
              <a:t>Mentoring Services</a:t>
            </a:r>
          </a:p>
          <a:p>
            <a:pPr marL="271463" indent="-271463" defTabSz="981075">
              <a:spcBef>
                <a:spcPct val="40000"/>
              </a:spcBef>
              <a:buClr>
                <a:schemeClr val="tx1"/>
              </a:buClr>
              <a:buFont typeface="Verdana" pitchFamily="34" charset="0"/>
              <a:buChar char="•"/>
            </a:pPr>
            <a:r>
              <a:rPr lang="en-US" sz="1400" dirty="0">
                <a:latin typeface="Calibri" pitchFamily="34" charset="0"/>
              </a:rPr>
              <a:t>Faith-based agencies</a:t>
            </a:r>
            <a:endParaRPr lang="en-US" sz="1400" noProof="1">
              <a:latin typeface="Calibri" pitchFamily="34" charset="0"/>
            </a:endParaRPr>
          </a:p>
        </p:txBody>
      </p:sp>
      <p:sp>
        <p:nvSpPr>
          <p:cNvPr id="19464" name="KMA1D1FEAF"/>
          <p:cNvSpPr>
            <a:spLocks noChangeArrowheads="1"/>
          </p:cNvSpPr>
          <p:nvPr>
            <p:custDataLst>
              <p:tags r:id="rId4"/>
            </p:custDataLst>
          </p:nvPr>
        </p:nvSpPr>
        <p:spPr bwMode="gray">
          <a:xfrm>
            <a:off x="7183438" y="1801813"/>
            <a:ext cx="20288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15" tIns="44321" rIns="44015" bIns="44321">
            <a:spAutoFit/>
          </a:bodyPr>
          <a:lstStyle/>
          <a:p>
            <a:pPr marL="271463" indent="-271463" defTabSz="981075">
              <a:spcBef>
                <a:spcPct val="40000"/>
              </a:spcBef>
              <a:buClr>
                <a:schemeClr val="tx1"/>
              </a:buClr>
              <a:buFont typeface="Verdana" pitchFamily="34" charset="0"/>
              <a:buChar char="•"/>
            </a:pPr>
            <a:r>
              <a:rPr lang="en-US" sz="1400" dirty="0">
                <a:latin typeface="Calibri" pitchFamily="34" charset="0"/>
              </a:rPr>
              <a:t>BH Specialists</a:t>
            </a:r>
          </a:p>
          <a:p>
            <a:pPr marL="271463" indent="-271463" defTabSz="981075">
              <a:spcBef>
                <a:spcPct val="40000"/>
              </a:spcBef>
              <a:buClr>
                <a:schemeClr val="tx1"/>
              </a:buClr>
              <a:buFont typeface="Verdana" pitchFamily="34" charset="0"/>
              <a:buChar char="•"/>
            </a:pPr>
            <a:r>
              <a:rPr lang="en-US" sz="1400" dirty="0">
                <a:latin typeface="Calibri" pitchFamily="34" charset="0"/>
              </a:rPr>
              <a:t>Primary Care</a:t>
            </a:r>
          </a:p>
          <a:p>
            <a:pPr marL="271463" indent="-271463" defTabSz="981075">
              <a:spcBef>
                <a:spcPct val="40000"/>
              </a:spcBef>
              <a:buClr>
                <a:schemeClr val="tx1"/>
              </a:buClr>
              <a:buFont typeface="Verdana" pitchFamily="34" charset="0"/>
              <a:buChar char="•"/>
            </a:pPr>
            <a:r>
              <a:rPr lang="en-US" sz="1400" dirty="0">
                <a:latin typeface="Calibri" pitchFamily="34" charset="0"/>
              </a:rPr>
              <a:t>BH in Medical Home</a:t>
            </a:r>
          </a:p>
          <a:p>
            <a:pPr marL="271463" indent="-271463" defTabSz="981075">
              <a:spcBef>
                <a:spcPct val="40000"/>
              </a:spcBef>
              <a:buClr>
                <a:schemeClr val="tx1"/>
              </a:buClr>
              <a:buFont typeface="Verdana" pitchFamily="34" charset="0"/>
              <a:buChar char="•"/>
            </a:pPr>
            <a:r>
              <a:rPr lang="en-US" sz="1400" dirty="0">
                <a:latin typeface="Calibri" pitchFamily="34" charset="0"/>
              </a:rPr>
              <a:t>Hospitals</a:t>
            </a:r>
          </a:p>
          <a:p>
            <a:pPr marL="271463" indent="-271463" defTabSz="981075">
              <a:spcBef>
                <a:spcPct val="40000"/>
              </a:spcBef>
              <a:buClr>
                <a:schemeClr val="tx1"/>
              </a:buClr>
              <a:buFont typeface="Verdana" pitchFamily="34" charset="0"/>
              <a:buChar char="•"/>
            </a:pPr>
            <a:r>
              <a:rPr lang="en-US" sz="1400" dirty="0">
                <a:latin typeface="Calibri" pitchFamily="34" charset="0"/>
              </a:rPr>
              <a:t>Diversionary Services</a:t>
            </a:r>
          </a:p>
          <a:p>
            <a:pPr marL="271463" indent="-271463" defTabSz="981075">
              <a:spcBef>
                <a:spcPct val="40000"/>
              </a:spcBef>
              <a:buClr>
                <a:schemeClr val="tx1"/>
              </a:buClr>
              <a:buFont typeface="Verdana" pitchFamily="34" charset="0"/>
              <a:buChar char="•"/>
            </a:pPr>
            <a:r>
              <a:rPr lang="en-US" sz="1400" dirty="0">
                <a:latin typeface="Calibri" pitchFamily="34" charset="0"/>
              </a:rPr>
              <a:t>Mobile Crisis Teams</a:t>
            </a:r>
            <a:endParaRPr lang="en-US" sz="1400" noProof="1">
              <a:latin typeface="Calibri" pitchFamily="34" charset="0"/>
            </a:endParaRPr>
          </a:p>
        </p:txBody>
      </p:sp>
      <p:sp>
        <p:nvSpPr>
          <p:cNvPr id="19465" name="KMA1D1FEAF"/>
          <p:cNvSpPr>
            <a:spLocks noChangeArrowheads="1"/>
          </p:cNvSpPr>
          <p:nvPr>
            <p:custDataLst>
              <p:tags r:id="rId5"/>
            </p:custDataLst>
          </p:nvPr>
        </p:nvSpPr>
        <p:spPr bwMode="gray">
          <a:xfrm>
            <a:off x="6924675" y="4430713"/>
            <a:ext cx="22193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15" tIns="44321" rIns="44015" bIns="44321">
            <a:spAutoFit/>
          </a:bodyPr>
          <a:lstStyle/>
          <a:p>
            <a:pPr marL="271463" indent="-271463" defTabSz="981075">
              <a:spcBef>
                <a:spcPct val="40000"/>
              </a:spcBef>
              <a:buClr>
                <a:schemeClr val="tx1"/>
              </a:buClr>
              <a:buFont typeface="Verdana" pitchFamily="34" charset="0"/>
              <a:buChar char="•"/>
            </a:pPr>
            <a:r>
              <a:rPr lang="en-US" sz="1400" dirty="0">
                <a:latin typeface="Calibri" pitchFamily="34" charset="0"/>
              </a:rPr>
              <a:t>Member Advisory Committee</a:t>
            </a:r>
          </a:p>
          <a:p>
            <a:pPr marL="271463" indent="-271463" defTabSz="981075">
              <a:spcBef>
                <a:spcPct val="40000"/>
              </a:spcBef>
              <a:buClr>
                <a:schemeClr val="tx1"/>
              </a:buClr>
              <a:buFont typeface="Verdana" pitchFamily="34" charset="0"/>
              <a:buChar char="•"/>
            </a:pPr>
            <a:r>
              <a:rPr lang="en-US" sz="1400" dirty="0">
                <a:latin typeface="Calibri" pitchFamily="34" charset="0"/>
              </a:rPr>
              <a:t>NAMI</a:t>
            </a:r>
          </a:p>
          <a:p>
            <a:pPr marL="271463" indent="-271463" defTabSz="981075">
              <a:spcBef>
                <a:spcPct val="40000"/>
              </a:spcBef>
              <a:buClr>
                <a:schemeClr val="tx1"/>
              </a:buClr>
              <a:buFont typeface="Verdana" pitchFamily="34" charset="0"/>
              <a:buChar char="•"/>
            </a:pPr>
            <a:r>
              <a:rPr lang="en-US" sz="1400" dirty="0">
                <a:latin typeface="Calibri" pitchFamily="34" charset="0"/>
              </a:rPr>
              <a:t>Consumer Strategies</a:t>
            </a:r>
          </a:p>
          <a:p>
            <a:pPr marL="271463" indent="-271463" defTabSz="981075">
              <a:spcBef>
                <a:spcPct val="40000"/>
              </a:spcBef>
              <a:buClr>
                <a:schemeClr val="tx1"/>
              </a:buClr>
              <a:buFont typeface="Verdana" pitchFamily="34" charset="0"/>
              <a:buChar char="•"/>
            </a:pPr>
            <a:r>
              <a:rPr lang="en-US" sz="1400" dirty="0">
                <a:latin typeface="Calibri" pitchFamily="34" charset="0"/>
              </a:rPr>
              <a:t>Education / Outreach</a:t>
            </a:r>
          </a:p>
          <a:p>
            <a:pPr marL="271463" indent="-271463" defTabSz="981075">
              <a:spcBef>
                <a:spcPct val="40000"/>
              </a:spcBef>
              <a:buClr>
                <a:schemeClr val="tx1"/>
              </a:buClr>
              <a:buFont typeface="Verdana" pitchFamily="34" charset="0"/>
              <a:buChar char="•"/>
            </a:pPr>
            <a:r>
              <a:rPr lang="en-US" sz="1400" dirty="0">
                <a:latin typeface="Calibri" pitchFamily="34" charset="0"/>
              </a:rPr>
              <a:t>Peer Specialists</a:t>
            </a:r>
          </a:p>
          <a:p>
            <a:pPr marL="271463" indent="-271463" defTabSz="981075">
              <a:spcBef>
                <a:spcPct val="40000"/>
              </a:spcBef>
              <a:buClr>
                <a:schemeClr val="tx1"/>
              </a:buClr>
              <a:buFont typeface="Verdana" pitchFamily="34" charset="0"/>
              <a:buChar char="•"/>
            </a:pPr>
            <a:r>
              <a:rPr lang="en-US" sz="1400" dirty="0">
                <a:latin typeface="Calibri" pitchFamily="34" charset="0"/>
              </a:rPr>
              <a:t>Parent Advocates</a:t>
            </a:r>
            <a:endParaRPr lang="en-US" sz="1400" noProof="1">
              <a:latin typeface="Calibri" pitchFamily="34" charset="0"/>
            </a:endParaRPr>
          </a:p>
        </p:txBody>
      </p:sp>
      <p:sp>
        <p:nvSpPr>
          <p:cNvPr id="19466" name="KMA1D1FEAF"/>
          <p:cNvSpPr>
            <a:spLocks noChangeArrowheads="1"/>
          </p:cNvSpPr>
          <p:nvPr>
            <p:custDataLst>
              <p:tags r:id="rId6"/>
            </p:custDataLst>
          </p:nvPr>
        </p:nvSpPr>
        <p:spPr bwMode="gray">
          <a:xfrm>
            <a:off x="2962275" y="1016000"/>
            <a:ext cx="32273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15" tIns="44321" rIns="44015" bIns="44321">
            <a:spAutoFit/>
          </a:bodyPr>
          <a:lstStyle/>
          <a:p>
            <a:pPr marL="271463" indent="-271463" defTabSz="981075">
              <a:spcBef>
                <a:spcPct val="40000"/>
              </a:spcBef>
              <a:buClr>
                <a:schemeClr val="tx1"/>
              </a:buClr>
              <a:buFont typeface="Verdana" pitchFamily="34" charset="0"/>
              <a:buChar char="•"/>
            </a:pPr>
            <a:r>
              <a:rPr lang="en-US" sz="1400" dirty="0">
                <a:latin typeface="Calibri" pitchFamily="34" charset="0"/>
              </a:rPr>
              <a:t>On-site at health plan partner</a:t>
            </a:r>
          </a:p>
          <a:p>
            <a:pPr marL="271463" indent="-271463" defTabSz="981075">
              <a:spcBef>
                <a:spcPct val="40000"/>
              </a:spcBef>
              <a:buClr>
                <a:schemeClr val="tx1"/>
              </a:buClr>
              <a:buFont typeface="Verdana" pitchFamily="34" charset="0"/>
              <a:buChar char="•"/>
            </a:pPr>
            <a:r>
              <a:rPr lang="en-US" sz="1400" dirty="0">
                <a:latin typeface="Calibri" pitchFamily="34" charset="0"/>
              </a:rPr>
              <a:t>Beacon clinicians co-located with Medical Management team</a:t>
            </a:r>
            <a:endParaRPr lang="en-US" sz="1400" noProof="1">
              <a:latin typeface="Calibri" pitchFamily="34" charset="0"/>
            </a:endParaRPr>
          </a:p>
        </p:txBody>
      </p:sp>
      <p:sp>
        <p:nvSpPr>
          <p:cNvPr id="19467" name="AutoShape 16"/>
          <p:cNvSpPr>
            <a:spLocks noChangeArrowheads="1"/>
          </p:cNvSpPr>
          <p:nvPr/>
        </p:nvSpPr>
        <p:spPr bwMode="blackWhite">
          <a:xfrm>
            <a:off x="4319588" y="5905500"/>
            <a:ext cx="742950" cy="285750"/>
          </a:xfrm>
          <a:prstGeom prst="downArrow">
            <a:avLst>
              <a:gd name="adj1" fmla="val 50000"/>
              <a:gd name="adj2" fmla="val 50014"/>
            </a:avLst>
          </a:prstGeom>
          <a:solidFill>
            <a:srgbClr val="FFE433"/>
          </a:solidFill>
          <a:ln w="19050">
            <a:solidFill>
              <a:schemeClr val="hlink"/>
            </a:solidFill>
            <a:miter lim="800000"/>
            <a:headEnd/>
            <a:tailEnd/>
          </a:ln>
        </p:spPr>
        <p:txBody>
          <a:bodyPr lIns="99440" tIns="49721" rIns="99440" bIns="49721" anchor="ctr"/>
          <a:lstStyle/>
          <a:p>
            <a:pPr algn="ctr" defTabSz="954088"/>
            <a:endParaRPr lang="en-CA" sz="1300" dirty="0"/>
          </a:p>
        </p:txBody>
      </p:sp>
      <p:sp>
        <p:nvSpPr>
          <p:cNvPr id="19468" name="Text Box 18"/>
          <p:cNvSpPr txBox="1">
            <a:spLocks noChangeArrowheads="1"/>
          </p:cNvSpPr>
          <p:nvPr/>
        </p:nvSpPr>
        <p:spPr bwMode="auto">
          <a:xfrm>
            <a:off x="1463675" y="6557963"/>
            <a:ext cx="649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 tIns="46800" rIns="468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latin typeface="Verdana" pitchFamily="34" charset="0"/>
              </a:rPr>
              <a:t>Beacon provides </a:t>
            </a:r>
            <a:r>
              <a:rPr lang="en-US" sz="1400" b="1" u="sng" dirty="0">
                <a:latin typeface="Verdana" pitchFamily="34" charset="0"/>
              </a:rPr>
              <a:t>connective tissue</a:t>
            </a:r>
            <a:r>
              <a:rPr lang="en-US" sz="1400" dirty="0">
                <a:latin typeface="Verdana" pitchFamily="34" charset="0"/>
              </a:rPr>
              <a:t> in a </a:t>
            </a:r>
            <a:r>
              <a:rPr lang="en-US" sz="1400" b="1" u="sng" dirty="0">
                <a:latin typeface="Verdana" pitchFamily="34" charset="0"/>
              </a:rPr>
              <a:t>fragmented system of care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661988"/>
            <a:ext cx="8239125" cy="550862"/>
          </a:xfrm>
        </p:spPr>
        <p:txBody>
          <a:bodyPr/>
          <a:lstStyle/>
          <a:p>
            <a:pPr eaLnBrk="1" fontAlgn="auto" hangingPunct="1">
              <a:defRPr/>
            </a:pPr>
            <a:r>
              <a:rPr lang="en-US" dirty="0" smtClean="0">
                <a:effectLst>
                  <a:outerShdw blurRad="38100" dist="38100" dir="2700000" algn="tl">
                    <a:srgbClr val="000000">
                      <a:alpha val="43137"/>
                    </a:srgbClr>
                  </a:outerShdw>
                </a:effectLst>
              </a:rPr>
              <a:t>Utilization Management</a:t>
            </a:r>
            <a:endParaRPr lang="en-US" dirty="0">
              <a:effectLst>
                <a:outerShdw blurRad="38100" dist="38100" dir="2700000" algn="tl">
                  <a:srgbClr val="000000">
                    <a:alpha val="43137"/>
                  </a:srgbClr>
                </a:outerShdw>
              </a:effectLst>
            </a:endParaRPr>
          </a:p>
        </p:txBody>
      </p:sp>
      <p:sp>
        <p:nvSpPr>
          <p:cNvPr id="6" name="TextBox 5"/>
          <p:cNvSpPr txBox="1"/>
          <p:nvPr/>
        </p:nvSpPr>
        <p:spPr>
          <a:xfrm>
            <a:off x="188913" y="1212850"/>
            <a:ext cx="8599487" cy="5345053"/>
          </a:xfrm>
          <a:prstGeom prst="rect">
            <a:avLst/>
          </a:prstGeom>
          <a:noFill/>
        </p:spPr>
        <p:txBody>
          <a:bodyPr>
            <a:spAutoFit/>
          </a:bodyPr>
          <a:lstStyle/>
          <a:p>
            <a:pPr marL="395478" indent="-285750"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Beacon utilizes a proprietary, Kentucky specific, Medical Necessity Criteria that complies with regulatory mandates. </a:t>
            </a:r>
          </a:p>
          <a:p>
            <a:pPr marL="109728" defTabSz="914400" fontAlgn="auto">
              <a:spcBef>
                <a:spcPts val="400"/>
              </a:spcBef>
              <a:spcAft>
                <a:spcPts val="0"/>
              </a:spcAft>
              <a:buClr>
                <a:srgbClr val="2DA2BF"/>
              </a:buClr>
              <a:buSzPct val="68000"/>
              <a:defRPr/>
            </a:pPr>
            <a:endParaRPr lang="en-US" sz="1600" dirty="0">
              <a:solidFill>
                <a:prstClr val="black"/>
              </a:solidFill>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Beacon provides utilization management for Inpatient, Outpatient and Community Support Services using our Level of Care Criteria.</a:t>
            </a:r>
          </a:p>
          <a:p>
            <a:pPr marL="109728" defTabSz="914400" fontAlgn="auto">
              <a:spcBef>
                <a:spcPts val="400"/>
              </a:spcBef>
              <a:spcAft>
                <a:spcPts val="0"/>
              </a:spcAft>
              <a:buClr>
                <a:srgbClr val="2DA2BF"/>
              </a:buClr>
              <a:buSzPct val="68000"/>
              <a:defRPr/>
            </a:pPr>
            <a:endParaRPr lang="en-US" sz="1600" dirty="0">
              <a:solidFill>
                <a:prstClr val="black"/>
              </a:solidFill>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This Level of Care Criteria is available to contracted providers though eServices. Please go to </a:t>
            </a:r>
            <a:r>
              <a:rPr lang="en-US" sz="1600" dirty="0">
                <a:solidFill>
                  <a:prstClr val="black"/>
                </a:solidFill>
                <a:latin typeface="Century Gothic" pitchFamily="34" charset="0"/>
                <a:hlinkClick r:id="rId2"/>
              </a:rPr>
              <a:t>https://provider.beaconhs.com/</a:t>
            </a:r>
            <a:r>
              <a:rPr lang="en-US" sz="1600" dirty="0">
                <a:solidFill>
                  <a:prstClr val="black"/>
                </a:solidFill>
                <a:latin typeface="Century Gothic" pitchFamily="34" charset="0"/>
              </a:rPr>
              <a:t> and choose the Provider Materials link to review this criteria. </a:t>
            </a:r>
          </a:p>
          <a:p>
            <a:pPr marL="109728" defTabSz="914400" fontAlgn="auto">
              <a:spcBef>
                <a:spcPts val="400"/>
              </a:spcBef>
              <a:spcAft>
                <a:spcPts val="0"/>
              </a:spcAft>
              <a:buClr>
                <a:srgbClr val="2DA2BF"/>
              </a:buClr>
              <a:buSzPct val="68000"/>
              <a:defRPr/>
            </a:pPr>
            <a:endParaRPr lang="en-US" sz="1600" dirty="0">
              <a:solidFill>
                <a:prstClr val="black"/>
              </a:solidFill>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Beacon’s application of level of care (LOC) criteria and authorization procedures represent a set of formal techniques designed to monitor the use of, and/or evaluate the medical necessity, appropriateness, and efficacy of behavioral health care services. </a:t>
            </a:r>
          </a:p>
          <a:p>
            <a:pPr marL="109728" defTabSz="914400" fontAlgn="auto">
              <a:spcBef>
                <a:spcPts val="400"/>
              </a:spcBef>
              <a:spcAft>
                <a:spcPts val="0"/>
              </a:spcAft>
              <a:buClr>
                <a:srgbClr val="2DA2BF"/>
              </a:buClr>
              <a:buSzPct val="68000"/>
              <a:defRPr/>
            </a:pPr>
            <a:endParaRPr lang="en-US" sz="1600"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Depending on the LOC, Providers may request authorizations online for convenience.</a:t>
            </a:r>
          </a:p>
          <a:p>
            <a:pPr marL="395478" indent="-285750" defTabSz="914400" fontAlgn="auto">
              <a:spcBef>
                <a:spcPts val="400"/>
              </a:spcBef>
              <a:spcAft>
                <a:spcPts val="0"/>
              </a:spcAft>
              <a:buClr>
                <a:srgbClr val="2DA2BF"/>
              </a:buClr>
              <a:buSzPct val="68000"/>
              <a:buFont typeface="Arial" pitchFamily="34" charset="0"/>
              <a:buChar char="•"/>
              <a:defRPr/>
            </a:pPr>
            <a:endParaRPr lang="en-US" dirty="0">
              <a:solidFill>
                <a:prstClr val="black"/>
              </a:solidFill>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endParaRPr lang="en-US" dirty="0">
              <a:solidFill>
                <a:prstClr val="black"/>
              </a:solidFill>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661988"/>
            <a:ext cx="8239125" cy="550862"/>
          </a:xfrm>
        </p:spPr>
        <p:txBody>
          <a:bodyPr/>
          <a:lstStyle/>
          <a:p>
            <a:pPr eaLnBrk="1" fontAlgn="auto" hangingPunct="1">
              <a:defRPr/>
            </a:pPr>
            <a:r>
              <a:rPr lang="en-US" dirty="0" smtClean="0">
                <a:effectLst>
                  <a:outerShdw blurRad="38100" dist="38100" dir="2700000" algn="tl">
                    <a:srgbClr val="000000">
                      <a:alpha val="43137"/>
                    </a:srgbClr>
                  </a:outerShdw>
                </a:effectLst>
              </a:rPr>
              <a:t>IMPACT Plus Policies and Procedures</a:t>
            </a:r>
            <a:endParaRPr lang="en-US" dirty="0">
              <a:effectLst>
                <a:outerShdw blurRad="38100" dist="38100" dir="2700000" algn="tl">
                  <a:srgbClr val="000000">
                    <a:alpha val="43137"/>
                  </a:srgbClr>
                </a:outerShdw>
              </a:effectLst>
            </a:endParaRPr>
          </a:p>
        </p:txBody>
      </p:sp>
      <p:sp>
        <p:nvSpPr>
          <p:cNvPr id="6" name="TextBox 5"/>
          <p:cNvSpPr txBox="1"/>
          <p:nvPr/>
        </p:nvSpPr>
        <p:spPr>
          <a:xfrm>
            <a:off x="188913" y="1212850"/>
            <a:ext cx="8599487" cy="6360716"/>
          </a:xfrm>
          <a:prstGeom prst="rect">
            <a:avLst/>
          </a:prstGeom>
          <a:noFill/>
        </p:spPr>
        <p:txBody>
          <a:bodyPr>
            <a:spAutoFit/>
          </a:bodyPr>
          <a:lstStyle/>
          <a:p>
            <a:pPr marL="395478" indent="-285750" defTabSz="914400" fontAlgn="auto">
              <a:spcBef>
                <a:spcPts val="400"/>
              </a:spcBef>
              <a:spcAft>
                <a:spcPts val="0"/>
              </a:spcAft>
              <a:buClr>
                <a:srgbClr val="2DA2BF"/>
              </a:buClr>
              <a:buSzPct val="68000"/>
              <a:buFont typeface="Arial" pitchFamily="34" charset="0"/>
              <a:buChar char="•"/>
              <a:defRPr/>
            </a:pPr>
            <a:r>
              <a:rPr lang="en-US" sz="1600" dirty="0" smtClean="0">
                <a:latin typeface="Century Gothic" pitchFamily="34" charset="0"/>
              </a:rPr>
              <a:t>IMPACT </a:t>
            </a:r>
            <a:r>
              <a:rPr lang="en-US" sz="1600" dirty="0">
                <a:latin typeface="Century Gothic" pitchFamily="34" charset="0"/>
              </a:rPr>
              <a:t>Plus services are available to </a:t>
            </a:r>
            <a:r>
              <a:rPr lang="en-US" sz="1600" dirty="0" smtClean="0">
                <a:latin typeface="Century Gothic" pitchFamily="34" charset="0"/>
              </a:rPr>
              <a:t>Humana CareSource members </a:t>
            </a:r>
            <a:r>
              <a:rPr lang="en-US" sz="1600" dirty="0">
                <a:latin typeface="Century Gothic" pitchFamily="34" charset="0"/>
              </a:rPr>
              <a:t>according to the eligibility criteria outlined in 907 KAR 3:030. Beacon is responsible for screening members for eligibility and for making medical necessity determinations for IMPACT Plus Services</a:t>
            </a:r>
            <a:r>
              <a:rPr lang="en-US" sz="1600" dirty="0" smtClean="0">
                <a:latin typeface="Century Gothic" pitchFamily="34" charset="0"/>
              </a:rPr>
              <a:t>.</a:t>
            </a:r>
          </a:p>
          <a:p>
            <a:pPr marL="109728" defTabSz="914400" fontAlgn="auto">
              <a:spcBef>
                <a:spcPts val="400"/>
              </a:spcBef>
              <a:spcAft>
                <a:spcPts val="0"/>
              </a:spcAft>
              <a:buClr>
                <a:srgbClr val="2DA2BF"/>
              </a:buClr>
              <a:buSzPct val="68000"/>
              <a:defRPr/>
            </a:pPr>
            <a:endParaRPr lang="en-US" sz="1600" dirty="0" smtClean="0">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r>
              <a:rPr lang="en-US" sz="1600" dirty="0">
                <a:latin typeface="Century Gothic" pitchFamily="34" charset="0"/>
              </a:rPr>
              <a:t>Eligibility materials can be found on eServices or on the following Kentucky DBHDID link: </a:t>
            </a:r>
            <a:r>
              <a:rPr lang="en-US" sz="1600" u="sng" dirty="0">
                <a:latin typeface="Century Gothic" pitchFamily="34" charset="0"/>
                <a:hlinkClick r:id="rId2"/>
              </a:rPr>
              <a:t>http://dbhdid.ky.gov/dbh/impactplusforms.asp</a:t>
            </a:r>
            <a:r>
              <a:rPr lang="en-US" sz="1600" dirty="0">
                <a:latin typeface="Century Gothic" pitchFamily="34" charset="0"/>
              </a:rPr>
              <a:t>.  Eligibility packets must be signed by a behavioral health professional or a behavioral health professional under supervision.  </a:t>
            </a:r>
            <a:endParaRPr lang="en-US" sz="1600" dirty="0" smtClean="0">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endParaRPr lang="en-US" sz="1600" dirty="0">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r>
              <a:rPr lang="en-US" sz="1600" dirty="0" smtClean="0">
                <a:latin typeface="Century Gothic" pitchFamily="34" charset="0"/>
              </a:rPr>
              <a:t>Documentation </a:t>
            </a:r>
            <a:r>
              <a:rPr lang="en-US" sz="1600" dirty="0">
                <a:latin typeface="Century Gothic" pitchFamily="34" charset="0"/>
              </a:rPr>
              <a:t>of clinical need must be sufficient to support the intensity of service provided under </a:t>
            </a:r>
            <a:r>
              <a:rPr lang="en-US" sz="1600" dirty="0" smtClean="0">
                <a:latin typeface="Century Gothic" pitchFamily="34" charset="0"/>
              </a:rPr>
              <a:t>IMPACT </a:t>
            </a:r>
            <a:r>
              <a:rPr lang="en-US" sz="1600" dirty="0">
                <a:latin typeface="Century Gothic" pitchFamily="34" charset="0"/>
              </a:rPr>
              <a:t>Plus.  Providers must follow the guidelines outlined in the Kentucky Department for Behavioral Health, Developmental and Intellectual Disabilities (DBHDID) Impact Plus User’s Manual for the provision and documentation of Impact Plus Services</a:t>
            </a:r>
            <a:r>
              <a:rPr lang="en-US" sz="1600" dirty="0" smtClean="0">
                <a:latin typeface="Century Gothic" pitchFamily="34" charset="0"/>
              </a:rPr>
              <a:t>.</a:t>
            </a:r>
          </a:p>
          <a:p>
            <a:pPr marL="109728" defTabSz="914400" fontAlgn="auto">
              <a:spcBef>
                <a:spcPts val="400"/>
              </a:spcBef>
              <a:spcAft>
                <a:spcPts val="0"/>
              </a:spcAft>
              <a:buClr>
                <a:srgbClr val="2DA2BF"/>
              </a:buClr>
              <a:buSzPct val="68000"/>
              <a:defRPr/>
            </a:pPr>
            <a:endParaRPr lang="en-US" sz="1600" dirty="0">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r>
              <a:rPr lang="en-US" sz="1600" dirty="0">
                <a:latin typeface="Century Gothic" pitchFamily="34" charset="0"/>
              </a:rPr>
              <a:t>Beacon will adhere to the maximum service limits outlined in the DBHDID IMPACT Plus User’s Manual.  Covered services and authorization requirements are </a:t>
            </a:r>
            <a:r>
              <a:rPr lang="en-US" sz="1600" dirty="0" smtClean="0">
                <a:latin typeface="Century Gothic" pitchFamily="34" charset="0"/>
              </a:rPr>
              <a:t>in the next few slides.</a:t>
            </a:r>
            <a:endParaRPr lang="en-US" sz="1600" dirty="0">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endParaRPr lang="en-US" sz="1600" dirty="0">
              <a:solidFill>
                <a:prstClr val="black"/>
              </a:solidFill>
              <a:latin typeface="Century Gothic" pitchFamily="34" charset="0"/>
            </a:endParaRPr>
          </a:p>
          <a:p>
            <a:pPr marL="109728" defTabSz="914400" fontAlgn="auto">
              <a:spcBef>
                <a:spcPts val="400"/>
              </a:spcBef>
              <a:spcAft>
                <a:spcPts val="0"/>
              </a:spcAft>
              <a:buClr>
                <a:srgbClr val="2DA2BF"/>
              </a:buClr>
              <a:buSzPct val="68000"/>
              <a:defRPr/>
            </a:pPr>
            <a:endParaRPr lang="en-US" dirty="0">
              <a:solidFill>
                <a:prstClr val="black"/>
              </a:solidFill>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endParaRPr lang="en-US" dirty="0">
              <a:solidFill>
                <a:prstClr val="black"/>
              </a:solidFill>
              <a:latin typeface="Century Gothic" pitchFamily="34" charset="0"/>
            </a:endParaRPr>
          </a:p>
          <a:p>
            <a:pPr marL="395478" indent="-285750" defTabSz="914400" fontAlgn="auto">
              <a:spcBef>
                <a:spcPts val="400"/>
              </a:spcBef>
              <a:spcAft>
                <a:spcPts val="0"/>
              </a:spcAft>
              <a:buClr>
                <a:srgbClr val="2DA2BF"/>
              </a:buClr>
              <a:buSzPct val="68000"/>
              <a:buFont typeface="Arial" pitchFamily="34" charset="0"/>
              <a:buChar char="•"/>
              <a:defRPr/>
            </a:pPr>
            <a:endParaRPr lang="en-US" dirty="0">
              <a:solidFill>
                <a:prstClr val="black"/>
              </a:solidFill>
              <a:latin typeface="Century Gothic" pitchFamily="34" charset="0"/>
            </a:endParaRPr>
          </a:p>
        </p:txBody>
      </p:sp>
    </p:spTree>
    <p:extLst>
      <p:ext uri="{BB962C8B-B14F-4D97-AF65-F5344CB8AC3E}">
        <p14:creationId xmlns:p14="http://schemas.microsoft.com/office/powerpoint/2010/main" val="1805690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bwMode="auto">
          <a:xfrm>
            <a:off x="460375" y="822325"/>
            <a:ext cx="8239125" cy="57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dirty="0" smtClean="0">
                <a:latin typeface="Century Gothic" pitchFamily="34" charset="0"/>
              </a:rPr>
              <a:t>Getting Started: IMPACT Plus Services</a:t>
            </a:r>
          </a:p>
        </p:txBody>
      </p:sp>
      <p:sp>
        <p:nvSpPr>
          <p:cNvPr id="6" name="Text Placeholder 8"/>
          <p:cNvSpPr>
            <a:spLocks noGrp="1"/>
          </p:cNvSpPr>
          <p:nvPr>
            <p:ph sz="half" idx="10"/>
          </p:nvPr>
        </p:nvSpPr>
        <p:spPr>
          <a:xfrm>
            <a:off x="457200" y="1554163"/>
            <a:ext cx="8242300" cy="1637924"/>
          </a:xfrm>
        </p:spPr>
        <p:txBody>
          <a:bodyPr/>
          <a:lstStyle/>
          <a:p>
            <a:pPr eaLnBrk="1" fontAlgn="auto" hangingPunct="1">
              <a:defRPr/>
            </a:pPr>
            <a:endParaRPr lang="en-US" sz="1800" dirty="0" smtClean="0">
              <a:effectLst>
                <a:outerShdw blurRad="38100" dist="38100" dir="2700000" algn="tl">
                  <a:srgbClr val="000000">
                    <a:alpha val="43137"/>
                  </a:srgbClr>
                </a:outerShdw>
              </a:effectLst>
            </a:endParaRPr>
          </a:p>
          <a:p>
            <a:pPr marL="0" indent="0" eaLnBrk="1" fontAlgn="auto" hangingPunct="1">
              <a:buFont typeface="Arial"/>
              <a:buNone/>
              <a:defRPr/>
            </a:pPr>
            <a:r>
              <a:rPr lang="en-US" sz="1800" b="1" dirty="0" smtClean="0">
                <a:solidFill>
                  <a:srgbClr val="00487D"/>
                </a:solidFill>
              </a:rPr>
              <a:t>Eligibility Application Process</a:t>
            </a:r>
          </a:p>
          <a:p>
            <a:pPr eaLnBrk="1" fontAlgn="auto" hangingPunct="1">
              <a:lnSpc>
                <a:spcPct val="100000"/>
              </a:lnSpc>
              <a:spcAft>
                <a:spcPts val="0"/>
              </a:spcAft>
              <a:defRPr/>
            </a:pPr>
            <a:r>
              <a:rPr lang="en-US" sz="1800" dirty="0" smtClean="0"/>
              <a:t>Similar to SHPS process that is familiar to providers</a:t>
            </a:r>
          </a:p>
          <a:p>
            <a:pPr eaLnBrk="1" fontAlgn="auto" hangingPunct="1">
              <a:lnSpc>
                <a:spcPct val="100000"/>
              </a:lnSpc>
              <a:spcAft>
                <a:spcPts val="0"/>
              </a:spcAft>
              <a:defRPr/>
            </a:pPr>
            <a:r>
              <a:rPr lang="en-US" sz="1800" dirty="0" smtClean="0"/>
              <a:t>Beacon’s Eligibility application is identical to SHPS application</a:t>
            </a:r>
          </a:p>
          <a:p>
            <a:pPr eaLnBrk="1" fontAlgn="auto" hangingPunct="1">
              <a:lnSpc>
                <a:spcPct val="100000"/>
              </a:lnSpc>
              <a:spcAft>
                <a:spcPts val="0"/>
              </a:spcAft>
              <a:defRPr/>
            </a:pPr>
            <a:r>
              <a:rPr lang="en-US" sz="1800" dirty="0" smtClean="0"/>
              <a:t>Download from Beacon Website under Provider Tools </a:t>
            </a:r>
          </a:p>
          <a:p>
            <a:pPr marL="0" indent="0" eaLnBrk="1" fontAlgn="auto" hangingPunct="1">
              <a:lnSpc>
                <a:spcPct val="100000"/>
              </a:lnSpc>
              <a:spcAft>
                <a:spcPts val="0"/>
              </a:spcAft>
              <a:buFont typeface="Arial"/>
              <a:buNone/>
              <a:defRPr/>
            </a:pPr>
            <a:r>
              <a:rPr lang="en-US" sz="1800" dirty="0" smtClean="0"/>
              <a:t>     or eServices</a:t>
            </a:r>
          </a:p>
          <a:p>
            <a:pPr algn="ctr" eaLnBrk="1" fontAlgn="auto" hangingPunct="1">
              <a:lnSpc>
                <a:spcPct val="100000"/>
              </a:lnSpc>
              <a:spcAft>
                <a:spcPts val="0"/>
              </a:spcAft>
              <a:defRPr/>
            </a:pPr>
            <a:endParaRPr lang="en-US" sz="1800" b="1" dirty="0" smtClean="0"/>
          </a:p>
          <a:p>
            <a:pPr eaLnBrk="1" fontAlgn="auto" hangingPunct="1">
              <a:defRPr/>
            </a:pPr>
            <a:endParaRPr lang="en-US" dirty="0"/>
          </a:p>
        </p:txBody>
      </p:sp>
      <p:sp>
        <p:nvSpPr>
          <p:cNvPr id="7" name="Text Placeholder 8"/>
          <p:cNvSpPr txBox="1">
            <a:spLocks/>
          </p:cNvSpPr>
          <p:nvPr/>
        </p:nvSpPr>
        <p:spPr>
          <a:xfrm>
            <a:off x="457200" y="3192087"/>
            <a:ext cx="8242300" cy="2605463"/>
          </a:xfrm>
          <a:prstGeom prst="rect">
            <a:avLst/>
          </a:prstGeom>
        </p:spPr>
        <p:txBody>
          <a:bodyPr lIns="0" tIns="0" rIns="0" bIns="0"/>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lnSpc>
                <a:spcPts val="1600"/>
              </a:lnSpc>
              <a:spcAft>
                <a:spcPts val="500"/>
              </a:spcAft>
              <a:buFont typeface="Arial" pitchFamily="34" charset="0"/>
              <a:buChar char="•"/>
              <a:defRPr/>
            </a:pPr>
            <a:endParaRPr lang="en-US" dirty="0" smtClean="0">
              <a:effectLst>
                <a:outerShdw blurRad="38100" dist="38100" dir="2700000" algn="tl">
                  <a:srgbClr val="C0C0C0"/>
                </a:outerShdw>
              </a:effectLst>
              <a:latin typeface="Century Gothic" pitchFamily="34" charset="0"/>
            </a:endParaRPr>
          </a:p>
          <a:p>
            <a:pPr>
              <a:lnSpc>
                <a:spcPts val="1600"/>
              </a:lnSpc>
              <a:spcAft>
                <a:spcPts val="500"/>
              </a:spcAft>
              <a:buFont typeface="Arial" pitchFamily="34" charset="0"/>
              <a:buNone/>
              <a:defRPr/>
            </a:pPr>
            <a:r>
              <a:rPr lang="en-US" b="1" dirty="0" smtClean="0">
                <a:solidFill>
                  <a:srgbClr val="00487D"/>
                </a:solidFill>
                <a:latin typeface="Century Gothic" pitchFamily="34" charset="0"/>
              </a:rPr>
              <a:t>Complete Application </a:t>
            </a:r>
          </a:p>
          <a:p>
            <a:pPr>
              <a:buFont typeface="Arial" pitchFamily="34" charset="0"/>
              <a:buChar char="•"/>
              <a:defRPr/>
            </a:pPr>
            <a:r>
              <a:rPr lang="en-US" dirty="0" smtClean="0">
                <a:latin typeface="Century Gothic" pitchFamily="34" charset="0"/>
              </a:rPr>
              <a:t>Application and consent form should be completed by therapist/case manager who is familiar with the clinical details of the case</a:t>
            </a:r>
          </a:p>
          <a:p>
            <a:pPr>
              <a:buFont typeface="Arial" pitchFamily="34" charset="0"/>
              <a:buChar char="•"/>
              <a:defRPr/>
            </a:pPr>
            <a:r>
              <a:rPr lang="en-US" u="sng" dirty="0" smtClean="0">
                <a:latin typeface="Century Gothic" pitchFamily="34" charset="0"/>
              </a:rPr>
              <a:t>All</a:t>
            </a:r>
            <a:r>
              <a:rPr lang="en-US" dirty="0" smtClean="0">
                <a:latin typeface="Century Gothic" pitchFamily="34" charset="0"/>
              </a:rPr>
              <a:t> sections of application </a:t>
            </a:r>
            <a:r>
              <a:rPr lang="en-US" u="sng" dirty="0" smtClean="0">
                <a:latin typeface="Century Gothic" pitchFamily="34" charset="0"/>
              </a:rPr>
              <a:t>must </a:t>
            </a:r>
            <a:r>
              <a:rPr lang="en-US" dirty="0" smtClean="0">
                <a:latin typeface="Century Gothic" pitchFamily="34" charset="0"/>
              </a:rPr>
              <a:t>be completed</a:t>
            </a:r>
          </a:p>
          <a:p>
            <a:pPr>
              <a:buFont typeface="Arial" pitchFamily="34" charset="0"/>
              <a:buChar char="•"/>
              <a:defRPr/>
            </a:pPr>
            <a:r>
              <a:rPr lang="en-US" dirty="0" smtClean="0">
                <a:latin typeface="Century Gothic" pitchFamily="34" charset="0"/>
              </a:rPr>
              <a:t>Initial Collaborative Service Plan (CSP) must accompany application</a:t>
            </a:r>
          </a:p>
          <a:p>
            <a:pPr>
              <a:buFont typeface="Arial" pitchFamily="34" charset="0"/>
              <a:buChar char="•"/>
              <a:defRPr/>
            </a:pPr>
            <a:r>
              <a:rPr lang="en-US" dirty="0" smtClean="0">
                <a:latin typeface="Century Gothic" pitchFamily="34" charset="0"/>
              </a:rPr>
              <a:t>Fax completed form to Beacon @ </a:t>
            </a:r>
            <a:r>
              <a:rPr lang="en-US" dirty="0" smtClean="0">
                <a:solidFill>
                  <a:srgbClr val="FF0000"/>
                </a:solidFill>
                <a:latin typeface="Century Gothic" pitchFamily="34" charset="0"/>
              </a:rPr>
              <a:t>781-994-7633</a:t>
            </a:r>
            <a:r>
              <a:rPr lang="en-US" dirty="0" smtClean="0">
                <a:latin typeface="Century Gothic" pitchFamily="34" charset="0"/>
              </a:rPr>
              <a:t> or </a:t>
            </a:r>
            <a:r>
              <a:rPr lang="en-US" dirty="0" smtClean="0">
                <a:solidFill>
                  <a:srgbClr val="FF0000"/>
                </a:solidFill>
                <a:latin typeface="Century Gothic" pitchFamily="34" charset="0"/>
              </a:rPr>
              <a:t>800-441-2281</a:t>
            </a:r>
          </a:p>
          <a:p>
            <a:pPr>
              <a:buFont typeface="Arial" pitchFamily="34" charset="0"/>
              <a:buChar char="•"/>
              <a:defRPr/>
            </a:pPr>
            <a:r>
              <a:rPr lang="en-US" dirty="0" smtClean="0">
                <a:latin typeface="Century Gothic" pitchFamily="34" charset="0"/>
              </a:rPr>
              <a:t>If using eServices, application can be automatically uploaded but consent form must be faxed to Beacon</a:t>
            </a:r>
          </a:p>
          <a:p>
            <a:pPr>
              <a:lnSpc>
                <a:spcPts val="1600"/>
              </a:lnSpc>
              <a:spcAft>
                <a:spcPts val="500"/>
              </a:spcAft>
              <a:buFont typeface="Arial" pitchFamily="34" charset="0"/>
              <a:buChar char="•"/>
              <a:defRPr/>
            </a:pPr>
            <a:endParaRPr lang="en-US" sz="1000" dirty="0" smtClean="0">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4"/>
          <p:cNvSpPr>
            <a:spLocks noGrp="1"/>
          </p:cNvSpPr>
          <p:nvPr>
            <p:ph type="title"/>
          </p:nvPr>
        </p:nvSpPr>
        <p:spPr bwMode="auto">
          <a:xfrm>
            <a:off x="460375" y="822325"/>
            <a:ext cx="8239125"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dirty="0" smtClean="0">
                <a:latin typeface="Century Gothic" pitchFamily="34" charset="0"/>
              </a:rPr>
              <a:t>Utilization Management and Care Coordination</a:t>
            </a:r>
          </a:p>
        </p:txBody>
      </p:sp>
      <p:sp>
        <p:nvSpPr>
          <p:cNvPr id="28675" name="Text Placeholder 15"/>
          <p:cNvSpPr>
            <a:spLocks noGrp="1"/>
          </p:cNvSpPr>
          <p:nvPr>
            <p:ph type="body" idx="1"/>
          </p:nvPr>
        </p:nvSpPr>
        <p:spPr bwMode="auto">
          <a:xfrm>
            <a:off x="460375" y="1373188"/>
            <a:ext cx="8239125"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z="2000" b="1" cap="none" dirty="0" smtClean="0">
                <a:latin typeface="Century Gothic" pitchFamily="34" charset="0"/>
              </a:rPr>
              <a:t>BEACON has a dedicated IMPACT Plus Care Manager</a:t>
            </a:r>
          </a:p>
        </p:txBody>
      </p:sp>
      <p:sp>
        <p:nvSpPr>
          <p:cNvPr id="28676" name="Content Placeholder 16"/>
          <p:cNvSpPr>
            <a:spLocks noGrp="1"/>
          </p:cNvSpPr>
          <p:nvPr>
            <p:ph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eaLnBrk="1" hangingPunct="1">
              <a:spcBef>
                <a:spcPct val="0"/>
              </a:spcBef>
              <a:buFont typeface="+mj-lt"/>
              <a:buNone/>
            </a:pPr>
            <a:endParaRPr lang="en-US" sz="1800" dirty="0" smtClean="0">
              <a:latin typeface="Century Gothic" pitchFamily="34" charset="0"/>
            </a:endParaRPr>
          </a:p>
          <a:p>
            <a:pPr marL="0" indent="0" algn="ctr" eaLnBrk="1" hangingPunct="1">
              <a:spcBef>
                <a:spcPct val="0"/>
              </a:spcBef>
              <a:buFont typeface="Arial" pitchFamily="34" charset="0"/>
              <a:buChar char="•"/>
            </a:pPr>
            <a:r>
              <a:rPr lang="en-US" sz="1800" dirty="0" smtClean="0">
                <a:latin typeface="Century Gothic" pitchFamily="34" charset="0"/>
              </a:rPr>
              <a:t>Completed application will be reviewed by Beacon</a:t>
            </a:r>
          </a:p>
          <a:p>
            <a:pPr marL="0" indent="0" algn="ctr" eaLnBrk="1" hangingPunct="1">
              <a:spcBef>
                <a:spcPct val="0"/>
              </a:spcBef>
              <a:buFont typeface="Arial" pitchFamily="34" charset="0"/>
              <a:buChar char="•"/>
            </a:pPr>
            <a:endParaRPr lang="en-US" sz="1800" dirty="0" smtClean="0">
              <a:latin typeface="Century Gothic" pitchFamily="34" charset="0"/>
            </a:endParaRPr>
          </a:p>
          <a:p>
            <a:pPr marL="0" indent="0" algn="ctr" eaLnBrk="1" hangingPunct="1">
              <a:spcBef>
                <a:spcPct val="0"/>
              </a:spcBef>
              <a:buFont typeface="Arial" pitchFamily="34" charset="0"/>
              <a:buChar char="•"/>
            </a:pPr>
            <a:r>
              <a:rPr lang="en-US" sz="1800" dirty="0" smtClean="0">
                <a:latin typeface="Century Gothic" pitchFamily="34" charset="0"/>
              </a:rPr>
              <a:t>Eligibility determination will be made within 3 business days of receipt of </a:t>
            </a:r>
            <a:r>
              <a:rPr lang="en-US" sz="1800" u="sng" dirty="0" smtClean="0">
                <a:latin typeface="Century Gothic" pitchFamily="34" charset="0"/>
              </a:rPr>
              <a:t>completed </a:t>
            </a:r>
            <a:r>
              <a:rPr lang="en-US" sz="1800" dirty="0" smtClean="0">
                <a:latin typeface="Century Gothic" pitchFamily="34" charset="0"/>
              </a:rPr>
              <a:t>application </a:t>
            </a:r>
          </a:p>
          <a:p>
            <a:pPr marL="0" indent="0" algn="ctr" eaLnBrk="1" hangingPunct="1">
              <a:spcBef>
                <a:spcPct val="0"/>
              </a:spcBef>
              <a:buFont typeface="Arial" pitchFamily="34" charset="0"/>
              <a:buChar char="•"/>
            </a:pPr>
            <a:endParaRPr lang="en-US" sz="1800" dirty="0" smtClean="0">
              <a:latin typeface="Century Gothic" pitchFamily="34" charset="0"/>
            </a:endParaRPr>
          </a:p>
          <a:p>
            <a:pPr marL="0" indent="0" algn="ctr" eaLnBrk="1" hangingPunct="1">
              <a:spcBef>
                <a:spcPct val="0"/>
              </a:spcBef>
              <a:buFont typeface="Arial" pitchFamily="34" charset="0"/>
              <a:buChar char="•"/>
            </a:pPr>
            <a:r>
              <a:rPr lang="en-US" sz="1800" dirty="0" smtClean="0">
                <a:latin typeface="Century Gothic" pitchFamily="34" charset="0"/>
              </a:rPr>
              <a:t>Incomplete applications can delay determination</a:t>
            </a:r>
          </a:p>
          <a:p>
            <a:pPr marL="0" indent="0" algn="ctr" eaLnBrk="1" hangingPunct="1">
              <a:spcBef>
                <a:spcPct val="0"/>
              </a:spcBef>
              <a:buFont typeface="Arial" pitchFamily="34" charset="0"/>
              <a:buChar char="•"/>
            </a:pPr>
            <a:endParaRPr lang="en-US" sz="1800" dirty="0" smtClean="0">
              <a:latin typeface="Century Gothic" pitchFamily="34" charset="0"/>
            </a:endParaRPr>
          </a:p>
          <a:p>
            <a:pPr marL="0" indent="0" algn="ctr" eaLnBrk="1" hangingPunct="1">
              <a:spcBef>
                <a:spcPct val="0"/>
              </a:spcBef>
              <a:buFont typeface="Arial" pitchFamily="34" charset="0"/>
              <a:buChar char="•"/>
            </a:pPr>
            <a:r>
              <a:rPr lang="en-US" sz="1800" dirty="0" smtClean="0">
                <a:latin typeface="Century Gothic" pitchFamily="34" charset="0"/>
              </a:rPr>
              <a:t>Eligibility determination letter will be sent to requesting party in addition to telephonic notification</a:t>
            </a:r>
          </a:p>
          <a:p>
            <a:pPr marL="0" indent="0" algn="ctr" eaLnBrk="1" hangingPunct="1">
              <a:spcBef>
                <a:spcPct val="0"/>
              </a:spcBef>
              <a:buFont typeface="Arial" pitchFamily="34" charset="0"/>
              <a:buChar char="•"/>
            </a:pPr>
            <a:endParaRPr lang="en-US" sz="1800" dirty="0" smtClean="0">
              <a:latin typeface="Century Gothic" pitchFamily="34" charset="0"/>
            </a:endParaRPr>
          </a:p>
          <a:p>
            <a:pPr marL="0" indent="0" algn="ctr" eaLnBrk="1" hangingPunct="1">
              <a:spcBef>
                <a:spcPct val="0"/>
              </a:spcBef>
              <a:buFont typeface="Arial" pitchFamily="34" charset="0"/>
              <a:buChar char="•"/>
            </a:pPr>
            <a:r>
              <a:rPr lang="en-US" sz="1800" dirty="0" smtClean="0">
                <a:latin typeface="Century Gothic" pitchFamily="34" charset="0"/>
              </a:rPr>
              <a:t>If approved, Beacon will outreach requesting party to notify the eligibility determination and of authorization of requested services</a:t>
            </a:r>
          </a:p>
          <a:p>
            <a:pPr marL="0" indent="0" algn="ctr" eaLnBrk="1" hangingPunct="1">
              <a:spcBef>
                <a:spcPct val="0"/>
              </a:spcBef>
              <a:buFont typeface="+mj-lt"/>
              <a:buNone/>
            </a:pPr>
            <a:endParaRPr lang="en-US" sz="1800" dirty="0" smtClean="0">
              <a:latin typeface="Century Gothic" pitchFamily="34" charset="0"/>
            </a:endParaRPr>
          </a:p>
          <a:p>
            <a:pPr marL="0" indent="0" algn="ctr" eaLnBrk="1" hangingPunct="1">
              <a:spcBef>
                <a:spcPct val="0"/>
              </a:spcBef>
              <a:buFont typeface="Arial" pitchFamily="34" charset="0"/>
              <a:buChar char="•"/>
            </a:pPr>
            <a:r>
              <a:rPr lang="en-US" sz="1800" dirty="0" smtClean="0">
                <a:latin typeface="Century Gothic" pitchFamily="34" charset="0"/>
              </a:rPr>
              <a:t>If eligibility is denied, requesting party may appeal the decision by contacting Beacon at </a:t>
            </a:r>
            <a:r>
              <a:rPr lang="en-US" sz="1800" dirty="0" smtClean="0">
                <a:solidFill>
                  <a:srgbClr val="FF0000"/>
                </a:solidFill>
                <a:latin typeface="Century Gothic" pitchFamily="34" charset="0"/>
              </a:rPr>
              <a:t>877-380-9729</a:t>
            </a:r>
            <a:r>
              <a:rPr lang="en-US" sz="1800" dirty="0" smtClean="0">
                <a:latin typeface="Century Gothic" pitchFamily="34" charset="0"/>
              </a:rPr>
              <a:t>.</a:t>
            </a:r>
          </a:p>
          <a:p>
            <a:pPr marL="0" indent="0" algn="ctr" eaLnBrk="1" hangingPunct="1">
              <a:spcBef>
                <a:spcPct val="0"/>
              </a:spcBef>
              <a:buFont typeface="+mj-lt"/>
              <a:buNone/>
            </a:pPr>
            <a:endParaRPr lang="en-US" sz="1800" dirty="0" smtClean="0">
              <a:latin typeface="Century Gothic" pitchFamily="34" charset="0"/>
            </a:endParaRPr>
          </a:p>
          <a:p>
            <a:pPr marL="0" indent="0" algn="ctr" eaLnBrk="1" hangingPunct="1">
              <a:spcBef>
                <a:spcPct val="0"/>
              </a:spcBef>
              <a:buFont typeface="Arial" pitchFamily="34" charset="0"/>
              <a:buChar char="•"/>
            </a:pPr>
            <a:endParaRPr lang="en-US" sz="1800" dirty="0" smtClean="0">
              <a:latin typeface="Century Gothic" pitchFamily="34" charset="0"/>
            </a:endParaRPr>
          </a:p>
          <a:p>
            <a:pPr marL="0" indent="0" algn="ctr" eaLnBrk="1" hangingPunct="1">
              <a:spcBef>
                <a:spcPct val="0"/>
              </a:spcBef>
              <a:buFont typeface="Arial" pitchFamily="34" charset="0"/>
              <a:buChar char="•"/>
            </a:pPr>
            <a:endParaRPr lang="en-US" sz="1800" dirty="0" smtClean="0">
              <a:latin typeface="Century Gothic" pitchFamily="34" charset="0"/>
            </a:endParaRPr>
          </a:p>
          <a:p>
            <a:pPr marL="0" indent="0" algn="ctr" eaLnBrk="1" hangingPunct="1">
              <a:spcBef>
                <a:spcPct val="0"/>
              </a:spcBef>
              <a:buFont typeface="+mj-lt"/>
              <a:buNone/>
            </a:pPr>
            <a:endParaRPr lang="en-US" sz="1800" dirty="0" smtClean="0">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800" dirty="0" smtClean="0">
                <a:latin typeface="Century Gothic" pitchFamily="34" charset="0"/>
              </a:rPr>
              <a:t>About Humana </a:t>
            </a:r>
            <a:r>
              <a:rPr lang="en-US" sz="2800" dirty="0" err="1" smtClean="0">
                <a:latin typeface="Century Gothic" pitchFamily="34" charset="0"/>
              </a:rPr>
              <a:t>CareSource</a:t>
            </a:r>
            <a:endParaRPr lang="en-US" sz="2800" dirty="0" smtClean="0">
              <a:latin typeface="Century Gothic" pitchFamily="34" charset="0"/>
            </a:endParaRPr>
          </a:p>
        </p:txBody>
      </p:sp>
      <p:sp>
        <p:nvSpPr>
          <p:cNvPr id="5" name="Content Placeholder 2"/>
          <p:cNvSpPr txBox="1">
            <a:spLocks/>
          </p:cNvSpPr>
          <p:nvPr/>
        </p:nvSpPr>
        <p:spPr>
          <a:xfrm>
            <a:off x="1114136" y="1411941"/>
            <a:ext cx="7129318" cy="319331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800" dirty="0" smtClean="0">
                <a:solidFill>
                  <a:schemeClr val="bg1">
                    <a:lumMod val="10000"/>
                  </a:schemeClr>
                </a:solidFill>
                <a:latin typeface="Century Gothic" pitchFamily="34" charset="0"/>
              </a:rPr>
              <a:t>Humana </a:t>
            </a:r>
            <a:r>
              <a:rPr lang="en-US" sz="1800" dirty="0" err="1" smtClean="0">
                <a:solidFill>
                  <a:schemeClr val="bg1">
                    <a:lumMod val="10000"/>
                  </a:schemeClr>
                </a:solidFill>
                <a:latin typeface="Century Gothic" pitchFamily="34" charset="0"/>
              </a:rPr>
              <a:t>CareSource</a:t>
            </a:r>
            <a:r>
              <a:rPr lang="en-US" sz="1800" dirty="0" smtClean="0">
                <a:solidFill>
                  <a:schemeClr val="bg1">
                    <a:lumMod val="10000"/>
                  </a:schemeClr>
                </a:solidFill>
                <a:latin typeface="Century Gothic" pitchFamily="34" charset="0"/>
              </a:rPr>
              <a:t> is a Managed Care Plan that Kentucky Medicaid consumers in Region 3 can choose to join</a:t>
            </a:r>
          </a:p>
          <a:p>
            <a:pPr eaLnBrk="1" hangingPunct="1">
              <a:defRPr/>
            </a:pPr>
            <a:r>
              <a:rPr lang="en-US" sz="1800" dirty="0" smtClean="0">
                <a:solidFill>
                  <a:schemeClr val="bg1">
                    <a:lumMod val="10000"/>
                  </a:schemeClr>
                </a:solidFill>
                <a:latin typeface="Century Gothic" pitchFamily="34" charset="0"/>
              </a:rPr>
              <a:t>Humana and </a:t>
            </a:r>
            <a:r>
              <a:rPr lang="en-US" sz="1800" dirty="0" err="1" smtClean="0">
                <a:solidFill>
                  <a:schemeClr val="bg1">
                    <a:lumMod val="10000"/>
                  </a:schemeClr>
                </a:solidFill>
                <a:latin typeface="Century Gothic" pitchFamily="34" charset="0"/>
              </a:rPr>
              <a:t>CareSource</a:t>
            </a:r>
            <a:r>
              <a:rPr lang="en-US" sz="1800" dirty="0" smtClean="0">
                <a:solidFill>
                  <a:schemeClr val="bg1">
                    <a:lumMod val="10000"/>
                  </a:schemeClr>
                </a:solidFill>
                <a:latin typeface="Century Gothic" pitchFamily="34" charset="0"/>
              </a:rPr>
              <a:t> have over 50 years of managed care experience</a:t>
            </a:r>
          </a:p>
          <a:p>
            <a:pPr eaLnBrk="1" hangingPunct="1">
              <a:defRPr/>
            </a:pPr>
            <a:r>
              <a:rPr lang="en-US" sz="1800" dirty="0" err="1" smtClean="0">
                <a:solidFill>
                  <a:schemeClr val="bg1">
                    <a:lumMod val="10000"/>
                  </a:schemeClr>
                </a:solidFill>
                <a:latin typeface="Century Gothic" pitchFamily="34" charset="0"/>
              </a:rPr>
              <a:t>CareSource</a:t>
            </a:r>
            <a:r>
              <a:rPr lang="en-US" sz="1800" dirty="0" smtClean="0">
                <a:solidFill>
                  <a:schemeClr val="bg1">
                    <a:lumMod val="10000"/>
                  </a:schemeClr>
                </a:solidFill>
                <a:latin typeface="Century Gothic" pitchFamily="34" charset="0"/>
              </a:rPr>
              <a:t> is the second largest Medicaid plan in the nation</a:t>
            </a:r>
          </a:p>
          <a:p>
            <a:pPr eaLnBrk="1" hangingPunct="1">
              <a:defRPr/>
            </a:pPr>
            <a:r>
              <a:rPr lang="en-US" sz="1800" dirty="0" smtClean="0">
                <a:solidFill>
                  <a:schemeClr val="bg1">
                    <a:lumMod val="10000"/>
                  </a:schemeClr>
                </a:solidFill>
                <a:latin typeface="Century Gothic" pitchFamily="34" charset="0"/>
              </a:rPr>
              <a:t>Both Humana and </a:t>
            </a:r>
            <a:r>
              <a:rPr lang="en-US" sz="1800" dirty="0" err="1" smtClean="0">
                <a:solidFill>
                  <a:schemeClr val="bg1">
                    <a:lumMod val="10000"/>
                  </a:schemeClr>
                </a:solidFill>
                <a:latin typeface="Century Gothic" pitchFamily="34" charset="0"/>
              </a:rPr>
              <a:t>CareSource</a:t>
            </a:r>
            <a:r>
              <a:rPr lang="en-US" sz="1800" dirty="0" smtClean="0">
                <a:solidFill>
                  <a:schemeClr val="bg1">
                    <a:lumMod val="10000"/>
                  </a:schemeClr>
                </a:solidFill>
                <a:latin typeface="Century Gothic" pitchFamily="34" charset="0"/>
              </a:rPr>
              <a:t> have been awarded accreditation status from nationally recognized accreditation organizations</a:t>
            </a:r>
            <a:endParaRPr lang="en-US" sz="1800" dirty="0" smtClean="0">
              <a:solidFill>
                <a:schemeClr val="bg1">
                  <a:lumMod val="10000"/>
                </a:schemeClr>
              </a:solidFill>
              <a:latin typeface="Century Gothic" pitchFamily="34" charset="0"/>
              <a:cs typeface="Arial" charset="0"/>
            </a:endParaRPr>
          </a:p>
        </p:txBody>
      </p:sp>
      <p:pic>
        <p:nvPicPr>
          <p:cNvPr id="15362" name="Picture 2" descr="C:\Users\mlchapm\AppData\Local\Microsoft\Windows\Temporary Internet Files\Content.Outlook\9X9B3CWA\hum_reg_4cp_pos-w-regi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583" y="5060712"/>
            <a:ext cx="2194330" cy="44931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mlchapm\AppData\Local\Microsoft\Windows\Temporary Internet Files\Content.Outlook\9X9B3CWA\CareSourceLogo-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207" y="4579719"/>
            <a:ext cx="2688891" cy="93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9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60375" y="822325"/>
            <a:ext cx="8239125"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dirty="0" smtClean="0">
                <a:latin typeface="Century Gothic" pitchFamily="34" charset="0"/>
              </a:rPr>
              <a:t>IMPACT Plus Authorization for Services</a:t>
            </a:r>
          </a:p>
        </p:txBody>
      </p:sp>
      <p:sp>
        <p:nvSpPr>
          <p:cNvPr id="3" name="Text Placeholder 2"/>
          <p:cNvSpPr>
            <a:spLocks noGrp="1"/>
          </p:cNvSpPr>
          <p:nvPr>
            <p:ph type="body" idx="1"/>
          </p:nvPr>
        </p:nvSpPr>
        <p:spPr>
          <a:xfrm>
            <a:off x="460375" y="1373188"/>
            <a:ext cx="4111625" cy="458787"/>
          </a:xfrm>
        </p:spPr>
        <p:txBody>
          <a:bodyPr/>
          <a:lstStyle/>
          <a:p>
            <a:pPr algn="ctr" eaLnBrk="1" hangingPunct="1">
              <a:defRPr/>
            </a:pPr>
            <a:r>
              <a:rPr lang="en-US" sz="1600" b="1" dirty="0" smtClean="0"/>
              <a:t>ESERVICES/FAX REQUEST </a:t>
            </a:r>
            <a:endParaRPr lang="en-US" sz="1600" b="1" dirty="0"/>
          </a:p>
        </p:txBody>
      </p:sp>
      <p:sp>
        <p:nvSpPr>
          <p:cNvPr id="30724" name="Content Placeholder 3"/>
          <p:cNvSpPr>
            <a:spLocks noGrp="1"/>
          </p:cNvSpPr>
          <p:nvPr>
            <p:ph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eaLnBrk="1" hangingPunct="1">
              <a:spcBef>
                <a:spcPct val="0"/>
              </a:spcBef>
              <a:buFont typeface="+mj-lt"/>
              <a:buNone/>
            </a:pPr>
            <a:endParaRPr lang="en-US" sz="14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Targeted Case Management</a:t>
            </a:r>
          </a:p>
          <a:p>
            <a:pPr marL="0" indent="0" algn="ctr" eaLnBrk="1" hangingPunct="1">
              <a:spcBef>
                <a:spcPct val="0"/>
              </a:spcBef>
              <a:buFont typeface="+mj-lt"/>
              <a:buNone/>
            </a:pPr>
            <a:r>
              <a:rPr lang="en-US" sz="1600" dirty="0" smtClean="0">
                <a:latin typeface="Century Gothic" pitchFamily="34" charset="0"/>
              </a:rPr>
              <a:t>Behavioral Health Evaluation</a:t>
            </a:r>
          </a:p>
          <a:p>
            <a:pPr marL="0" indent="0" algn="ctr" eaLnBrk="1" hangingPunct="1">
              <a:spcBef>
                <a:spcPct val="0"/>
              </a:spcBef>
              <a:buFont typeface="+mj-lt"/>
              <a:buNone/>
            </a:pPr>
            <a:r>
              <a:rPr lang="en-US" sz="1600" dirty="0" smtClean="0">
                <a:latin typeface="Century Gothic" pitchFamily="34" charset="0"/>
              </a:rPr>
              <a:t>Therapeutic Child Support (professional)</a:t>
            </a:r>
          </a:p>
          <a:p>
            <a:pPr marL="0" indent="0" algn="ctr" eaLnBrk="1" hangingPunct="1">
              <a:spcBef>
                <a:spcPct val="0"/>
              </a:spcBef>
              <a:buFont typeface="+mj-lt"/>
              <a:buNone/>
            </a:pPr>
            <a:r>
              <a:rPr lang="en-US" sz="1600" dirty="0" smtClean="0">
                <a:latin typeface="Century Gothic" pitchFamily="34" charset="0"/>
              </a:rPr>
              <a:t>Therapeutic Child Support (paraprofessional)</a:t>
            </a:r>
          </a:p>
          <a:p>
            <a:pPr marL="0" indent="0" algn="ctr" eaLnBrk="1" hangingPunct="1">
              <a:spcBef>
                <a:spcPct val="0"/>
              </a:spcBef>
              <a:buFont typeface="+mj-lt"/>
              <a:buNone/>
            </a:pPr>
            <a:r>
              <a:rPr lang="en-US" sz="1600" dirty="0" smtClean="0">
                <a:latin typeface="Century Gothic" pitchFamily="34" charset="0"/>
              </a:rPr>
              <a:t>Therapeutic Child Support (parent-to-parent)</a:t>
            </a:r>
          </a:p>
          <a:p>
            <a:pPr marL="0" indent="0" algn="ctr" eaLnBrk="1" hangingPunct="1">
              <a:spcBef>
                <a:spcPct val="0"/>
              </a:spcBef>
              <a:buFont typeface="+mj-lt"/>
              <a:buNone/>
            </a:pPr>
            <a:r>
              <a:rPr lang="en-US" sz="1600" dirty="0" smtClean="0">
                <a:latin typeface="Century Gothic" pitchFamily="34" charset="0"/>
              </a:rPr>
              <a:t>After School Program</a:t>
            </a:r>
          </a:p>
          <a:p>
            <a:pPr marL="0" indent="0" algn="ctr" eaLnBrk="1" hangingPunct="1">
              <a:spcBef>
                <a:spcPct val="0"/>
              </a:spcBef>
              <a:buFont typeface="+mj-lt"/>
              <a:buNone/>
            </a:pPr>
            <a:r>
              <a:rPr lang="en-US" sz="1600" dirty="0" smtClean="0">
                <a:latin typeface="Century Gothic" pitchFamily="34" charset="0"/>
              </a:rPr>
              <a:t>Summer Program</a:t>
            </a:r>
          </a:p>
          <a:p>
            <a:pPr marL="0" indent="0" algn="ctr" eaLnBrk="1" hangingPunct="1">
              <a:spcBef>
                <a:spcPct val="0"/>
              </a:spcBef>
              <a:buFont typeface="+mj-lt"/>
              <a:buNone/>
            </a:pPr>
            <a:r>
              <a:rPr lang="en-US" sz="1600" dirty="0" smtClean="0">
                <a:latin typeface="Century Gothic" pitchFamily="34" charset="0"/>
              </a:rPr>
              <a:t>Individual Therapy</a:t>
            </a:r>
          </a:p>
          <a:p>
            <a:pPr marL="0" indent="0" algn="ctr" eaLnBrk="1" hangingPunct="1">
              <a:spcBef>
                <a:spcPct val="0"/>
              </a:spcBef>
              <a:buFont typeface="+mj-lt"/>
              <a:buNone/>
            </a:pPr>
            <a:r>
              <a:rPr lang="en-US" sz="1600" dirty="0" smtClean="0">
                <a:latin typeface="Century Gothic" pitchFamily="34" charset="0"/>
              </a:rPr>
              <a:t>Individual Therapy-MD</a:t>
            </a:r>
          </a:p>
          <a:p>
            <a:pPr marL="0" indent="0" algn="ctr" eaLnBrk="1" hangingPunct="1">
              <a:spcBef>
                <a:spcPct val="0"/>
              </a:spcBef>
              <a:buFont typeface="+mj-lt"/>
              <a:buNone/>
            </a:pPr>
            <a:r>
              <a:rPr lang="en-US" sz="1600" dirty="0" smtClean="0">
                <a:latin typeface="Century Gothic" pitchFamily="34" charset="0"/>
              </a:rPr>
              <a:t>Inpatient Therapy (Partial Hospitalization)</a:t>
            </a:r>
          </a:p>
          <a:p>
            <a:pPr marL="0" indent="0" algn="ctr" eaLnBrk="1" hangingPunct="1">
              <a:spcBef>
                <a:spcPct val="0"/>
              </a:spcBef>
              <a:buFont typeface="+mj-lt"/>
              <a:buNone/>
            </a:pPr>
            <a:r>
              <a:rPr lang="en-US" sz="1600" dirty="0" smtClean="0">
                <a:latin typeface="Century Gothic" pitchFamily="34" charset="0"/>
              </a:rPr>
              <a:t>Intensive OP Behavioral Health</a:t>
            </a:r>
          </a:p>
          <a:p>
            <a:pPr marL="0" indent="0" algn="ctr" eaLnBrk="1" hangingPunct="1">
              <a:spcBef>
                <a:spcPct val="0"/>
              </a:spcBef>
              <a:buFont typeface="+mj-lt"/>
              <a:buNone/>
            </a:pPr>
            <a:r>
              <a:rPr lang="en-US" sz="1600" dirty="0" smtClean="0">
                <a:latin typeface="Century Gothic" pitchFamily="34" charset="0"/>
              </a:rPr>
              <a:t>Day Treatment</a:t>
            </a:r>
          </a:p>
          <a:p>
            <a:pPr marL="0" indent="0" algn="ctr" eaLnBrk="1" hangingPunct="1">
              <a:spcBef>
                <a:spcPct val="0"/>
              </a:spcBef>
              <a:buFont typeface="+mj-lt"/>
              <a:buNone/>
            </a:pPr>
            <a:endParaRPr lang="en-US" sz="1400" dirty="0" smtClean="0">
              <a:latin typeface="Century Gothic" pitchFamily="34" charset="0"/>
            </a:endParaRPr>
          </a:p>
        </p:txBody>
      </p:sp>
      <p:sp>
        <p:nvSpPr>
          <p:cNvPr id="30725" name="Content Placeholder 4"/>
          <p:cNvSpPr>
            <a:spLocks noGrp="1"/>
          </p:cNvSpPr>
          <p:nvPr>
            <p:ph sz="half"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Therapeutic Foster Care</a:t>
            </a:r>
          </a:p>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Therapeutic Group Residential</a:t>
            </a:r>
          </a:p>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Crisis Stabilization Unit</a:t>
            </a:r>
          </a:p>
        </p:txBody>
      </p:sp>
      <p:sp>
        <p:nvSpPr>
          <p:cNvPr id="6" name="Text Placeholder 5"/>
          <p:cNvSpPr>
            <a:spLocks noGrp="1"/>
          </p:cNvSpPr>
          <p:nvPr>
            <p:ph type="body" idx="12"/>
          </p:nvPr>
        </p:nvSpPr>
        <p:spPr>
          <a:xfrm>
            <a:off x="4572000" y="1373188"/>
            <a:ext cx="4127500" cy="458787"/>
          </a:xfrm>
        </p:spPr>
        <p:txBody>
          <a:bodyPr/>
          <a:lstStyle/>
          <a:p>
            <a:pPr algn="ctr" eaLnBrk="1" hangingPunct="1">
              <a:defRPr/>
            </a:pPr>
            <a:r>
              <a:rPr lang="en-US" sz="1600" b="1" dirty="0" smtClean="0"/>
              <a:t>TELEPHONIC REVIEW</a:t>
            </a:r>
            <a:endParaRPr lang="en-US"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60375" y="822325"/>
            <a:ext cx="8239125"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dirty="0" smtClean="0">
                <a:latin typeface="Century Gothic" pitchFamily="34" charset="0"/>
              </a:rPr>
              <a:t>IMPACT Plus Authorizations</a:t>
            </a:r>
          </a:p>
        </p:txBody>
      </p:sp>
      <p:sp>
        <p:nvSpPr>
          <p:cNvPr id="3" name="Text Placeholder 2"/>
          <p:cNvSpPr>
            <a:spLocks noGrp="1"/>
          </p:cNvSpPr>
          <p:nvPr>
            <p:ph type="body" idx="1"/>
          </p:nvPr>
        </p:nvSpPr>
        <p:spPr>
          <a:xfrm>
            <a:off x="460375" y="1373188"/>
            <a:ext cx="4111625" cy="458787"/>
          </a:xfrm>
        </p:spPr>
        <p:txBody>
          <a:bodyPr/>
          <a:lstStyle/>
          <a:p>
            <a:pPr algn="ctr" eaLnBrk="1" hangingPunct="1">
              <a:defRPr/>
            </a:pPr>
            <a:r>
              <a:rPr lang="en-US" sz="1600" b="1" dirty="0" smtClean="0"/>
              <a:t>Initial Authorization</a:t>
            </a:r>
            <a:endParaRPr lang="en-US" sz="1600" b="1" dirty="0"/>
          </a:p>
        </p:txBody>
      </p:sp>
      <p:sp>
        <p:nvSpPr>
          <p:cNvPr id="29700" name="Content Placeholder 3"/>
          <p:cNvSpPr>
            <a:spLocks noGrp="1"/>
          </p:cNvSpPr>
          <p:nvPr>
            <p:ph sz="half" idx="10"/>
          </p:nvPr>
        </p:nvSpPr>
        <p:spPr bwMode="auto">
          <a:xfrm>
            <a:off x="457200" y="1831975"/>
            <a:ext cx="4095750" cy="277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eaLnBrk="1" hangingPunct="1">
              <a:spcBef>
                <a:spcPct val="0"/>
              </a:spcBef>
              <a:buFont typeface="+mj-lt"/>
              <a:buNone/>
            </a:pPr>
            <a:endParaRPr lang="en-US" sz="14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Initial Authorization based on initial request &amp; approved as request</a:t>
            </a:r>
          </a:p>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Collaborative Service Plan required 14 days after approval for IMPACT Plus services</a:t>
            </a:r>
          </a:p>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Authorization will be given as requested up to CAP limit &amp; based on documentation of medical necessity in Collaborative Service Plan</a:t>
            </a:r>
          </a:p>
        </p:txBody>
      </p:sp>
      <p:sp>
        <p:nvSpPr>
          <p:cNvPr id="29701" name="Content Placeholder 4"/>
          <p:cNvSpPr>
            <a:spLocks noGrp="1"/>
          </p:cNvSpPr>
          <p:nvPr>
            <p:ph sz="half" idx="11"/>
          </p:nvPr>
        </p:nvSpPr>
        <p:spPr bwMode="auto">
          <a:xfrm>
            <a:off x="4552950" y="1831975"/>
            <a:ext cx="4146550" cy="304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eaLnBrk="1" hangingPunct="1">
              <a:spcBef>
                <a:spcPct val="0"/>
              </a:spcBef>
              <a:buFont typeface="+mj-lt"/>
              <a:buNone/>
            </a:pPr>
            <a:endParaRPr lang="en-US" sz="14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Initial Continued Stay is needed within 30 days of start of services. Frequency of additional continued stay reviews </a:t>
            </a:r>
            <a:r>
              <a:rPr lang="en-US" sz="1600" dirty="0">
                <a:latin typeface="Century Gothic" pitchFamily="34" charset="0"/>
              </a:rPr>
              <a:t> </a:t>
            </a:r>
            <a:r>
              <a:rPr lang="en-US" sz="1600" dirty="0" smtClean="0">
                <a:latin typeface="Century Gothic" pitchFamily="34" charset="0"/>
              </a:rPr>
              <a:t>is dependent on the clinical information provided and utilization of services.</a:t>
            </a:r>
          </a:p>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eORF can be downloaded from BEACON Website or completed on eServices</a:t>
            </a:r>
          </a:p>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Additional clinical information may be requested by Beacon telephonically</a:t>
            </a:r>
          </a:p>
          <a:p>
            <a:pPr marL="0" indent="0" algn="ctr" eaLnBrk="1" hangingPunct="1">
              <a:spcBef>
                <a:spcPct val="0"/>
              </a:spcBef>
              <a:buFont typeface="+mj-lt"/>
              <a:buNone/>
            </a:pPr>
            <a:endParaRPr lang="en-US" sz="1600" dirty="0" smtClean="0">
              <a:latin typeface="Century Gothic" pitchFamily="34" charset="0"/>
            </a:endParaRPr>
          </a:p>
          <a:p>
            <a:pPr marL="0" indent="0" algn="ctr" eaLnBrk="1" hangingPunct="1">
              <a:spcBef>
                <a:spcPct val="0"/>
              </a:spcBef>
              <a:buFont typeface="+mj-lt"/>
              <a:buNone/>
            </a:pPr>
            <a:r>
              <a:rPr lang="en-US" sz="1600" dirty="0" smtClean="0">
                <a:latin typeface="Century Gothic" pitchFamily="34" charset="0"/>
              </a:rPr>
              <a:t>Provider can outreach Beacon at any time if additional services are needed</a:t>
            </a:r>
          </a:p>
          <a:p>
            <a:pPr marL="0" indent="0" algn="ctr" eaLnBrk="1" hangingPunct="1">
              <a:spcBef>
                <a:spcPct val="0"/>
              </a:spcBef>
              <a:buFont typeface="+mj-lt"/>
              <a:buNone/>
            </a:pPr>
            <a:endParaRPr lang="en-US" sz="1400" dirty="0" smtClean="0">
              <a:latin typeface="Century Gothic" pitchFamily="34" charset="0"/>
            </a:endParaRPr>
          </a:p>
        </p:txBody>
      </p:sp>
      <p:sp>
        <p:nvSpPr>
          <p:cNvPr id="6" name="Text Placeholder 5"/>
          <p:cNvSpPr>
            <a:spLocks noGrp="1"/>
          </p:cNvSpPr>
          <p:nvPr>
            <p:ph type="body" idx="12"/>
          </p:nvPr>
        </p:nvSpPr>
        <p:spPr>
          <a:xfrm>
            <a:off x="4572000" y="1373188"/>
            <a:ext cx="4127500" cy="458787"/>
          </a:xfrm>
        </p:spPr>
        <p:txBody>
          <a:bodyPr/>
          <a:lstStyle/>
          <a:p>
            <a:pPr algn="ctr" eaLnBrk="1" hangingPunct="1">
              <a:defRPr/>
            </a:pPr>
            <a:r>
              <a:rPr lang="en-US" sz="1600" b="1" dirty="0" smtClean="0"/>
              <a:t>Continued stay authorization</a:t>
            </a:r>
            <a:endParaRPr lang="en-US" sz="1600" b="1" dirty="0"/>
          </a:p>
        </p:txBody>
      </p:sp>
      <p:sp>
        <p:nvSpPr>
          <p:cNvPr id="7" name="Text Placeholder 2"/>
          <p:cNvSpPr txBox="1">
            <a:spLocks/>
          </p:cNvSpPr>
          <p:nvPr/>
        </p:nvSpPr>
        <p:spPr>
          <a:xfrm>
            <a:off x="1154113" y="5732584"/>
            <a:ext cx="6845300" cy="357065"/>
          </a:xfrm>
          <a:prstGeom prst="rect">
            <a:avLst/>
          </a:prstGeom>
        </p:spPr>
        <p:txBody>
          <a:bodyPr lIns="0" tIns="0" rIns="0" bIns="91440" anchor="b"/>
          <a:lstStyle>
            <a:lvl1pPr marL="0" indent="0" algn="l" defTabSz="457200" rtl="0" fontAlgn="base">
              <a:lnSpc>
                <a:spcPts val="1600"/>
              </a:lnSpc>
              <a:spcBef>
                <a:spcPts val="0"/>
              </a:spcBef>
              <a:spcAft>
                <a:spcPts val="500"/>
              </a:spcAft>
              <a:buFont typeface="Arial" pitchFamily="34" charset="0"/>
              <a:buNone/>
              <a:defRPr sz="1200" kern="1200" cap="all" baseline="0">
                <a:solidFill>
                  <a:srgbClr val="00487D"/>
                </a:solidFill>
                <a:latin typeface="Century Gothic"/>
                <a:ea typeface="+mn-ea"/>
                <a:cs typeface="+mn-cs"/>
              </a:defRPr>
            </a:lvl1pPr>
            <a:lvl2pPr marL="457200" indent="0" algn="l" defTabSz="457200" rtl="0" fontAlgn="base">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defTabSz="457200" rtl="0" fontAlgn="base">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defTabSz="457200" rtl="0" fontAlgn="base">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defTabSz="457200" rtl="0" fontAlgn="base">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defRPr/>
            </a:pPr>
            <a:endParaRPr lang="en-US" sz="1600" b="1" dirty="0" smtClean="0"/>
          </a:p>
          <a:p>
            <a:pPr algn="ctr">
              <a:defRPr/>
            </a:pPr>
            <a:endParaRPr lang="en-US" sz="1600" b="1" dirty="0"/>
          </a:p>
          <a:p>
            <a:pPr algn="ctr">
              <a:defRPr/>
            </a:pPr>
            <a:endParaRPr lang="en-US" sz="1600" b="1" dirty="0" smtClean="0"/>
          </a:p>
          <a:p>
            <a:pPr algn="ctr">
              <a:defRPr/>
            </a:pPr>
            <a:endParaRPr lang="en-US" sz="1600" b="1" dirty="0"/>
          </a:p>
          <a:p>
            <a:pPr algn="ctr">
              <a:defRPr/>
            </a:pPr>
            <a:endParaRPr lang="en-US" sz="16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6"/>
          <p:cNvSpPr>
            <a:spLocks noGrp="1"/>
          </p:cNvSpPr>
          <p:nvPr>
            <p:ph type="title"/>
          </p:nvPr>
        </p:nvSpPr>
        <p:spPr bwMode="auto">
          <a:xfrm>
            <a:off x="460375" y="520700"/>
            <a:ext cx="8239125" cy="722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2000" dirty="0" smtClean="0">
                <a:latin typeface="Century Gothic" pitchFamily="34" charset="0"/>
              </a:rPr>
              <a:t>IMPACT Plus Authorization for Services</a:t>
            </a:r>
            <a:br>
              <a:rPr lang="en-US" sz="2000" dirty="0" smtClean="0">
                <a:latin typeface="Century Gothic" pitchFamily="34" charset="0"/>
              </a:rPr>
            </a:br>
            <a:r>
              <a:rPr lang="en-US" sz="2000" dirty="0" smtClean="0">
                <a:latin typeface="Century Gothic" pitchFamily="34" charset="0"/>
              </a:rPr>
              <a:t>(eServices or FAX request: 781-994-7633)</a:t>
            </a:r>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3155983296"/>
              </p:ext>
            </p:extLst>
          </p:nvPr>
        </p:nvGraphicFramePr>
        <p:xfrm>
          <a:off x="460375" y="1243013"/>
          <a:ext cx="8239125" cy="4838838"/>
        </p:xfrm>
        <a:graphic>
          <a:graphicData uri="http://schemas.openxmlformats.org/drawingml/2006/table">
            <a:tbl>
              <a:tblPr firstRow="1" bandRow="1">
                <a:tableStyleId>{5C22544A-7EE6-4342-B048-85BDC9FD1C3A}</a:tableStyleId>
              </a:tblPr>
              <a:tblGrid>
                <a:gridCol w="3712131"/>
                <a:gridCol w="4526994"/>
              </a:tblGrid>
              <a:tr h="405728">
                <a:tc>
                  <a:txBody>
                    <a:bodyPr/>
                    <a:lstStyle/>
                    <a:p>
                      <a:r>
                        <a:rPr lang="en-US" sz="1800" dirty="0" smtClean="0"/>
                        <a:t>Benefit</a:t>
                      </a:r>
                      <a:r>
                        <a:rPr lang="en-US" sz="1800" baseline="0" dirty="0" smtClean="0"/>
                        <a:t>/Service</a:t>
                      </a:r>
                      <a:endParaRPr lang="en-US" sz="1800" dirty="0"/>
                    </a:p>
                  </a:txBody>
                  <a:tcPr marT="45715" marB="45715"/>
                </a:tc>
                <a:tc>
                  <a:txBody>
                    <a:bodyPr/>
                    <a:lstStyle/>
                    <a:p>
                      <a:r>
                        <a:rPr lang="en-US" sz="1800" dirty="0" smtClean="0"/>
                        <a:t>Medicaid</a:t>
                      </a:r>
                      <a:r>
                        <a:rPr lang="en-US" sz="1800" baseline="0" dirty="0" smtClean="0"/>
                        <a:t> Cap Limit</a:t>
                      </a:r>
                      <a:endParaRPr lang="en-US" sz="1800" dirty="0"/>
                    </a:p>
                  </a:txBody>
                  <a:tcPr marT="45715" marB="45715"/>
                </a:tc>
              </a:tr>
              <a:tr h="596682">
                <a:tc>
                  <a:txBody>
                    <a:bodyPr/>
                    <a:lstStyle/>
                    <a:p>
                      <a:r>
                        <a:rPr lang="en-US" sz="1600" dirty="0" smtClean="0"/>
                        <a:t>Targeted Case Management</a:t>
                      </a:r>
                      <a:endParaRPr lang="en-US" sz="1600" dirty="0"/>
                    </a:p>
                  </a:txBody>
                  <a:tcPr marT="45715" marB="45715"/>
                </a:tc>
                <a:tc>
                  <a:txBody>
                    <a:bodyPr/>
                    <a:lstStyle/>
                    <a:p>
                      <a:r>
                        <a:rPr lang="en-US" sz="1600" dirty="0" smtClean="0"/>
                        <a:t>1 Unit per month (minimum of 4 contacts</a:t>
                      </a:r>
                      <a:r>
                        <a:rPr lang="en-US" sz="1600" baseline="0" dirty="0" smtClean="0"/>
                        <a:t> per month)</a:t>
                      </a:r>
                      <a:endParaRPr lang="en-US" sz="1600" dirty="0"/>
                    </a:p>
                  </a:txBody>
                  <a:tcPr marT="45715" marB="45715"/>
                </a:tc>
              </a:tr>
              <a:tr h="405728">
                <a:tc>
                  <a:txBody>
                    <a:bodyPr/>
                    <a:lstStyle/>
                    <a:p>
                      <a:r>
                        <a:rPr lang="en-US" sz="1600" dirty="0" smtClean="0"/>
                        <a:t>Behavioral health Evaluation </a:t>
                      </a:r>
                      <a:endParaRPr lang="en-US" sz="1600" dirty="0"/>
                    </a:p>
                  </a:txBody>
                  <a:tcPr marT="45715" marB="45715"/>
                </a:tc>
                <a:tc>
                  <a:txBody>
                    <a:bodyPr/>
                    <a:lstStyle/>
                    <a:p>
                      <a:r>
                        <a:rPr lang="en-US" sz="1600" dirty="0" smtClean="0"/>
                        <a:t>Max</a:t>
                      </a:r>
                      <a:r>
                        <a:rPr lang="en-US" sz="1600" baseline="0" dirty="0" smtClean="0"/>
                        <a:t> 5 hours per evaluation</a:t>
                      </a:r>
                      <a:endParaRPr lang="en-US" sz="1600" dirty="0"/>
                    </a:p>
                  </a:txBody>
                  <a:tcPr marT="45715" marB="45715"/>
                </a:tc>
              </a:tr>
              <a:tr h="822867">
                <a:tc>
                  <a:txBody>
                    <a:bodyPr/>
                    <a:lstStyle/>
                    <a:p>
                      <a:r>
                        <a:rPr lang="en-US" sz="1600" dirty="0" smtClean="0"/>
                        <a:t>Therapeutic</a:t>
                      </a:r>
                      <a:r>
                        <a:rPr lang="en-US" sz="1600" baseline="0" dirty="0" smtClean="0"/>
                        <a:t> Child Support Services (Professional and Paraprofessional and parent-to-parent)</a:t>
                      </a:r>
                      <a:endParaRPr lang="en-US" sz="1600" dirty="0"/>
                    </a:p>
                  </a:txBody>
                  <a:tcPr marT="45715" marB="45715"/>
                </a:tc>
                <a:tc>
                  <a:txBody>
                    <a:bodyPr/>
                    <a:lstStyle/>
                    <a:p>
                      <a:r>
                        <a:rPr lang="en-US" sz="1600" dirty="0" smtClean="0"/>
                        <a:t>Max 16</a:t>
                      </a:r>
                      <a:r>
                        <a:rPr lang="en-US" sz="1600" baseline="0" dirty="0" smtClean="0"/>
                        <a:t> units per day</a:t>
                      </a:r>
                      <a:endParaRPr lang="en-US" sz="1600" dirty="0"/>
                    </a:p>
                  </a:txBody>
                  <a:tcPr marT="45715" marB="45715"/>
                </a:tc>
              </a:tr>
              <a:tr h="405728">
                <a:tc>
                  <a:txBody>
                    <a:bodyPr/>
                    <a:lstStyle/>
                    <a:p>
                      <a:r>
                        <a:rPr lang="en-US" sz="1600" dirty="0" smtClean="0"/>
                        <a:t>After School Program</a:t>
                      </a:r>
                      <a:endParaRPr lang="en-US" sz="1600" dirty="0"/>
                    </a:p>
                  </a:txBody>
                  <a:tcPr marT="45715" marB="45715"/>
                </a:tc>
                <a:tc>
                  <a:txBody>
                    <a:bodyPr/>
                    <a:lstStyle/>
                    <a:p>
                      <a:r>
                        <a:rPr lang="en-US" sz="1600" dirty="0" smtClean="0"/>
                        <a:t>Max 16 units per day</a:t>
                      </a:r>
                      <a:endParaRPr lang="en-US" sz="1600" dirty="0"/>
                    </a:p>
                  </a:txBody>
                  <a:tcPr marT="45715" marB="45715"/>
                </a:tc>
              </a:tr>
              <a:tr h="405728">
                <a:tc>
                  <a:txBody>
                    <a:bodyPr/>
                    <a:lstStyle/>
                    <a:p>
                      <a:r>
                        <a:rPr lang="en-US" sz="1600" dirty="0" smtClean="0"/>
                        <a:t>Summer Program</a:t>
                      </a:r>
                      <a:endParaRPr lang="en-US" sz="1600" dirty="0"/>
                    </a:p>
                  </a:txBody>
                  <a:tcPr marT="45715" marB="45715"/>
                </a:tc>
                <a:tc>
                  <a:txBody>
                    <a:bodyPr/>
                    <a:lstStyle/>
                    <a:p>
                      <a:r>
                        <a:rPr lang="en-US" sz="1600" dirty="0" smtClean="0"/>
                        <a:t>Max 24 units per day</a:t>
                      </a:r>
                      <a:endParaRPr lang="en-US" sz="1600" dirty="0"/>
                    </a:p>
                  </a:txBody>
                  <a:tcPr marT="45715" marB="45715"/>
                </a:tc>
              </a:tr>
              <a:tr h="579054">
                <a:tc>
                  <a:txBody>
                    <a:bodyPr/>
                    <a:lstStyle/>
                    <a:p>
                      <a:r>
                        <a:rPr lang="en-US" sz="1600" dirty="0" smtClean="0"/>
                        <a:t>Individual</a:t>
                      </a:r>
                      <a:r>
                        <a:rPr lang="en-US" sz="1600" baseline="0" dirty="0" smtClean="0"/>
                        <a:t> Therapy or Individual Therapy MD</a:t>
                      </a:r>
                      <a:endParaRPr lang="en-US" sz="1600" dirty="0"/>
                    </a:p>
                  </a:txBody>
                  <a:tcPr marT="45715" marB="45715"/>
                </a:tc>
                <a:tc>
                  <a:txBody>
                    <a:bodyPr/>
                    <a:lstStyle/>
                    <a:p>
                      <a:r>
                        <a:rPr lang="en-US" sz="1600" dirty="0" smtClean="0"/>
                        <a:t>Max of 16 units/day of</a:t>
                      </a:r>
                      <a:r>
                        <a:rPr lang="en-US" sz="1600" baseline="0" dirty="0" smtClean="0"/>
                        <a:t> </a:t>
                      </a:r>
                      <a:r>
                        <a:rPr lang="en-US" sz="1600" dirty="0" smtClean="0"/>
                        <a:t>90804 &amp; 90887</a:t>
                      </a:r>
                      <a:r>
                        <a:rPr lang="en-US" sz="1600" baseline="0" dirty="0" smtClean="0"/>
                        <a:t> combined</a:t>
                      </a:r>
                    </a:p>
                    <a:p>
                      <a:r>
                        <a:rPr lang="en-US" sz="1600" baseline="0" dirty="0" smtClean="0"/>
                        <a:t>Max 48 units/wk of 90804 &amp; 90887 combined</a:t>
                      </a:r>
                      <a:endParaRPr lang="en-US" sz="1600" dirty="0" smtClean="0"/>
                    </a:p>
                  </a:txBody>
                  <a:tcPr marT="45715" marB="45715"/>
                </a:tc>
              </a:tr>
              <a:tr h="405728">
                <a:tc>
                  <a:txBody>
                    <a:bodyPr/>
                    <a:lstStyle/>
                    <a:p>
                      <a:r>
                        <a:rPr lang="en-US" sz="1600" dirty="0" smtClean="0"/>
                        <a:t>Inpatient Therapy (Partial Hospitalization)</a:t>
                      </a:r>
                      <a:endParaRPr lang="en-US" sz="1600" dirty="0"/>
                    </a:p>
                  </a:txBody>
                  <a:tcPr marT="45715" marB="45715"/>
                </a:tc>
                <a:tc>
                  <a:txBody>
                    <a:bodyPr/>
                    <a:lstStyle/>
                    <a:p>
                      <a:r>
                        <a:rPr lang="en-US" sz="1600" dirty="0" smtClean="0"/>
                        <a:t>Max 5 hours per day</a:t>
                      </a:r>
                      <a:endParaRPr lang="en-US" sz="1600" dirty="0"/>
                    </a:p>
                  </a:txBody>
                  <a:tcPr marT="45715" marB="45715"/>
                </a:tc>
              </a:tr>
              <a:tr h="405728">
                <a:tc>
                  <a:txBody>
                    <a:bodyPr/>
                    <a:lstStyle/>
                    <a:p>
                      <a:r>
                        <a:rPr lang="en-US" sz="1600" dirty="0" smtClean="0"/>
                        <a:t>Intensive OP Behavioral Health</a:t>
                      </a:r>
                      <a:endParaRPr lang="en-US" sz="1600" dirty="0"/>
                    </a:p>
                  </a:txBody>
                  <a:tcPr marT="45715" marB="45715"/>
                </a:tc>
                <a:tc>
                  <a:txBody>
                    <a:bodyPr/>
                    <a:lstStyle/>
                    <a:p>
                      <a:r>
                        <a:rPr lang="en-US" sz="1600" dirty="0" smtClean="0"/>
                        <a:t>Max 3 units per day; Max</a:t>
                      </a:r>
                      <a:r>
                        <a:rPr lang="en-US" sz="1600" baseline="0" dirty="0" smtClean="0"/>
                        <a:t> 9 units per week</a:t>
                      </a:r>
                      <a:endParaRPr lang="en-US" sz="1600" dirty="0"/>
                    </a:p>
                  </a:txBody>
                  <a:tcPr marT="45715" marB="45715"/>
                </a:tc>
              </a:tr>
              <a:tr h="405728">
                <a:tc>
                  <a:txBody>
                    <a:bodyPr/>
                    <a:lstStyle/>
                    <a:p>
                      <a:r>
                        <a:rPr lang="en-US" sz="1600" dirty="0" smtClean="0"/>
                        <a:t>Day Treatment</a:t>
                      </a:r>
                      <a:endParaRPr lang="en-US" sz="1600" dirty="0"/>
                    </a:p>
                  </a:txBody>
                  <a:tcPr marT="45715" marB="45715"/>
                </a:tc>
                <a:tc>
                  <a:txBody>
                    <a:bodyPr/>
                    <a:lstStyle/>
                    <a:p>
                      <a:r>
                        <a:rPr lang="en-US" sz="1600" dirty="0" smtClean="0"/>
                        <a:t>Max 7 units per day</a:t>
                      </a:r>
                      <a:endParaRPr lang="en-US" sz="1600" dirty="0"/>
                    </a:p>
                  </a:txBody>
                  <a:tcPr marT="45715" marB="45715"/>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6"/>
          <p:cNvSpPr>
            <a:spLocks noGrp="1"/>
          </p:cNvSpPr>
          <p:nvPr>
            <p:ph type="title"/>
          </p:nvPr>
        </p:nvSpPr>
        <p:spPr bwMode="auto">
          <a:xfrm>
            <a:off x="460375" y="520700"/>
            <a:ext cx="8239125" cy="722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2000" dirty="0" smtClean="0">
                <a:latin typeface="Century Gothic" pitchFamily="34" charset="0"/>
              </a:rPr>
              <a:t>IMPACT Plus Authorization for Services</a:t>
            </a:r>
            <a:br>
              <a:rPr lang="en-US" sz="2000" dirty="0" smtClean="0">
                <a:latin typeface="Century Gothic" pitchFamily="34" charset="0"/>
              </a:rPr>
            </a:br>
            <a:r>
              <a:rPr lang="en-US" sz="2000" dirty="0" smtClean="0">
                <a:latin typeface="Century Gothic" pitchFamily="34" charset="0"/>
              </a:rPr>
              <a:t>(Telephonic Request)</a:t>
            </a:r>
            <a:br>
              <a:rPr lang="en-US" sz="2000" dirty="0" smtClean="0">
                <a:latin typeface="Century Gothic" pitchFamily="34" charset="0"/>
              </a:rPr>
            </a:br>
            <a:r>
              <a:rPr lang="en-US" sz="2000" dirty="0" smtClean="0">
                <a:solidFill>
                  <a:srgbClr val="FF0000"/>
                </a:solidFill>
                <a:latin typeface="Century Gothic" pitchFamily="34" charset="0"/>
              </a:rPr>
              <a:t>877-380-9729</a:t>
            </a:r>
          </a:p>
        </p:txBody>
      </p:sp>
      <p:graphicFrame>
        <p:nvGraphicFramePr>
          <p:cNvPr id="9" name="Content Placeholder 8"/>
          <p:cNvGraphicFramePr>
            <a:graphicFrameLocks noGrp="1"/>
          </p:cNvGraphicFramePr>
          <p:nvPr>
            <p:ph sz="half" idx="4294967295"/>
          </p:nvPr>
        </p:nvGraphicFramePr>
        <p:xfrm>
          <a:off x="1277938" y="1633538"/>
          <a:ext cx="6756400" cy="1814511"/>
        </p:xfrm>
        <a:graphic>
          <a:graphicData uri="http://schemas.openxmlformats.org/drawingml/2006/table">
            <a:tbl>
              <a:tblPr firstRow="1" bandRow="1">
                <a:tableStyleId>{5C22544A-7EE6-4342-B048-85BDC9FD1C3A}</a:tableStyleId>
              </a:tblPr>
              <a:tblGrid>
                <a:gridCol w="3175131"/>
                <a:gridCol w="3581269"/>
              </a:tblGrid>
              <a:tr h="405872">
                <a:tc>
                  <a:txBody>
                    <a:bodyPr/>
                    <a:lstStyle/>
                    <a:p>
                      <a:r>
                        <a:rPr lang="en-US" sz="1800" dirty="0" smtClean="0"/>
                        <a:t>Benefit</a:t>
                      </a:r>
                      <a:r>
                        <a:rPr lang="en-US" sz="1800" baseline="0" dirty="0" smtClean="0"/>
                        <a:t>/Service</a:t>
                      </a:r>
                      <a:endParaRPr lang="en-US" sz="1800" dirty="0"/>
                    </a:p>
                  </a:txBody>
                  <a:tcPr marL="91447" marR="91447" marT="45731" marB="45731"/>
                </a:tc>
                <a:tc>
                  <a:txBody>
                    <a:bodyPr/>
                    <a:lstStyle/>
                    <a:p>
                      <a:r>
                        <a:rPr lang="en-US" sz="1800" dirty="0" smtClean="0"/>
                        <a:t>Notification </a:t>
                      </a:r>
                      <a:endParaRPr lang="en-US" sz="1800" dirty="0"/>
                    </a:p>
                  </a:txBody>
                  <a:tcPr marL="91447" marR="91447" marT="45731" marB="45731"/>
                </a:tc>
              </a:tr>
              <a:tr h="596895">
                <a:tc>
                  <a:txBody>
                    <a:bodyPr/>
                    <a:lstStyle/>
                    <a:p>
                      <a:r>
                        <a:rPr lang="en-US" sz="1600" dirty="0" smtClean="0"/>
                        <a:t>Therapeutic Foster Care</a:t>
                      </a:r>
                      <a:endParaRPr lang="en-US" sz="1600" dirty="0"/>
                    </a:p>
                  </a:txBody>
                  <a:tcPr marL="91447" marR="91447" marT="45731" marB="45731"/>
                </a:tc>
                <a:tc>
                  <a:txBody>
                    <a:bodyPr/>
                    <a:lstStyle/>
                    <a:p>
                      <a:r>
                        <a:rPr lang="en-US" sz="1600" dirty="0" smtClean="0"/>
                        <a:t>Within 1 business day of admission</a:t>
                      </a:r>
                      <a:endParaRPr lang="en-US" sz="1600" dirty="0"/>
                    </a:p>
                  </a:txBody>
                  <a:tcPr marL="91447" marR="91447" marT="45731" marB="45731"/>
                </a:tc>
              </a:tr>
              <a:tr h="405872">
                <a:tc>
                  <a:txBody>
                    <a:bodyPr/>
                    <a:lstStyle/>
                    <a:p>
                      <a:r>
                        <a:rPr lang="en-US" sz="1600" dirty="0" smtClean="0"/>
                        <a:t>Therapeutic</a:t>
                      </a:r>
                      <a:r>
                        <a:rPr lang="en-US" sz="1600" baseline="0" dirty="0" smtClean="0"/>
                        <a:t> Group Residential</a:t>
                      </a:r>
                      <a:endParaRPr lang="en-US" sz="1600" dirty="0"/>
                    </a:p>
                  </a:txBody>
                  <a:tcPr marL="91447" marR="91447" marT="45731" marB="45731"/>
                </a:tc>
                <a:tc>
                  <a:txBody>
                    <a:bodyPr/>
                    <a:lstStyle/>
                    <a:p>
                      <a:r>
                        <a:rPr lang="en-US" sz="1600" dirty="0" smtClean="0"/>
                        <a:t>Within 1 business day of admission</a:t>
                      </a:r>
                      <a:endParaRPr lang="en-US" sz="1600" dirty="0"/>
                    </a:p>
                  </a:txBody>
                  <a:tcPr marL="91447" marR="91447" marT="45731" marB="45731"/>
                </a:tc>
              </a:tr>
              <a:tr h="405872">
                <a:tc>
                  <a:txBody>
                    <a:bodyPr/>
                    <a:lstStyle/>
                    <a:p>
                      <a:r>
                        <a:rPr lang="en-US" sz="1600" dirty="0" smtClean="0"/>
                        <a:t>Crisis Stabilization</a:t>
                      </a:r>
                      <a:r>
                        <a:rPr lang="en-US" sz="1600" baseline="0" dirty="0" smtClean="0"/>
                        <a:t> Unit</a:t>
                      </a:r>
                      <a:endParaRPr lang="en-US" sz="1600" dirty="0"/>
                    </a:p>
                  </a:txBody>
                  <a:tcPr marL="91447" marR="91447" marT="45731" marB="45731"/>
                </a:tc>
                <a:tc>
                  <a:txBody>
                    <a:bodyPr/>
                    <a:lstStyle/>
                    <a:p>
                      <a:r>
                        <a:rPr lang="en-US" sz="1600" dirty="0" smtClean="0"/>
                        <a:t>Within</a:t>
                      </a:r>
                      <a:r>
                        <a:rPr lang="en-US" sz="1600" baseline="0" dirty="0" smtClean="0"/>
                        <a:t> 48 hours of admission</a:t>
                      </a:r>
                      <a:endParaRPr lang="en-US" sz="1600" dirty="0"/>
                    </a:p>
                  </a:txBody>
                  <a:tcPr marL="91447" marR="91447" marT="45731" marB="45731"/>
                </a:tc>
              </a:tr>
            </a:tbl>
          </a:graphicData>
        </a:graphic>
      </p:graphicFrame>
      <p:sp>
        <p:nvSpPr>
          <p:cNvPr id="4" name="Text Placeholder 2"/>
          <p:cNvSpPr>
            <a:spLocks noGrp="1"/>
          </p:cNvSpPr>
          <p:nvPr>
            <p:ph type="body" idx="1"/>
          </p:nvPr>
        </p:nvSpPr>
        <p:spPr>
          <a:xfrm>
            <a:off x="460375" y="3822700"/>
            <a:ext cx="8059371" cy="1255713"/>
          </a:xfrm>
        </p:spPr>
        <p:txBody>
          <a:bodyPr/>
          <a:lstStyle/>
          <a:p>
            <a:pPr algn="ctr" eaLnBrk="1" hangingPunct="1">
              <a:defRPr/>
            </a:pPr>
            <a:r>
              <a:rPr lang="en-US" sz="1600" b="1" dirty="0" smtClean="0"/>
              <a:t>All services  must meet medical necessity</a:t>
            </a:r>
          </a:p>
          <a:p>
            <a:pPr algn="ctr" eaLnBrk="1" hangingPunct="1">
              <a:defRPr/>
            </a:pPr>
            <a:r>
              <a:rPr lang="en-US" sz="1600" b="1" dirty="0" smtClean="0"/>
              <a:t>Eligibility for impact plus not required for crisis stabilization</a:t>
            </a:r>
            <a:endParaRPr lang="en-US" sz="1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 </a:t>
            </a:r>
            <a:r>
              <a:rPr lang="en-US" dirty="0" smtClean="0"/>
              <a:t>Appeals</a:t>
            </a:r>
            <a:br>
              <a:rPr lang="en-US" dirty="0" smtClean="0"/>
            </a:br>
            <a:r>
              <a:rPr lang="en-US" dirty="0"/>
              <a:t/>
            </a:r>
            <a:br>
              <a:rPr lang="en-US" dirty="0"/>
            </a:br>
            <a:r>
              <a:rPr lang="en-US" dirty="0" smtClean="0"/>
              <a:t/>
            </a:r>
            <a:br>
              <a:rPr lang="en-US" dirty="0" smtClean="0"/>
            </a:br>
            <a:endParaRPr lang="en-US" dirty="0"/>
          </a:p>
        </p:txBody>
      </p:sp>
      <p:sp>
        <p:nvSpPr>
          <p:cNvPr id="3" name="Rectangle 2"/>
          <p:cNvSpPr/>
          <p:nvPr/>
        </p:nvSpPr>
        <p:spPr>
          <a:xfrm>
            <a:off x="571499" y="1166843"/>
            <a:ext cx="8027377" cy="4801314"/>
          </a:xfrm>
          <a:prstGeom prst="rect">
            <a:avLst/>
          </a:prstGeom>
        </p:spPr>
        <p:txBody>
          <a:bodyPr wrap="square">
            <a:spAutoFit/>
          </a:bodyPr>
          <a:lstStyle/>
          <a:p>
            <a:endParaRPr lang="en-US" dirty="0" smtClean="0">
              <a:latin typeface="Century Gothic" pitchFamily="34" charset="0"/>
            </a:endParaRPr>
          </a:p>
          <a:p>
            <a:r>
              <a:rPr lang="en-US" sz="1600" dirty="0" smtClean="0">
                <a:latin typeface="Century Gothic" pitchFamily="34" charset="0"/>
              </a:rPr>
              <a:t>Providers </a:t>
            </a:r>
            <a:r>
              <a:rPr lang="en-US" sz="1600" dirty="0">
                <a:latin typeface="Century Gothic" pitchFamily="34" charset="0"/>
              </a:rPr>
              <a:t>may submit </a:t>
            </a:r>
            <a:r>
              <a:rPr lang="en-US" sz="1600" u="sng" dirty="0" smtClean="0">
                <a:latin typeface="Century Gothic" pitchFamily="34" charset="0"/>
              </a:rPr>
              <a:t>clinical appeals </a:t>
            </a:r>
            <a:r>
              <a:rPr lang="en-US" sz="1600" dirty="0" smtClean="0">
                <a:latin typeface="Century Gothic" pitchFamily="34" charset="0"/>
              </a:rPr>
              <a:t>(including appeals for eligibility determinations) </a:t>
            </a:r>
            <a:r>
              <a:rPr lang="en-US" sz="1600" dirty="0">
                <a:latin typeface="Century Gothic" pitchFamily="34" charset="0"/>
              </a:rPr>
              <a:t>directly to </a:t>
            </a:r>
            <a:r>
              <a:rPr lang="en-US" sz="1600" dirty="0" smtClean="0">
                <a:latin typeface="Century Gothic" pitchFamily="34" charset="0"/>
              </a:rPr>
              <a:t>Humana CareSource by calling: 877-892-7487, or by mail to:  </a:t>
            </a:r>
          </a:p>
          <a:p>
            <a:pPr algn="ctr"/>
            <a:r>
              <a:rPr lang="en-US" sz="1600" dirty="0" smtClean="0">
                <a:latin typeface="Century Gothic" pitchFamily="34" charset="0"/>
              </a:rPr>
              <a:t>Humana CareSource, Attn: Appeals</a:t>
            </a:r>
          </a:p>
          <a:p>
            <a:pPr algn="ctr"/>
            <a:r>
              <a:rPr lang="en-US" sz="1600" dirty="0" smtClean="0">
                <a:latin typeface="Century Gothic" pitchFamily="34" charset="0"/>
              </a:rPr>
              <a:t>P.O. Box 4760, </a:t>
            </a:r>
          </a:p>
          <a:p>
            <a:pPr algn="ctr"/>
            <a:r>
              <a:rPr lang="en-US" sz="1600" dirty="0" smtClean="0">
                <a:latin typeface="Century Gothic" pitchFamily="34" charset="0"/>
              </a:rPr>
              <a:t>Louisville, KY 40204</a:t>
            </a:r>
            <a:endParaRPr lang="en-US" sz="1600" dirty="0">
              <a:latin typeface="Century Gothic" pitchFamily="34" charset="0"/>
            </a:endParaRPr>
          </a:p>
          <a:p>
            <a:endParaRPr lang="en-US" sz="1600" dirty="0">
              <a:latin typeface="Century Gothic" pitchFamily="34" charset="0"/>
            </a:endParaRPr>
          </a:p>
          <a:p>
            <a:r>
              <a:rPr lang="en-US" sz="1600" u="sng" dirty="0" smtClean="0">
                <a:latin typeface="Century Gothic" pitchFamily="34" charset="0"/>
              </a:rPr>
              <a:t>Administrative appeal </a:t>
            </a:r>
            <a:r>
              <a:rPr lang="en-US" sz="1600" dirty="0">
                <a:latin typeface="Century Gothic" pitchFamily="34" charset="0"/>
              </a:rPr>
              <a:t>requests may be made by calling: </a:t>
            </a:r>
            <a:r>
              <a:rPr lang="en-US" sz="1600" dirty="0" smtClean="0">
                <a:latin typeface="Century Gothic" pitchFamily="34" charset="0"/>
              </a:rPr>
              <a:t>877-380-9729, </a:t>
            </a:r>
            <a:r>
              <a:rPr lang="en-US" sz="1600" dirty="0">
                <a:latin typeface="Century Gothic" pitchFamily="34" charset="0"/>
              </a:rPr>
              <a:t>or by mail:</a:t>
            </a:r>
          </a:p>
          <a:p>
            <a:endParaRPr lang="en-US" sz="1600" dirty="0">
              <a:latin typeface="Century Gothic" pitchFamily="34" charset="0"/>
            </a:endParaRPr>
          </a:p>
          <a:p>
            <a:pPr algn="ctr"/>
            <a:r>
              <a:rPr lang="en-US" sz="1600" dirty="0">
                <a:latin typeface="Century Gothic" pitchFamily="34" charset="0"/>
              </a:rPr>
              <a:t>Beacon Health Strategies</a:t>
            </a:r>
          </a:p>
          <a:p>
            <a:pPr algn="ctr"/>
            <a:r>
              <a:rPr lang="en-US" sz="1600" dirty="0">
                <a:latin typeface="Century Gothic" pitchFamily="34" charset="0"/>
              </a:rPr>
              <a:t>Attn: </a:t>
            </a:r>
            <a:r>
              <a:rPr lang="en-US" sz="1600" dirty="0" smtClean="0">
                <a:latin typeface="Century Gothic" pitchFamily="34" charset="0"/>
              </a:rPr>
              <a:t>Humana CareSource </a:t>
            </a:r>
            <a:r>
              <a:rPr lang="en-US" sz="1600" dirty="0">
                <a:latin typeface="Century Gothic" pitchFamily="34" charset="0"/>
              </a:rPr>
              <a:t>Health Plan Appeals</a:t>
            </a:r>
          </a:p>
          <a:p>
            <a:pPr algn="ctr"/>
            <a:r>
              <a:rPr lang="en-US" sz="1600" dirty="0">
                <a:latin typeface="Century Gothic" pitchFamily="34" charset="0"/>
              </a:rPr>
              <a:t>500 Unicorn Park Drive</a:t>
            </a:r>
          </a:p>
          <a:p>
            <a:pPr algn="ctr"/>
            <a:r>
              <a:rPr lang="en-US" sz="1600" dirty="0">
                <a:latin typeface="Century Gothic" pitchFamily="34" charset="0"/>
              </a:rPr>
              <a:t>Woburn, MA 01801</a:t>
            </a:r>
          </a:p>
          <a:p>
            <a:endParaRPr lang="en-US" sz="1600" dirty="0">
              <a:latin typeface="Century Gothic" pitchFamily="34" charset="0"/>
            </a:endParaRPr>
          </a:p>
          <a:p>
            <a:r>
              <a:rPr lang="en-US" sz="1600" dirty="0">
                <a:latin typeface="Century Gothic" pitchFamily="34" charset="0"/>
              </a:rPr>
              <a:t>Once providers have received a final determination from </a:t>
            </a:r>
            <a:r>
              <a:rPr lang="en-US" sz="1600" dirty="0" smtClean="0">
                <a:latin typeface="Century Gothic" pitchFamily="34" charset="0"/>
              </a:rPr>
              <a:t>Humana CareSource, they </a:t>
            </a:r>
            <a:r>
              <a:rPr lang="en-US" sz="1600" dirty="0">
                <a:latin typeface="Century Gothic" pitchFamily="34" charset="0"/>
              </a:rPr>
              <a:t>may request an external appeal or Fair Hearing with the Commonwealth of KY.</a:t>
            </a:r>
          </a:p>
        </p:txBody>
      </p:sp>
    </p:spTree>
    <p:extLst>
      <p:ext uri="{BB962C8B-B14F-4D97-AF65-F5344CB8AC3E}">
        <p14:creationId xmlns:p14="http://schemas.microsoft.com/office/powerpoint/2010/main" val="265085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t>
            </a:r>
            <a:r>
              <a:rPr lang="en-US" dirty="0" smtClean="0"/>
              <a:t>Delivery</a:t>
            </a:r>
            <a:br>
              <a:rPr lang="en-US" dirty="0" smtClean="0"/>
            </a:br>
            <a:r>
              <a:rPr lang="en-US" dirty="0"/>
              <a:t/>
            </a:r>
            <a:br>
              <a:rPr lang="en-US" dirty="0"/>
            </a:br>
            <a:r>
              <a:rPr lang="en-US" sz="1600" b="0" dirty="0" smtClean="0">
                <a:solidFill>
                  <a:schemeClr val="tx1"/>
                </a:solidFill>
                <a:latin typeface="Century Gothic" pitchFamily="34" charset="0"/>
              </a:rPr>
              <a:t>Humana CareSource and  Beacon are committed to a recovery and resiliency approach to behavioral health treatment.</a:t>
            </a:r>
            <a:br>
              <a:rPr lang="en-US" sz="1600" b="0" dirty="0" smtClean="0">
                <a:solidFill>
                  <a:schemeClr val="tx1"/>
                </a:solidFill>
                <a:latin typeface="Century Gothic" pitchFamily="34" charset="0"/>
              </a:rPr>
            </a:br>
            <a:r>
              <a:rPr lang="en-US" sz="1600" b="0" dirty="0">
                <a:solidFill>
                  <a:schemeClr val="tx1"/>
                </a:solidFill>
                <a:latin typeface="Century Gothic" pitchFamily="34" charset="0"/>
              </a:rPr>
              <a:t/>
            </a:r>
            <a:br>
              <a:rPr lang="en-US" sz="1600" b="0" dirty="0">
                <a:solidFill>
                  <a:schemeClr val="tx1"/>
                </a:solidFill>
                <a:latin typeface="Century Gothic" pitchFamily="34" charset="0"/>
              </a:rPr>
            </a:br>
            <a:r>
              <a:rPr lang="en-US" sz="1600" b="0" dirty="0" smtClean="0">
                <a:solidFill>
                  <a:schemeClr val="tx1"/>
                </a:solidFill>
                <a:latin typeface="Century Gothic" pitchFamily="34" charset="0"/>
              </a:rPr>
              <a:t>Providers must be sensitive to the unique cultural and diversity needs of Humana CareSource members.</a:t>
            </a:r>
            <a:br>
              <a:rPr lang="en-US" sz="1600" b="0" dirty="0" smtClean="0">
                <a:solidFill>
                  <a:schemeClr val="tx1"/>
                </a:solidFill>
                <a:latin typeface="Century Gothic" pitchFamily="34" charset="0"/>
              </a:rPr>
            </a:br>
            <a:r>
              <a:rPr lang="en-US" sz="1600" b="0" dirty="0">
                <a:solidFill>
                  <a:schemeClr val="tx1"/>
                </a:solidFill>
                <a:latin typeface="Century Gothic" pitchFamily="34" charset="0"/>
              </a:rPr>
              <a:t/>
            </a:r>
            <a:br>
              <a:rPr lang="en-US" sz="1600" b="0" dirty="0">
                <a:solidFill>
                  <a:schemeClr val="tx1"/>
                </a:solidFill>
                <a:latin typeface="Century Gothic" pitchFamily="34" charset="0"/>
              </a:rPr>
            </a:br>
            <a:r>
              <a:rPr lang="en-US" sz="1600" b="0" dirty="0" smtClean="0">
                <a:solidFill>
                  <a:schemeClr val="tx1"/>
                </a:solidFill>
                <a:latin typeface="Century Gothic" pitchFamily="34" charset="0"/>
              </a:rPr>
              <a:t>Beacon and Humana CareSource may request treatment records for review as part of our quality management program and/or outlier management process.</a:t>
            </a:r>
            <a:br>
              <a:rPr lang="en-US" sz="1600" b="0" dirty="0" smtClean="0">
                <a:solidFill>
                  <a:schemeClr val="tx1"/>
                </a:solidFill>
                <a:latin typeface="Century Gothic" pitchFamily="34" charset="0"/>
              </a:rPr>
            </a:br>
            <a:r>
              <a:rPr lang="en-US" sz="1600" b="0" dirty="0">
                <a:solidFill>
                  <a:schemeClr val="tx1"/>
                </a:solidFill>
                <a:latin typeface="Century Gothic" pitchFamily="34" charset="0"/>
              </a:rPr>
              <a:t/>
            </a:r>
            <a:br>
              <a:rPr lang="en-US" sz="1600" b="0" dirty="0">
                <a:solidFill>
                  <a:schemeClr val="tx1"/>
                </a:solidFill>
                <a:latin typeface="Century Gothic" pitchFamily="34" charset="0"/>
              </a:rPr>
            </a:br>
            <a:r>
              <a:rPr lang="en-US" sz="1600" b="0" dirty="0" smtClean="0">
                <a:solidFill>
                  <a:schemeClr val="tx1"/>
                </a:solidFill>
                <a:latin typeface="Century Gothic" pitchFamily="34" charset="0"/>
              </a:rPr>
              <a:t>Providers are encouraged to contact Beacon or Humana CareSource regarding suspected fraud, waste or abuse.</a:t>
            </a:r>
            <a:endParaRPr lang="en-US" sz="1600" b="0" dirty="0">
              <a:solidFill>
                <a:schemeClr val="tx1"/>
              </a:solidFill>
              <a:latin typeface="Century Gothic" pitchFamily="34" charset="0"/>
            </a:endParaRPr>
          </a:p>
        </p:txBody>
      </p:sp>
    </p:spTree>
    <p:extLst>
      <p:ext uri="{BB962C8B-B14F-4D97-AF65-F5344CB8AC3E}">
        <p14:creationId xmlns:p14="http://schemas.microsoft.com/office/powerpoint/2010/main" val="1809613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22325"/>
            <a:ext cx="8104187" cy="550863"/>
          </a:xfrm>
        </p:spPr>
        <p:txBody>
          <a:bodyPr/>
          <a:lstStyle/>
          <a:p>
            <a:pPr eaLnBrk="1" fontAlgn="auto" hangingPunct="1">
              <a:defRPr/>
            </a:pPr>
            <a:r>
              <a:rPr lang="en-US" dirty="0" smtClean="0">
                <a:effectLst>
                  <a:outerShdw blurRad="38100" dist="38100" dir="2700000" algn="tl">
                    <a:srgbClr val="000000">
                      <a:alpha val="43137"/>
                    </a:srgbClr>
                  </a:outerShdw>
                </a:effectLst>
              </a:rPr>
              <a:t>Case </a:t>
            </a:r>
            <a:r>
              <a:rPr lang="en-US" dirty="0">
                <a:effectLst>
                  <a:outerShdw blurRad="38100" dist="38100" dir="2700000" algn="tl">
                    <a:srgbClr val="000000">
                      <a:alpha val="43137"/>
                    </a:srgbClr>
                  </a:outerShdw>
                </a:effectLst>
              </a:rPr>
              <a:t>M</a:t>
            </a:r>
            <a:r>
              <a:rPr lang="en-US" dirty="0" smtClean="0">
                <a:effectLst>
                  <a:outerShdw blurRad="38100" dist="38100" dir="2700000" algn="tl">
                    <a:srgbClr val="000000">
                      <a:alpha val="43137"/>
                    </a:srgbClr>
                  </a:outerShdw>
                </a:effectLst>
              </a:rPr>
              <a:t>anagement</a:t>
            </a:r>
            <a:endParaRPr lang="en-US" dirty="0">
              <a:effectLst>
                <a:outerShdw blurRad="38100" dist="38100" dir="2700000" algn="tl">
                  <a:srgbClr val="000000">
                    <a:alpha val="43137"/>
                  </a:srgbClr>
                </a:outerShdw>
              </a:effectLst>
            </a:endParaRPr>
          </a:p>
        </p:txBody>
      </p:sp>
      <p:sp>
        <p:nvSpPr>
          <p:cNvPr id="3" name="TextBox 2"/>
          <p:cNvSpPr txBox="1"/>
          <p:nvPr/>
        </p:nvSpPr>
        <p:spPr>
          <a:xfrm>
            <a:off x="327025" y="1465263"/>
            <a:ext cx="8270875" cy="4349909"/>
          </a:xfrm>
          <a:prstGeom prst="rect">
            <a:avLst/>
          </a:prstGeom>
          <a:noFill/>
        </p:spPr>
        <p:txBody>
          <a:bodyPr>
            <a:spAutoFit/>
          </a:bodyPr>
          <a:lstStyle/>
          <a:p>
            <a:pPr marL="365760" indent="-256032"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Beacon also provides Case Management services for members who will benefit from various levels of Care </a:t>
            </a:r>
            <a:r>
              <a:rPr lang="en-US" sz="1600" dirty="0" smtClean="0">
                <a:solidFill>
                  <a:prstClr val="black"/>
                </a:solidFill>
                <a:latin typeface="Century Gothic" pitchFamily="34" charset="0"/>
              </a:rPr>
              <a:t>Coordination, regardless of IMPACT Plus eligibility: </a:t>
            </a:r>
            <a:endParaRPr lang="en-US" sz="1600" dirty="0">
              <a:solidFill>
                <a:prstClr val="black"/>
              </a:solidFill>
              <a:latin typeface="Century Gothic" pitchFamily="34" charset="0"/>
            </a:endParaRPr>
          </a:p>
          <a:p>
            <a:pPr marL="909828" lvl="1" indent="-342900" defTabSz="914400" fontAlgn="auto">
              <a:spcBef>
                <a:spcPts val="400"/>
              </a:spcBef>
              <a:spcAft>
                <a:spcPts val="0"/>
              </a:spcAft>
              <a:buClr>
                <a:srgbClr val="2DA2BF"/>
              </a:buClr>
              <a:buSzPct val="68000"/>
              <a:buFont typeface="+mj-lt"/>
              <a:buAutoNum type="arabicPeriod"/>
              <a:defRPr/>
            </a:pPr>
            <a:r>
              <a:rPr lang="en-US" sz="1600" dirty="0">
                <a:solidFill>
                  <a:prstClr val="black"/>
                </a:solidFill>
                <a:latin typeface="Century Gothic" pitchFamily="34" charset="0"/>
              </a:rPr>
              <a:t>Intensive Case Management</a:t>
            </a:r>
          </a:p>
          <a:p>
            <a:pPr marL="909828" lvl="1" indent="-342900" defTabSz="914400" fontAlgn="auto">
              <a:spcBef>
                <a:spcPts val="400"/>
              </a:spcBef>
              <a:spcAft>
                <a:spcPts val="0"/>
              </a:spcAft>
              <a:buClr>
                <a:srgbClr val="2DA2BF"/>
              </a:buClr>
              <a:buSzPct val="68000"/>
              <a:buFont typeface="+mj-lt"/>
              <a:buAutoNum type="arabicPeriod"/>
              <a:defRPr/>
            </a:pPr>
            <a:r>
              <a:rPr lang="en-US" sz="1600" dirty="0">
                <a:solidFill>
                  <a:prstClr val="black"/>
                </a:solidFill>
                <a:latin typeface="Century Gothic" pitchFamily="34" charset="0"/>
              </a:rPr>
              <a:t>Care Coordination, and </a:t>
            </a:r>
          </a:p>
          <a:p>
            <a:pPr marL="909828" lvl="1" indent="-342900" defTabSz="914400" fontAlgn="auto">
              <a:spcBef>
                <a:spcPts val="400"/>
              </a:spcBef>
              <a:spcAft>
                <a:spcPts val="0"/>
              </a:spcAft>
              <a:buClr>
                <a:srgbClr val="2DA2BF"/>
              </a:buClr>
              <a:buSzPct val="68000"/>
              <a:buFont typeface="+mj-lt"/>
              <a:buAutoNum type="arabicPeriod"/>
              <a:defRPr/>
            </a:pPr>
            <a:r>
              <a:rPr lang="en-US" sz="1600" dirty="0">
                <a:solidFill>
                  <a:prstClr val="black"/>
                </a:solidFill>
                <a:latin typeface="Century Gothic" pitchFamily="34" charset="0"/>
              </a:rPr>
              <a:t>Case Coordination</a:t>
            </a:r>
          </a:p>
          <a:p>
            <a:pPr marL="109728" defTabSz="914400" fontAlgn="auto">
              <a:spcBef>
                <a:spcPts val="400"/>
              </a:spcBef>
              <a:spcAft>
                <a:spcPts val="0"/>
              </a:spcAft>
              <a:buClr>
                <a:srgbClr val="2DA2BF"/>
              </a:buClr>
              <a:buSzPct val="68000"/>
              <a:defRPr/>
            </a:pPr>
            <a:endParaRPr lang="en-US" sz="1600"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Beacon’s CM works to create a Care Plan that targets  specific goals</a:t>
            </a:r>
          </a:p>
          <a:p>
            <a:pPr marL="365760" indent="-256032" defTabSz="914400" fontAlgn="auto">
              <a:spcBef>
                <a:spcPts val="400"/>
              </a:spcBef>
              <a:spcAft>
                <a:spcPts val="0"/>
              </a:spcAft>
              <a:buClr>
                <a:srgbClr val="2DA2BF"/>
              </a:buClr>
              <a:buSzPct val="68000"/>
              <a:buFont typeface="Arial" pitchFamily="34" charset="0"/>
              <a:buChar char="•"/>
              <a:defRPr/>
            </a:pPr>
            <a:endParaRPr lang="en-US" sz="1600"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Coordinates care and acts a liaison to enhance communication among providers</a:t>
            </a:r>
          </a:p>
          <a:p>
            <a:pPr marL="365760" indent="-256032" defTabSz="914400" fontAlgn="auto">
              <a:spcBef>
                <a:spcPts val="400"/>
              </a:spcBef>
              <a:spcAft>
                <a:spcPts val="0"/>
              </a:spcAft>
              <a:buClr>
                <a:srgbClr val="2DA2BF"/>
              </a:buClr>
              <a:buSzPct val="68000"/>
              <a:buFont typeface="Arial" pitchFamily="34" charset="0"/>
              <a:buChar char="•"/>
              <a:defRPr/>
            </a:pPr>
            <a:endParaRPr lang="en-US" sz="1600"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Assist with referrals/resources and advocate for effective care</a:t>
            </a:r>
          </a:p>
          <a:p>
            <a:pPr marL="365760" indent="-256032" defTabSz="914400" fontAlgn="auto">
              <a:spcBef>
                <a:spcPts val="400"/>
              </a:spcBef>
              <a:spcAft>
                <a:spcPts val="0"/>
              </a:spcAft>
              <a:buClr>
                <a:srgbClr val="2DA2BF"/>
              </a:buClr>
              <a:buSzPct val="68000"/>
              <a:buFont typeface="Arial" pitchFamily="34" charset="0"/>
              <a:buChar char="•"/>
              <a:defRPr/>
            </a:pPr>
            <a:endParaRPr lang="en-US" sz="1600"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dirty="0">
                <a:solidFill>
                  <a:prstClr val="black"/>
                </a:solidFill>
                <a:latin typeface="Century Gothic" pitchFamily="34" charset="0"/>
              </a:rPr>
              <a:t>CM referrals can be made by calling Beacon directly.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822325"/>
            <a:ext cx="8239125" cy="550863"/>
          </a:xfrm>
        </p:spPr>
        <p:txBody>
          <a:bodyPr/>
          <a:lstStyle/>
          <a:p>
            <a:pPr eaLnBrk="1" fontAlgn="auto" hangingPunct="1">
              <a:defRPr/>
            </a:pPr>
            <a:r>
              <a:rPr lang="en-US" sz="2400" dirty="0" smtClean="0">
                <a:effectLst>
                  <a:outerShdw blurRad="38100" dist="38100" dir="2700000" algn="tl">
                    <a:srgbClr val="000000">
                      <a:alpha val="43137"/>
                    </a:srgbClr>
                  </a:outerShdw>
                </a:effectLst>
              </a:rPr>
              <a:t>Case Management </a:t>
            </a:r>
            <a:endParaRPr lang="en-US" sz="2400" dirty="0">
              <a:effectLst>
                <a:outerShdw blurRad="38100" dist="38100" dir="2700000" algn="tl">
                  <a:srgbClr val="000000">
                    <a:alpha val="43137"/>
                  </a:srgbClr>
                </a:outerShdw>
              </a:effectLst>
            </a:endParaRPr>
          </a:p>
        </p:txBody>
      </p:sp>
      <p:sp>
        <p:nvSpPr>
          <p:cNvPr id="9" name="Text Placeholder 8"/>
          <p:cNvSpPr>
            <a:spLocks noGrp="1"/>
          </p:cNvSpPr>
          <p:nvPr>
            <p:ph type="body" idx="1"/>
          </p:nvPr>
        </p:nvSpPr>
        <p:spPr>
          <a:xfrm>
            <a:off x="474785" y="1319213"/>
            <a:ext cx="8239125" cy="1943100"/>
          </a:xfrm>
        </p:spPr>
        <p:txBody>
          <a:bodyPr/>
          <a:lstStyle/>
          <a:p>
            <a:pPr algn="ctr" eaLnBrk="1" fontAlgn="auto" hangingPunct="1">
              <a:buFont typeface="Arial"/>
              <a:buNone/>
              <a:defRPr/>
            </a:pPr>
            <a:r>
              <a:rPr lang="en-US" sz="2200" b="1" cap="none" dirty="0" smtClean="0">
                <a:effectLst>
                  <a:outerShdw blurRad="38100" dist="38100" dir="2700000" algn="tl">
                    <a:srgbClr val="000000">
                      <a:alpha val="43137"/>
                    </a:srgbClr>
                  </a:outerShdw>
                </a:effectLst>
              </a:rPr>
              <a:t>Care Coordination </a:t>
            </a:r>
          </a:p>
          <a:p>
            <a:pPr algn="ctr" eaLnBrk="1" fontAlgn="auto" hangingPunct="1">
              <a:buFont typeface="Arial"/>
              <a:buNone/>
              <a:defRPr/>
            </a:pPr>
            <a:endParaRPr lang="en-US" sz="1800" dirty="0" smtClean="0">
              <a:effectLst>
                <a:outerShdw blurRad="38100" dist="38100" dir="2700000" algn="tl">
                  <a:srgbClr val="000000">
                    <a:alpha val="43137"/>
                  </a:srgbClr>
                </a:outerShdw>
              </a:effectLst>
            </a:endParaRPr>
          </a:p>
          <a:p>
            <a:pPr algn="ctr" eaLnBrk="1" fontAlgn="auto" hangingPunct="1">
              <a:lnSpc>
                <a:spcPct val="100000"/>
              </a:lnSpc>
              <a:spcAft>
                <a:spcPts val="0"/>
              </a:spcAft>
              <a:buFont typeface="Arial"/>
              <a:buNone/>
              <a:defRPr/>
            </a:pPr>
            <a:r>
              <a:rPr lang="en-US" sz="1600" cap="none" dirty="0" smtClean="0">
                <a:solidFill>
                  <a:schemeClr val="tx1"/>
                </a:solidFill>
              </a:rPr>
              <a:t>Is a short term intervention for members with potential risk due to barriers in services, poor transitional care, and/or co-morbid medical issues that require brief targeted care management interventions</a:t>
            </a:r>
          </a:p>
          <a:p>
            <a:pPr eaLnBrk="1" fontAlgn="auto" hangingPunct="1">
              <a:buFont typeface="Arial"/>
              <a:buNone/>
              <a:defRPr/>
            </a:pPr>
            <a:endParaRPr lang="en-US" dirty="0"/>
          </a:p>
        </p:txBody>
      </p:sp>
      <p:sp>
        <p:nvSpPr>
          <p:cNvPr id="10" name="Content Placeholder 9"/>
          <p:cNvSpPr>
            <a:spLocks noGrp="1"/>
          </p:cNvSpPr>
          <p:nvPr>
            <p:ph sz="half" idx="10"/>
          </p:nvPr>
        </p:nvSpPr>
        <p:spPr>
          <a:xfrm>
            <a:off x="454025" y="3138488"/>
            <a:ext cx="8242300" cy="2743200"/>
          </a:xfrm>
        </p:spPr>
        <p:txBody>
          <a:bodyPr/>
          <a:lstStyle/>
          <a:p>
            <a:pPr marL="0" indent="0" algn="ctr" eaLnBrk="1" fontAlgn="auto" hangingPunct="1">
              <a:buFont typeface="+mj-lt"/>
              <a:buNone/>
              <a:defRPr/>
            </a:pPr>
            <a:endParaRPr lang="en-US" sz="1800" b="1" dirty="0" smtClean="0">
              <a:solidFill>
                <a:srgbClr val="00487D"/>
              </a:solidFill>
              <a:effectLst>
                <a:outerShdw blurRad="38100" dist="38100" dir="2700000" algn="tl">
                  <a:srgbClr val="000000">
                    <a:alpha val="43137"/>
                  </a:srgbClr>
                </a:outerShdw>
              </a:effectLst>
            </a:endParaRPr>
          </a:p>
          <a:p>
            <a:pPr marL="0" indent="0" algn="ctr" eaLnBrk="1" fontAlgn="auto" hangingPunct="1">
              <a:buFont typeface="+mj-lt"/>
              <a:buNone/>
              <a:defRPr/>
            </a:pPr>
            <a:r>
              <a:rPr lang="en-US" sz="2200" b="1" dirty="0" smtClean="0">
                <a:solidFill>
                  <a:srgbClr val="00487D"/>
                </a:solidFill>
                <a:effectLst>
                  <a:outerShdw blurRad="38100" dist="38100" dir="2700000" algn="tl">
                    <a:srgbClr val="000000">
                      <a:alpha val="43137"/>
                    </a:srgbClr>
                  </a:outerShdw>
                </a:effectLst>
              </a:rPr>
              <a:t>Case Coordination</a:t>
            </a:r>
          </a:p>
          <a:p>
            <a:pPr marL="0" indent="0" algn="ctr" eaLnBrk="1" fontAlgn="auto" hangingPunct="1">
              <a:buFont typeface="+mj-lt"/>
              <a:buNone/>
              <a:defRPr/>
            </a:pPr>
            <a:endParaRPr lang="en-US" sz="2400" b="1" dirty="0" smtClean="0">
              <a:solidFill>
                <a:srgbClr val="00487D"/>
              </a:solidFill>
              <a:effectLst>
                <a:outerShdw blurRad="38100" dist="38100" dir="2700000" algn="tl">
                  <a:srgbClr val="000000">
                    <a:alpha val="43137"/>
                  </a:srgbClr>
                </a:outerShdw>
              </a:effectLst>
            </a:endParaRPr>
          </a:p>
          <a:p>
            <a:pPr marL="0" indent="0" algn="ctr" eaLnBrk="1" fontAlgn="auto" hangingPunct="1">
              <a:lnSpc>
                <a:spcPct val="100000"/>
              </a:lnSpc>
              <a:spcAft>
                <a:spcPts val="0"/>
              </a:spcAft>
              <a:buFont typeface="+mj-lt"/>
              <a:buNone/>
              <a:defRPr/>
            </a:pPr>
            <a:r>
              <a:rPr lang="en-US" sz="1600" dirty="0"/>
              <a:t>Consultations are episodic case management interventions aimed at integrating medical and behavioral health care, and improving access to services.   Members are typically identified by Medical Case Managers, PCPs or other community providers seeing behavioral health input and information regarding insurance based and community services.  Consultations are generally opened and closed within 30 days.  They may include member outreach contacts. </a:t>
            </a:r>
          </a:p>
          <a:p>
            <a:pPr marL="0" indent="0" algn="ctr" eaLnBrk="1" fontAlgn="auto" hangingPunct="1">
              <a:buFont typeface="+mj-lt"/>
              <a:buNone/>
              <a:defRPr/>
            </a:pPr>
            <a:endParaRPr lang="en-US" sz="1800" b="1" dirty="0">
              <a:solidFill>
                <a:srgbClr val="00487D"/>
              </a:solidFill>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76263"/>
            <a:ext cx="8239125" cy="815975"/>
          </a:xfrm>
        </p:spPr>
        <p:txBody>
          <a:bodyPr/>
          <a:lstStyle/>
          <a:p>
            <a:pPr algn="ctr" eaLnBrk="1" fontAlgn="auto" hangingPunct="1">
              <a:defRPr/>
            </a:pPr>
            <a:r>
              <a:rPr lang="en-US" dirty="0" smtClean="0">
                <a:effectLst>
                  <a:outerShdw blurRad="38100" dist="38100" dir="2700000" algn="tl">
                    <a:srgbClr val="000000">
                      <a:alpha val="43137"/>
                    </a:srgbClr>
                  </a:outerShdw>
                </a:effectLst>
              </a:rPr>
              <a:t>Case Management – Levels of Coordination – Intensive Case Management (ICM)</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10"/>
          </p:nvPr>
        </p:nvSpPr>
        <p:spPr>
          <a:xfrm>
            <a:off x="457200" y="1270000"/>
            <a:ext cx="8242300" cy="5308600"/>
          </a:xfrm>
        </p:spPr>
        <p:txBody>
          <a:bodyPr/>
          <a:lstStyle/>
          <a:p>
            <a:pPr eaLnBrk="1" fontAlgn="auto" hangingPunct="1">
              <a:defRPr/>
            </a:pPr>
            <a:endParaRPr lang="en-US" sz="1800" b="1" dirty="0" smtClean="0">
              <a:effectLst>
                <a:outerShdw blurRad="38100" dist="38100" dir="2700000" algn="tl">
                  <a:srgbClr val="000000">
                    <a:alpha val="43137"/>
                  </a:srgbClr>
                </a:outerShdw>
              </a:effectLst>
            </a:endParaRPr>
          </a:p>
          <a:p>
            <a:pPr marL="0" indent="0" algn="ctr" eaLnBrk="1" fontAlgn="auto" hangingPunct="1">
              <a:buFont typeface="Arial"/>
              <a:buNone/>
              <a:defRPr/>
            </a:pPr>
            <a:r>
              <a:rPr lang="en-US" sz="1800" b="1" dirty="0" smtClean="0">
                <a:solidFill>
                  <a:srgbClr val="00487D"/>
                </a:solidFill>
                <a:effectLst>
                  <a:outerShdw blurRad="38100" dist="38100" dir="2700000" algn="tl">
                    <a:srgbClr val="000000">
                      <a:alpha val="43137"/>
                    </a:srgbClr>
                  </a:outerShdw>
                </a:effectLst>
              </a:rPr>
              <a:t>Criteria include but are not limited to:</a:t>
            </a:r>
          </a:p>
          <a:p>
            <a:pPr marL="0" indent="0" algn="ctr" eaLnBrk="1" fontAlgn="auto" hangingPunct="1">
              <a:buFont typeface="Arial"/>
              <a:buNone/>
              <a:defRPr/>
            </a:pPr>
            <a:endParaRPr lang="en-US" sz="1800" b="1" dirty="0" smtClean="0"/>
          </a:p>
          <a:p>
            <a:pPr eaLnBrk="1" fontAlgn="auto" hangingPunct="1">
              <a:defRPr/>
            </a:pPr>
            <a:r>
              <a:rPr lang="en-US" sz="1600" dirty="0" smtClean="0"/>
              <a:t>Prior history of acute admissions with re-admission within 60 days</a:t>
            </a:r>
          </a:p>
          <a:p>
            <a:pPr marL="0" indent="0" eaLnBrk="1" fontAlgn="auto" hangingPunct="1">
              <a:buFont typeface="Arial"/>
              <a:buNone/>
              <a:defRPr/>
            </a:pPr>
            <a:endParaRPr lang="en-US" sz="1600" dirty="0" smtClean="0"/>
          </a:p>
          <a:p>
            <a:pPr eaLnBrk="1" fontAlgn="auto" hangingPunct="1">
              <a:defRPr/>
            </a:pPr>
            <a:r>
              <a:rPr lang="en-US" sz="1600" dirty="0" smtClean="0"/>
              <a:t>High lethality</a:t>
            </a:r>
          </a:p>
          <a:p>
            <a:pPr marL="0" indent="0" eaLnBrk="1" fontAlgn="auto" hangingPunct="1">
              <a:buFont typeface="Arial"/>
              <a:buNone/>
              <a:defRPr/>
            </a:pPr>
            <a:endParaRPr lang="en-US" sz="1600" dirty="0" smtClean="0"/>
          </a:p>
          <a:p>
            <a:pPr eaLnBrk="1" fontAlgn="auto" hangingPunct="1">
              <a:defRPr/>
            </a:pPr>
            <a:r>
              <a:rPr lang="en-US" sz="1600" dirty="0" smtClean="0"/>
              <a:t>Severe, persistent psychiatric symptoms, and lack of family, or social support which puts the member at risk of acute admission</a:t>
            </a:r>
          </a:p>
          <a:p>
            <a:pPr marL="0" indent="0" eaLnBrk="1" fontAlgn="auto" hangingPunct="1">
              <a:buFont typeface="Arial"/>
              <a:buNone/>
              <a:defRPr/>
            </a:pPr>
            <a:endParaRPr lang="en-US" sz="1600" dirty="0" smtClean="0"/>
          </a:p>
          <a:p>
            <a:pPr eaLnBrk="1" fontAlgn="auto" hangingPunct="1">
              <a:defRPr/>
            </a:pPr>
            <a:r>
              <a:rPr lang="en-US" sz="1600" dirty="0" smtClean="0"/>
              <a:t>Co-morbid medical condition combined with psychiatric and/or substance abuse issues could result in exacerbation of fragile medical status</a:t>
            </a:r>
          </a:p>
          <a:p>
            <a:pPr marL="0" indent="0" eaLnBrk="1" fontAlgn="auto" hangingPunct="1">
              <a:buFont typeface="Arial"/>
              <a:buNone/>
              <a:defRPr/>
            </a:pPr>
            <a:endParaRPr lang="en-US" sz="1600" dirty="0" smtClean="0"/>
          </a:p>
          <a:p>
            <a:pPr eaLnBrk="1" fontAlgn="auto" hangingPunct="1">
              <a:defRPr/>
            </a:pPr>
            <a:r>
              <a:rPr lang="en-US" sz="1600" dirty="0" smtClean="0"/>
              <a:t>Pregnant, or 90 days post partum and using substances, or requires acute behavioral health services</a:t>
            </a:r>
          </a:p>
          <a:p>
            <a:pPr marL="0" indent="0" eaLnBrk="1" fontAlgn="auto" hangingPunct="1">
              <a:buFont typeface="Arial"/>
              <a:buNone/>
              <a:defRPr/>
            </a:pPr>
            <a:endParaRPr lang="en-US" sz="1600" dirty="0" smtClean="0"/>
          </a:p>
          <a:p>
            <a:pPr eaLnBrk="1" fontAlgn="auto" hangingPunct="1">
              <a:defRPr/>
            </a:pPr>
            <a:r>
              <a:rPr lang="en-US" sz="1600" dirty="0" smtClean="0"/>
              <a:t>Child living with significant family dysfunction and instability following discharge from inpatient which places the member at risk of requiring acute admission that requires assistance to link family, providers and state agencies</a:t>
            </a:r>
          </a:p>
          <a:p>
            <a:pPr eaLnBrk="1" fontAlgn="auto" hangingPunct="1">
              <a:defRPr/>
            </a:pP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3" name="Rectangle 2"/>
          <p:cNvSpPr/>
          <p:nvPr/>
        </p:nvSpPr>
        <p:spPr>
          <a:xfrm>
            <a:off x="950913" y="1409700"/>
            <a:ext cx="6621462" cy="4154984"/>
          </a:xfrm>
          <a:prstGeom prst="rect">
            <a:avLst/>
          </a:prstGeom>
        </p:spPr>
        <p:txBody>
          <a:bodyPr>
            <a:spAutoFit/>
          </a:bodyPr>
          <a:lstStyle/>
          <a:p>
            <a:pPr marL="109728" defTabSz="914400" fontAlgn="auto">
              <a:spcBef>
                <a:spcPts val="400"/>
              </a:spcBef>
              <a:spcAft>
                <a:spcPts val="0"/>
              </a:spcAft>
              <a:buClr>
                <a:srgbClr val="2DA2BF"/>
              </a:buClr>
              <a:buSzPct val="68000"/>
              <a:defRPr/>
            </a:pPr>
            <a:r>
              <a:rPr lang="en-US" dirty="0">
                <a:solidFill>
                  <a:prstClr val="black"/>
                </a:solidFill>
                <a:latin typeface="Century Gothic" pitchFamily="34" charset="0"/>
              </a:rPr>
              <a:t>This is a free service that Beacon offers to all contracted and in-network providers. The goal of using eServices is to make clinical, administrative, and claims transactions </a:t>
            </a:r>
            <a:r>
              <a:rPr lang="en-US" b="1" u="sng" dirty="0">
                <a:solidFill>
                  <a:prstClr val="black"/>
                </a:solidFill>
                <a:latin typeface="Century Gothic" pitchFamily="34" charset="0"/>
              </a:rPr>
              <a:t>easy</a:t>
            </a:r>
            <a:r>
              <a:rPr lang="en-US" dirty="0">
                <a:solidFill>
                  <a:prstClr val="black"/>
                </a:solidFill>
                <a:latin typeface="Century Gothic" pitchFamily="34" charset="0"/>
              </a:rPr>
              <a:t> to do. By utilizing eServices you will be able to perform the following:</a:t>
            </a:r>
          </a:p>
          <a:p>
            <a:pPr marL="109728" defTabSz="914400" fontAlgn="auto">
              <a:spcBef>
                <a:spcPts val="400"/>
              </a:spcBef>
              <a:spcAft>
                <a:spcPts val="0"/>
              </a:spcAft>
              <a:buClr>
                <a:srgbClr val="2DA2BF"/>
              </a:buClr>
              <a:buSzPct val="68000"/>
              <a:defRPr/>
            </a:pPr>
            <a:endParaRPr lang="en-US" sz="1600"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smtClean="0">
                <a:solidFill>
                  <a:prstClr val="black"/>
                </a:solidFill>
                <a:latin typeface="Century Gothic" pitchFamily="34" charset="0"/>
              </a:rPr>
              <a:t>Submit requests for authorization</a:t>
            </a: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smtClean="0">
                <a:solidFill>
                  <a:prstClr val="black"/>
                </a:solidFill>
                <a:latin typeface="Century Gothic" pitchFamily="34" charset="0"/>
              </a:rPr>
              <a:t>Submit  </a:t>
            </a:r>
            <a:r>
              <a:rPr lang="en-US" sz="1600" b="1" i="1" u="sng" dirty="0">
                <a:solidFill>
                  <a:prstClr val="black"/>
                </a:solidFill>
                <a:latin typeface="Century Gothic" pitchFamily="34" charset="0"/>
              </a:rPr>
              <a:t>claims </a:t>
            </a:r>
            <a:r>
              <a:rPr lang="en-US" sz="1600" b="1" i="1" u="sng" dirty="0" smtClean="0">
                <a:solidFill>
                  <a:prstClr val="black"/>
                </a:solidFill>
                <a:latin typeface="Century Gothic" pitchFamily="34" charset="0"/>
              </a:rPr>
              <a:t>(not yet available for IMPACT Plus providers)</a:t>
            </a:r>
            <a:endParaRPr lang="en-US" sz="1600" b="1" i="1" u="sng"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a:solidFill>
                  <a:prstClr val="black"/>
                </a:solidFill>
                <a:latin typeface="Century Gothic" pitchFamily="34" charset="0"/>
              </a:rPr>
              <a:t>Verify member </a:t>
            </a:r>
            <a:r>
              <a:rPr lang="en-US" sz="1600" b="1" i="1" u="sng" dirty="0" smtClean="0">
                <a:solidFill>
                  <a:prstClr val="black"/>
                </a:solidFill>
                <a:latin typeface="Century Gothic" pitchFamily="34" charset="0"/>
              </a:rPr>
              <a:t>eligibility for Humana CareSource Health Plan</a:t>
            </a:r>
            <a:endParaRPr lang="en-US" sz="1600" b="1" i="1" u="sng" dirty="0">
              <a:solidFill>
                <a:prstClr val="black"/>
              </a:solidFill>
              <a:latin typeface="Century Gothic" pitchFamily="34" charset="0"/>
            </a:endParaRP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a:solidFill>
                  <a:prstClr val="black"/>
                </a:solidFill>
                <a:latin typeface="Century Gothic" pitchFamily="34" charset="0"/>
              </a:rPr>
              <a:t>Confirm authorization status</a:t>
            </a: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a:solidFill>
                  <a:prstClr val="black"/>
                </a:solidFill>
                <a:latin typeface="Century Gothic" pitchFamily="34" charset="0"/>
              </a:rPr>
              <a:t>Check claim status</a:t>
            </a: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smtClean="0">
                <a:solidFill>
                  <a:prstClr val="black"/>
                </a:solidFill>
                <a:latin typeface="Century Gothic" pitchFamily="34" charset="0"/>
              </a:rPr>
              <a:t>View </a:t>
            </a:r>
            <a:r>
              <a:rPr lang="en-US" sz="1600" b="1" i="1" u="sng" dirty="0">
                <a:solidFill>
                  <a:prstClr val="black"/>
                </a:solidFill>
                <a:latin typeface="Century Gothic" pitchFamily="34" charset="0"/>
              </a:rPr>
              <a:t>claims performance information</a:t>
            </a: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a:solidFill>
                  <a:prstClr val="black"/>
                </a:solidFill>
                <a:latin typeface="Century Gothic" pitchFamily="34" charset="0"/>
              </a:rPr>
              <a:t>Access to provider manuals, forms, bulletins and mailings</a:t>
            </a:r>
          </a:p>
          <a:p>
            <a:pPr marL="365760" indent="-256032" defTabSz="914400" fontAlgn="auto">
              <a:spcBef>
                <a:spcPts val="400"/>
              </a:spcBef>
              <a:spcAft>
                <a:spcPts val="0"/>
              </a:spcAft>
              <a:buClr>
                <a:srgbClr val="2DA2BF"/>
              </a:buClr>
              <a:buSzPct val="68000"/>
              <a:buFont typeface="Arial" pitchFamily="34" charset="0"/>
              <a:buChar char="•"/>
              <a:defRPr/>
            </a:pPr>
            <a:r>
              <a:rPr lang="en-US" sz="1600" b="1" i="1" u="sng" dirty="0">
                <a:solidFill>
                  <a:prstClr val="black"/>
                </a:solidFill>
                <a:latin typeface="Century Gothic" pitchFamily="34" charset="0"/>
              </a:rPr>
              <a:t>View or print frequently asked questions (FAQs)</a:t>
            </a:r>
            <a:endParaRPr lang="en-US" sz="1600" dirty="0">
              <a:solidFill>
                <a:prstClr val="black"/>
              </a:solidFill>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800" dirty="0" smtClean="0">
                <a:latin typeface="Century Gothic" pitchFamily="34" charset="0"/>
              </a:rPr>
              <a:t>About Humana </a:t>
            </a:r>
            <a:r>
              <a:rPr lang="en-US" sz="2800" dirty="0" err="1" smtClean="0">
                <a:latin typeface="Century Gothic" pitchFamily="34" charset="0"/>
              </a:rPr>
              <a:t>CareSource</a:t>
            </a:r>
            <a:r>
              <a:rPr lang="en-US" sz="2800" dirty="0" smtClean="0">
                <a:latin typeface="Century Gothic" pitchFamily="34" charset="0"/>
              </a:rPr>
              <a:t> (cont.)</a:t>
            </a:r>
          </a:p>
        </p:txBody>
      </p:sp>
      <p:sp>
        <p:nvSpPr>
          <p:cNvPr id="5" name="Content Placeholder 2"/>
          <p:cNvSpPr txBox="1">
            <a:spLocks/>
          </p:cNvSpPr>
          <p:nvPr/>
        </p:nvSpPr>
        <p:spPr>
          <a:xfrm>
            <a:off x="914631" y="1234256"/>
            <a:ext cx="7129318" cy="436540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800" dirty="0">
                <a:solidFill>
                  <a:schemeClr val="bg1">
                    <a:lumMod val="10000"/>
                  </a:schemeClr>
                </a:solidFill>
                <a:latin typeface="Century Gothic" pitchFamily="34" charset="0"/>
              </a:rPr>
              <a:t>Our alliance is a strategic solution to make the healthcare system work better for members eligible for both Medicare and Medicaid through:</a:t>
            </a:r>
          </a:p>
          <a:p>
            <a:pPr lvl="1" eaLnBrk="1" hangingPunct="1">
              <a:buFont typeface="Arial" pitchFamily="34" charset="0"/>
              <a:buChar char="•"/>
              <a:defRPr/>
            </a:pPr>
            <a:r>
              <a:rPr lang="en-US" sz="1800" dirty="0">
                <a:solidFill>
                  <a:schemeClr val="bg1">
                    <a:lumMod val="10000"/>
                  </a:schemeClr>
                </a:solidFill>
                <a:latin typeface="Century Gothic" pitchFamily="34" charset="0"/>
              </a:rPr>
              <a:t>Understanding the diverse needs of our Members</a:t>
            </a:r>
          </a:p>
          <a:p>
            <a:pPr lvl="1" eaLnBrk="1" hangingPunct="1">
              <a:buFont typeface="Arial" pitchFamily="34" charset="0"/>
              <a:buChar char="•"/>
              <a:defRPr/>
            </a:pPr>
            <a:r>
              <a:rPr lang="en-US" sz="1800" dirty="0">
                <a:solidFill>
                  <a:schemeClr val="bg1">
                    <a:lumMod val="10000"/>
                  </a:schemeClr>
                </a:solidFill>
                <a:latin typeface="Century Gothic" pitchFamily="34" charset="0"/>
              </a:rPr>
              <a:t>Knowing the importance of integrating a Member’s</a:t>
            </a:r>
            <a:br>
              <a:rPr lang="en-US" sz="1800" dirty="0">
                <a:solidFill>
                  <a:schemeClr val="bg1">
                    <a:lumMod val="10000"/>
                  </a:schemeClr>
                </a:solidFill>
                <a:latin typeface="Century Gothic" pitchFamily="34" charset="0"/>
              </a:rPr>
            </a:br>
            <a:r>
              <a:rPr lang="en-US" sz="1800" dirty="0">
                <a:solidFill>
                  <a:schemeClr val="bg1">
                    <a:lumMod val="10000"/>
                  </a:schemeClr>
                </a:solidFill>
                <a:latin typeface="Century Gothic" pitchFamily="34" charset="0"/>
              </a:rPr>
              <a:t>care - from primary to acute, as well as behavioral health services</a:t>
            </a:r>
          </a:p>
          <a:p>
            <a:pPr lvl="1" eaLnBrk="1" hangingPunct="1">
              <a:buFont typeface="Arial" pitchFamily="34" charset="0"/>
              <a:buChar char="•"/>
              <a:defRPr/>
            </a:pPr>
            <a:r>
              <a:rPr lang="en-US" sz="1800" dirty="0">
                <a:solidFill>
                  <a:schemeClr val="bg1">
                    <a:lumMod val="10000"/>
                  </a:schemeClr>
                </a:solidFill>
                <a:latin typeface="Century Gothic" pitchFamily="34" charset="0"/>
              </a:rPr>
              <a:t>Focusing on preventive care and continued wellness</a:t>
            </a:r>
          </a:p>
          <a:p>
            <a:pPr lvl="1" eaLnBrk="1" hangingPunct="1">
              <a:buFont typeface="Arial" pitchFamily="34" charset="0"/>
              <a:buChar char="•"/>
              <a:defRPr/>
            </a:pPr>
            <a:r>
              <a:rPr lang="en-US" sz="1800" dirty="0">
                <a:solidFill>
                  <a:schemeClr val="bg1">
                    <a:lumMod val="10000"/>
                  </a:schemeClr>
                </a:solidFill>
                <a:latin typeface="Century Gothic" pitchFamily="34" charset="0"/>
              </a:rPr>
              <a:t>Committed to making health care simpler and to improving health outcomes</a:t>
            </a:r>
          </a:p>
          <a:p>
            <a:pPr lvl="1" eaLnBrk="1" hangingPunct="1">
              <a:buFont typeface="Arial" pitchFamily="34" charset="0"/>
              <a:buChar char="•"/>
              <a:defRPr/>
            </a:pPr>
            <a:r>
              <a:rPr lang="en-US" sz="1800" dirty="0">
                <a:solidFill>
                  <a:schemeClr val="bg1">
                    <a:lumMod val="10000"/>
                  </a:schemeClr>
                </a:solidFill>
                <a:latin typeface="Century Gothic" pitchFamily="34" charset="0"/>
              </a:rPr>
              <a:t>Utilization of  community-based partnerships and services to help our Members successfully navigate the complex health care system</a:t>
            </a:r>
          </a:p>
          <a:p>
            <a:pPr lvl="1" eaLnBrk="1" hangingPunct="1">
              <a:buFont typeface="Arial" pitchFamily="34" charset="0"/>
              <a:buChar char="•"/>
              <a:defRPr/>
            </a:pPr>
            <a:r>
              <a:rPr lang="en-US" sz="1800" dirty="0">
                <a:solidFill>
                  <a:schemeClr val="bg1">
                    <a:lumMod val="10000"/>
                  </a:schemeClr>
                </a:solidFill>
                <a:latin typeface="Century Gothic" pitchFamily="34" charset="0"/>
                <a:cs typeface="Arial" charset="0"/>
              </a:rPr>
              <a:t>Improving health </a:t>
            </a:r>
            <a:r>
              <a:rPr lang="en-US" sz="1800" dirty="0" smtClean="0">
                <a:solidFill>
                  <a:schemeClr val="bg1">
                    <a:lumMod val="10000"/>
                  </a:schemeClr>
                </a:solidFill>
                <a:latin typeface="Century Gothic" pitchFamily="34" charset="0"/>
                <a:cs typeface="Arial" charset="0"/>
              </a:rPr>
              <a:t>outcomes</a:t>
            </a:r>
            <a:endParaRPr lang="en-US" sz="1800" dirty="0">
              <a:solidFill>
                <a:schemeClr val="bg1">
                  <a:lumMod val="10000"/>
                </a:schemeClr>
              </a:solidFill>
              <a:latin typeface="Century Gothic" pitchFamily="34" charset="0"/>
              <a:cs typeface="Arial" charset="0"/>
            </a:endParaRPr>
          </a:p>
        </p:txBody>
      </p:sp>
    </p:spTree>
    <p:extLst>
      <p:ext uri="{BB962C8B-B14F-4D97-AF65-F5344CB8AC3E}">
        <p14:creationId xmlns:p14="http://schemas.microsoft.com/office/powerpoint/2010/main" val="1850768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34819" name="TextBox 7"/>
          <p:cNvSpPr txBox="1">
            <a:spLocks noChangeArrowheads="1"/>
          </p:cNvSpPr>
          <p:nvPr/>
        </p:nvSpPr>
        <p:spPr bwMode="auto">
          <a:xfrm>
            <a:off x="3225800" y="5684838"/>
            <a:ext cx="269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Century Gothic" pitchFamily="34" charset="0"/>
              </a:rPr>
              <a:t>eServices home page</a:t>
            </a:r>
          </a:p>
        </p:txBody>
      </p:sp>
      <p:pic>
        <p:nvPicPr>
          <p:cNvPr id="34820" name="Picture 9"/>
          <p:cNvPicPr>
            <a:picLocks noChangeAspect="1" noChangeArrowheads="1"/>
          </p:cNvPicPr>
          <p:nvPr/>
        </p:nvPicPr>
        <p:blipFill>
          <a:blip r:embed="rId2">
            <a:extLst>
              <a:ext uri="{28A0092B-C50C-407E-A947-70E740481C1C}">
                <a14:useLocalDpi xmlns:a14="http://schemas.microsoft.com/office/drawing/2010/main" val="0"/>
              </a:ext>
            </a:extLst>
          </a:blip>
          <a:srcRect l="27243" t="14626" r="28204" b="2885"/>
          <a:stretch>
            <a:fillRect/>
          </a:stretch>
        </p:blipFill>
        <p:spPr bwMode="auto">
          <a:xfrm>
            <a:off x="1371600" y="1296988"/>
            <a:ext cx="6416675"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35843" name="TextBox 4"/>
          <p:cNvSpPr txBox="1">
            <a:spLocks noChangeArrowheads="1"/>
          </p:cNvSpPr>
          <p:nvPr/>
        </p:nvSpPr>
        <p:spPr bwMode="auto">
          <a:xfrm>
            <a:off x="1828800" y="5021263"/>
            <a:ext cx="556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Century Gothic" pitchFamily="34" charset="0"/>
              </a:rPr>
              <a:t>eServices is simple to log into and use. You create your own username and password.</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l="27380" t="15002" r="28375" b="36319"/>
          <a:stretch>
            <a:fillRect/>
          </a:stretch>
        </p:blipFill>
        <p:spPr bwMode="auto">
          <a:xfrm>
            <a:off x="1387475" y="1454150"/>
            <a:ext cx="6400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36867" name="TextBox 2"/>
          <p:cNvSpPr txBox="1">
            <a:spLocks noChangeArrowheads="1"/>
          </p:cNvSpPr>
          <p:nvPr/>
        </p:nvSpPr>
        <p:spPr bwMode="auto">
          <a:xfrm>
            <a:off x="1390650" y="4951413"/>
            <a:ext cx="64817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Century Gothic" pitchFamily="34" charset="0"/>
              </a:rPr>
              <a:t>Once the account is activated, there are a host of clinical functions available. Beacon prefers that authorization requests be sent via eServices.</a:t>
            </a:r>
            <a:endParaRPr lang="en-US" dirty="0">
              <a:latin typeface="Calibri" pitchFamily="34" charset="0"/>
            </a:endParaRPr>
          </a:p>
        </p:txBody>
      </p:sp>
      <p:pic>
        <p:nvPicPr>
          <p:cNvPr id="36868" name="Picture 7"/>
          <p:cNvPicPr>
            <a:picLocks noChangeAspect="1" noChangeArrowheads="1"/>
          </p:cNvPicPr>
          <p:nvPr/>
        </p:nvPicPr>
        <p:blipFill>
          <a:blip r:embed="rId2">
            <a:extLst>
              <a:ext uri="{28A0092B-C50C-407E-A947-70E740481C1C}">
                <a14:useLocalDpi xmlns:a14="http://schemas.microsoft.com/office/drawing/2010/main" val="0"/>
              </a:ext>
            </a:extLst>
          </a:blip>
          <a:srcRect l="27243" t="14919" r="28046" b="30968"/>
          <a:stretch>
            <a:fillRect/>
          </a:stretch>
        </p:blipFill>
        <p:spPr bwMode="auto">
          <a:xfrm>
            <a:off x="1390650" y="1293813"/>
            <a:ext cx="639762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37891" name="TextBox 5"/>
          <p:cNvSpPr txBox="1">
            <a:spLocks noChangeArrowheads="1"/>
          </p:cNvSpPr>
          <p:nvPr/>
        </p:nvSpPr>
        <p:spPr bwMode="auto">
          <a:xfrm>
            <a:off x="1258888" y="5006975"/>
            <a:ext cx="6865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Century Gothic" pitchFamily="34" charset="0"/>
              </a:rPr>
              <a:t>Submitting an authorization is just a few key strokes away!</a:t>
            </a:r>
          </a:p>
        </p:txBody>
      </p:sp>
      <p:sp>
        <p:nvSpPr>
          <p:cNvPr id="37892" name="TextBox 10"/>
          <p:cNvSpPr txBox="1">
            <a:spLocks noChangeArrowheads="1"/>
          </p:cNvSpPr>
          <p:nvPr/>
        </p:nvSpPr>
        <p:spPr bwMode="auto">
          <a:xfrm>
            <a:off x="26988" y="2984500"/>
            <a:ext cx="92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Calibri" pitchFamily="34" charset="0"/>
              </a:rPr>
              <a:t> </a:t>
            </a:r>
            <a:r>
              <a:rPr lang="en-US" sz="1100" dirty="0">
                <a:latin typeface="Century Gothic" pitchFamily="34" charset="0"/>
              </a:rPr>
              <a:t>Click here</a:t>
            </a:r>
          </a:p>
        </p:txBody>
      </p:sp>
      <p:pic>
        <p:nvPicPr>
          <p:cNvPr id="37893" name="Picture 6"/>
          <p:cNvPicPr>
            <a:picLocks noChangeAspect="1" noChangeArrowheads="1"/>
          </p:cNvPicPr>
          <p:nvPr/>
        </p:nvPicPr>
        <p:blipFill>
          <a:blip r:embed="rId2">
            <a:extLst>
              <a:ext uri="{28A0092B-C50C-407E-A947-70E740481C1C}">
                <a14:useLocalDpi xmlns:a14="http://schemas.microsoft.com/office/drawing/2010/main" val="0"/>
              </a:ext>
            </a:extLst>
          </a:blip>
          <a:srcRect l="27083" t="14842" r="28288" b="32722"/>
          <a:stretch>
            <a:fillRect/>
          </a:stretch>
        </p:blipFill>
        <p:spPr bwMode="auto">
          <a:xfrm>
            <a:off x="1387475" y="1236663"/>
            <a:ext cx="6392863"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949325" y="3168650"/>
            <a:ext cx="438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38915" name="TextBox 3"/>
          <p:cNvSpPr txBox="1">
            <a:spLocks noChangeArrowheads="1"/>
          </p:cNvSpPr>
          <p:nvPr/>
        </p:nvSpPr>
        <p:spPr bwMode="auto">
          <a:xfrm>
            <a:off x="619125" y="5146675"/>
            <a:ext cx="7929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Century Gothic" pitchFamily="34" charset="0"/>
              </a:rPr>
              <a:t>Simply search for the member you wish to obtain an authorization for.</a:t>
            </a:r>
          </a:p>
        </p:txBody>
      </p:sp>
      <p:sp>
        <p:nvSpPr>
          <p:cNvPr id="38916" name="TextBox 7"/>
          <p:cNvSpPr txBox="1">
            <a:spLocks noChangeArrowheads="1"/>
          </p:cNvSpPr>
          <p:nvPr/>
        </p:nvSpPr>
        <p:spPr bwMode="auto">
          <a:xfrm>
            <a:off x="36513" y="2371725"/>
            <a:ext cx="847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000" dirty="0">
                <a:latin typeface="Century Gothic" pitchFamily="34" charset="0"/>
              </a:rPr>
              <a:t>Click here</a:t>
            </a:r>
          </a:p>
        </p:txBody>
      </p:sp>
      <p:pic>
        <p:nvPicPr>
          <p:cNvPr id="38917" name="Picture 6"/>
          <p:cNvPicPr>
            <a:picLocks noChangeAspect="1" noChangeArrowheads="1"/>
          </p:cNvPicPr>
          <p:nvPr/>
        </p:nvPicPr>
        <p:blipFill>
          <a:blip r:embed="rId2">
            <a:extLst>
              <a:ext uri="{28A0092B-C50C-407E-A947-70E740481C1C}">
                <a14:useLocalDpi xmlns:a14="http://schemas.microsoft.com/office/drawing/2010/main" val="0"/>
              </a:ext>
            </a:extLst>
          </a:blip>
          <a:srcRect l="26923" t="14626" r="28459" b="6689"/>
          <a:stretch>
            <a:fillRect/>
          </a:stretch>
        </p:blipFill>
        <p:spPr bwMode="auto">
          <a:xfrm>
            <a:off x="1387475" y="1198563"/>
            <a:ext cx="63928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876300" y="2495550"/>
            <a:ext cx="5111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39939" name="TextBox 4"/>
          <p:cNvSpPr txBox="1">
            <a:spLocks noChangeArrowheads="1"/>
          </p:cNvSpPr>
          <p:nvPr/>
        </p:nvSpPr>
        <p:spPr bwMode="auto">
          <a:xfrm>
            <a:off x="1641475" y="5343525"/>
            <a:ext cx="634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Century Gothic" pitchFamily="34" charset="0"/>
              </a:rPr>
              <a:t>Choose the type of service from the drop down menu.</a:t>
            </a:r>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l="26923" t="15224" r="27885" b="42082"/>
          <a:stretch>
            <a:fillRect/>
          </a:stretch>
        </p:blipFill>
        <p:spPr bwMode="auto">
          <a:xfrm>
            <a:off x="1379538" y="1557338"/>
            <a:ext cx="640873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40963" name="TextBox 6"/>
          <p:cNvSpPr txBox="1">
            <a:spLocks noChangeArrowheads="1"/>
          </p:cNvSpPr>
          <p:nvPr/>
        </p:nvSpPr>
        <p:spPr bwMode="auto">
          <a:xfrm>
            <a:off x="460375" y="5043488"/>
            <a:ext cx="7997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600" dirty="0">
                <a:latin typeface="Century Gothic" pitchFamily="34" charset="0"/>
              </a:rPr>
              <a:t>Once you have entered all of the required fields, you may submit your request.</a:t>
            </a:r>
          </a:p>
        </p:txBody>
      </p:sp>
      <p:pic>
        <p:nvPicPr>
          <p:cNvPr id="40964" name="Picture 7"/>
          <p:cNvPicPr>
            <a:picLocks noChangeAspect="1" noChangeArrowheads="1"/>
          </p:cNvPicPr>
          <p:nvPr/>
        </p:nvPicPr>
        <p:blipFill>
          <a:blip r:embed="rId2">
            <a:extLst>
              <a:ext uri="{28A0092B-C50C-407E-A947-70E740481C1C}">
                <a14:useLocalDpi xmlns:a14="http://schemas.microsoft.com/office/drawing/2010/main" val="0"/>
              </a:ext>
            </a:extLst>
          </a:blip>
          <a:srcRect l="26923" t="14919" r="28046" b="29036"/>
          <a:stretch>
            <a:fillRect/>
          </a:stretch>
        </p:blipFill>
        <p:spPr bwMode="auto">
          <a:xfrm>
            <a:off x="1371600" y="1444625"/>
            <a:ext cx="6400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eServices</a:t>
            </a:r>
            <a:endParaRPr lang="en-US" dirty="0">
              <a:effectLst>
                <a:outerShdw blurRad="38100" dist="38100" dir="2700000" algn="tl">
                  <a:srgbClr val="000000">
                    <a:alpha val="43137"/>
                  </a:srgbClr>
                </a:outerShdw>
              </a:effectLst>
            </a:endParaRPr>
          </a:p>
        </p:txBody>
      </p:sp>
      <p:sp>
        <p:nvSpPr>
          <p:cNvPr id="41987" name="TextBox 5"/>
          <p:cNvSpPr txBox="1">
            <a:spLocks noChangeArrowheads="1"/>
          </p:cNvSpPr>
          <p:nvPr/>
        </p:nvSpPr>
        <p:spPr bwMode="auto">
          <a:xfrm>
            <a:off x="357188" y="5373688"/>
            <a:ext cx="839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dirty="0">
                <a:latin typeface="Century Gothic" pitchFamily="34" charset="0"/>
              </a:rPr>
              <a:t>After you have successfully submitted your request, you will receive a reference number for your records.</a:t>
            </a:r>
          </a:p>
        </p:txBody>
      </p:sp>
      <p:pic>
        <p:nvPicPr>
          <p:cNvPr id="41988" name="Picture 6"/>
          <p:cNvPicPr>
            <a:picLocks noChangeAspect="1" noChangeArrowheads="1"/>
          </p:cNvPicPr>
          <p:nvPr/>
        </p:nvPicPr>
        <p:blipFill>
          <a:blip r:embed="rId2">
            <a:extLst>
              <a:ext uri="{28A0092B-C50C-407E-A947-70E740481C1C}">
                <a14:useLocalDpi xmlns:a14="http://schemas.microsoft.com/office/drawing/2010/main" val="0"/>
              </a:ext>
            </a:extLst>
          </a:blip>
          <a:srcRect l="26923" t="14919" r="28482" b="2592"/>
          <a:stretch>
            <a:fillRect/>
          </a:stretch>
        </p:blipFill>
        <p:spPr bwMode="auto">
          <a:xfrm>
            <a:off x="1387475" y="1373188"/>
            <a:ext cx="6338888"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10"/>
          <p:cNvSpPr txBox="1">
            <a:spLocks noChangeArrowheads="1"/>
          </p:cNvSpPr>
          <p:nvPr/>
        </p:nvSpPr>
        <p:spPr bwMode="auto">
          <a:xfrm>
            <a:off x="6694488" y="2419350"/>
            <a:ext cx="1419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000" dirty="0">
                <a:latin typeface="Century Gothic" pitchFamily="34" charset="0"/>
              </a:rPr>
              <a:t>Transaction number</a:t>
            </a:r>
          </a:p>
        </p:txBody>
      </p:sp>
      <p:cxnSp>
        <p:nvCxnSpPr>
          <p:cNvPr id="15" name="Straight Arrow Connector 14"/>
          <p:cNvCxnSpPr/>
          <p:nvPr/>
        </p:nvCxnSpPr>
        <p:spPr>
          <a:xfrm flipH="1">
            <a:off x="5284788" y="2541588"/>
            <a:ext cx="1409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Electronic Data Interchange (EDI)</a:t>
            </a:r>
            <a:endParaRPr lang="en-US" dirty="0">
              <a:effectLst>
                <a:outerShdw blurRad="38100" dist="38100" dir="2700000" algn="tl">
                  <a:srgbClr val="000000">
                    <a:alpha val="43137"/>
                  </a:srgbClr>
                </a:outerShdw>
              </a:effectLst>
            </a:endParaRPr>
          </a:p>
        </p:txBody>
      </p:sp>
      <p:sp>
        <p:nvSpPr>
          <p:cNvPr id="3" name="Rectangle 2"/>
          <p:cNvSpPr/>
          <p:nvPr/>
        </p:nvSpPr>
        <p:spPr>
          <a:xfrm>
            <a:off x="1014413" y="1373188"/>
            <a:ext cx="6594475" cy="4524315"/>
          </a:xfrm>
          <a:prstGeom prst="rect">
            <a:avLst/>
          </a:prstGeom>
        </p:spPr>
        <p:txBody>
          <a:bodyPr>
            <a:spAutoFit/>
          </a:bodyPr>
          <a:lstStyle/>
          <a:p>
            <a:pPr marL="171450" indent="-171450" fontAlgn="auto">
              <a:spcBef>
                <a:spcPts val="0"/>
              </a:spcBef>
              <a:spcAft>
                <a:spcPts val="0"/>
              </a:spcAft>
              <a:buClr>
                <a:schemeClr val="tx2">
                  <a:lumMod val="60000"/>
                  <a:lumOff val="40000"/>
                </a:schemeClr>
              </a:buClr>
              <a:buFont typeface="Arial" pitchFamily="34" charset="0"/>
              <a:buChar char="•"/>
              <a:defRPr/>
            </a:pPr>
            <a:r>
              <a:rPr lang="en-US" sz="1200" dirty="0" smtClean="0">
                <a:latin typeface="Century Gothic" pitchFamily="34" charset="0"/>
              </a:rPr>
              <a:t>EDI </a:t>
            </a:r>
            <a:r>
              <a:rPr lang="en-US" sz="1200" dirty="0">
                <a:latin typeface="Century Gothic" pitchFamily="34" charset="0"/>
              </a:rPr>
              <a:t>is the preferred method for receiving claims. We accept the standard HIPPA 837 format and provide 835 transactions.</a:t>
            </a:r>
          </a:p>
          <a:p>
            <a:pPr marL="171450" indent="-171450" fontAlgn="auto">
              <a:spcBef>
                <a:spcPts val="0"/>
              </a:spcBef>
              <a:spcAft>
                <a:spcPts val="0"/>
              </a:spcAft>
              <a:buClr>
                <a:schemeClr val="tx2">
                  <a:lumMod val="60000"/>
                  <a:lumOff val="40000"/>
                </a:schemeClr>
              </a:buClr>
              <a:buFont typeface="Arial" pitchFamily="34" charset="0"/>
              <a:buChar char="•"/>
              <a:defRPr/>
            </a:pPr>
            <a:endParaRPr lang="en-US" sz="1200" dirty="0">
              <a:latin typeface="Century Gothic" pitchFamily="34" charset="0"/>
            </a:endParaRPr>
          </a:p>
          <a:p>
            <a:pPr marL="171450" indent="-171450" fontAlgn="auto">
              <a:spcBef>
                <a:spcPts val="0"/>
              </a:spcBef>
              <a:spcAft>
                <a:spcPts val="0"/>
              </a:spcAft>
              <a:buClr>
                <a:schemeClr val="tx2">
                  <a:lumMod val="60000"/>
                  <a:lumOff val="40000"/>
                </a:schemeClr>
              </a:buClr>
              <a:buFont typeface="Arial" pitchFamily="34" charset="0"/>
              <a:buChar char="•"/>
              <a:defRPr/>
            </a:pPr>
            <a:r>
              <a:rPr lang="en-US" sz="1200" dirty="0">
                <a:latin typeface="Century Gothic" pitchFamily="34" charset="0"/>
              </a:rPr>
              <a:t>Beacon also uses 270/271 transactions for eligibility purposes.</a:t>
            </a:r>
          </a:p>
          <a:p>
            <a:pPr fontAlgn="auto">
              <a:spcBef>
                <a:spcPts val="0"/>
              </a:spcBef>
              <a:spcAft>
                <a:spcPts val="0"/>
              </a:spcAft>
              <a:buClr>
                <a:schemeClr val="tx2">
                  <a:lumMod val="60000"/>
                  <a:lumOff val="40000"/>
                </a:schemeClr>
              </a:buClr>
              <a:defRPr/>
            </a:pPr>
            <a:r>
              <a:rPr lang="en-US" sz="1200" dirty="0">
                <a:latin typeface="Century Gothic" pitchFamily="34" charset="0"/>
              </a:rPr>
              <a:t> </a:t>
            </a:r>
          </a:p>
          <a:p>
            <a:pPr marL="171450" indent="-171450" fontAlgn="auto">
              <a:spcBef>
                <a:spcPts val="0"/>
              </a:spcBef>
              <a:spcAft>
                <a:spcPts val="0"/>
              </a:spcAft>
              <a:buClr>
                <a:schemeClr val="tx2">
                  <a:lumMod val="60000"/>
                  <a:lumOff val="40000"/>
                </a:schemeClr>
              </a:buClr>
              <a:buFont typeface="Arial" pitchFamily="34" charset="0"/>
              <a:buChar char="•"/>
              <a:defRPr/>
            </a:pPr>
            <a:r>
              <a:rPr lang="en-US" sz="1200" dirty="0">
                <a:latin typeface="Century Gothic" pitchFamily="34" charset="0"/>
              </a:rPr>
              <a:t>Beacon does allow EDI claims to be submitted from a Clearing House or Billing Agency</a:t>
            </a:r>
          </a:p>
          <a:p>
            <a:pPr fontAlgn="auto">
              <a:spcBef>
                <a:spcPts val="0"/>
              </a:spcBef>
              <a:spcAft>
                <a:spcPts val="0"/>
              </a:spcAft>
              <a:buClr>
                <a:schemeClr val="tx2">
                  <a:lumMod val="60000"/>
                  <a:lumOff val="40000"/>
                </a:schemeClr>
              </a:buClr>
              <a:defRPr/>
            </a:pPr>
            <a:r>
              <a:rPr lang="en-US" sz="1200" dirty="0">
                <a:latin typeface="Century Gothic" pitchFamily="34" charset="0"/>
              </a:rPr>
              <a:t> </a:t>
            </a:r>
          </a:p>
          <a:p>
            <a:pPr marL="171450" indent="-171450" fontAlgn="auto">
              <a:spcBef>
                <a:spcPts val="0"/>
              </a:spcBef>
              <a:spcAft>
                <a:spcPts val="0"/>
              </a:spcAft>
              <a:buClr>
                <a:schemeClr val="tx2">
                  <a:lumMod val="60000"/>
                  <a:lumOff val="40000"/>
                </a:schemeClr>
              </a:buClr>
              <a:buFont typeface="Arial" pitchFamily="34" charset="0"/>
              <a:buChar char="•"/>
              <a:defRPr/>
            </a:pPr>
            <a:r>
              <a:rPr lang="en-US" sz="1200" dirty="0">
                <a:latin typeface="Century Gothic" pitchFamily="34" charset="0"/>
              </a:rPr>
              <a:t>EDI claims may also be submitted to Beacon via Emdeon. Beacon’s </a:t>
            </a:r>
            <a:r>
              <a:rPr lang="en-US" sz="1200" b="1" dirty="0">
                <a:latin typeface="Century Gothic" pitchFamily="34" charset="0"/>
              </a:rPr>
              <a:t>Emdeon payer ID is 43324</a:t>
            </a:r>
            <a:r>
              <a:rPr lang="en-US" sz="1200" dirty="0">
                <a:latin typeface="Century Gothic" pitchFamily="34" charset="0"/>
              </a:rPr>
              <a:t>. </a:t>
            </a:r>
            <a:endParaRPr lang="en-US" sz="1200" dirty="0" smtClean="0">
              <a:latin typeface="Century Gothic" pitchFamily="34" charset="0"/>
            </a:endParaRPr>
          </a:p>
          <a:p>
            <a:pPr marL="171450" indent="-171450" fontAlgn="auto">
              <a:spcBef>
                <a:spcPts val="0"/>
              </a:spcBef>
              <a:spcAft>
                <a:spcPts val="0"/>
              </a:spcAft>
              <a:buClr>
                <a:schemeClr val="tx2">
                  <a:lumMod val="60000"/>
                  <a:lumOff val="40000"/>
                </a:schemeClr>
              </a:buClr>
              <a:buFont typeface="Arial" pitchFamily="34" charset="0"/>
              <a:buChar char="•"/>
              <a:defRPr/>
            </a:pPr>
            <a:endParaRPr lang="en-US" sz="1200" dirty="0" smtClean="0">
              <a:latin typeface="Century Gothic" pitchFamily="34" charset="0"/>
            </a:endParaRPr>
          </a:p>
          <a:p>
            <a:pPr marL="171450" indent="-171450" fontAlgn="auto">
              <a:spcBef>
                <a:spcPts val="0"/>
              </a:spcBef>
              <a:spcAft>
                <a:spcPts val="0"/>
              </a:spcAft>
              <a:buClr>
                <a:schemeClr val="tx2">
                  <a:lumMod val="60000"/>
                  <a:lumOff val="40000"/>
                </a:schemeClr>
              </a:buClr>
              <a:buFont typeface="Arial" pitchFamily="34" charset="0"/>
              <a:buChar char="•"/>
              <a:defRPr/>
            </a:pPr>
            <a:r>
              <a:rPr lang="en-US" sz="1200" b="1" dirty="0" smtClean="0">
                <a:latin typeface="Century Gothic" pitchFamily="34" charset="0"/>
              </a:rPr>
              <a:t>Humana CareSource’s Plan ID is: 045</a:t>
            </a:r>
          </a:p>
          <a:p>
            <a:pPr fontAlgn="auto">
              <a:spcBef>
                <a:spcPts val="0"/>
              </a:spcBef>
              <a:spcAft>
                <a:spcPts val="0"/>
              </a:spcAft>
              <a:buClr>
                <a:schemeClr val="tx2">
                  <a:lumMod val="60000"/>
                  <a:lumOff val="40000"/>
                </a:schemeClr>
              </a:buClr>
              <a:defRPr/>
            </a:pPr>
            <a:r>
              <a:rPr lang="en-US" sz="1200" dirty="0">
                <a:latin typeface="Century Gothic" pitchFamily="34" charset="0"/>
              </a:rPr>
              <a:t> </a:t>
            </a:r>
          </a:p>
          <a:p>
            <a:pPr marL="171450" indent="-171450" fontAlgn="auto">
              <a:spcBef>
                <a:spcPts val="0"/>
              </a:spcBef>
              <a:spcAft>
                <a:spcPts val="0"/>
              </a:spcAft>
              <a:buClr>
                <a:schemeClr val="tx2">
                  <a:lumMod val="60000"/>
                  <a:lumOff val="40000"/>
                </a:schemeClr>
              </a:buClr>
              <a:buFont typeface="Arial" pitchFamily="34" charset="0"/>
              <a:buChar char="•"/>
              <a:defRPr/>
            </a:pPr>
            <a:r>
              <a:rPr lang="en-US" sz="1200" dirty="0">
                <a:latin typeface="Century Gothic" pitchFamily="34" charset="0"/>
              </a:rPr>
              <a:t>All EDI claims submitted via Emdeon must include the members Health Plan “Plan ID” </a:t>
            </a:r>
            <a:r>
              <a:rPr lang="en-US" sz="1200" i="1" dirty="0">
                <a:latin typeface="Century Gothic" pitchFamily="34" charset="0"/>
              </a:rPr>
              <a:t>and </a:t>
            </a:r>
            <a:r>
              <a:rPr lang="en-US" sz="1200" dirty="0">
                <a:latin typeface="Century Gothic" pitchFamily="34" charset="0"/>
              </a:rPr>
              <a:t>Beacon’s Emdeon payer ID. Using just one or the other will cause claims to </a:t>
            </a:r>
            <a:r>
              <a:rPr lang="en-US" sz="1200" b="1" u="sng" dirty="0">
                <a:latin typeface="Century Gothic" pitchFamily="34" charset="0"/>
              </a:rPr>
              <a:t>reject.</a:t>
            </a:r>
            <a:endParaRPr lang="en-US" sz="1200" dirty="0">
              <a:latin typeface="Century Gothic" pitchFamily="34" charset="0"/>
            </a:endParaRPr>
          </a:p>
          <a:p>
            <a:pPr fontAlgn="auto">
              <a:spcBef>
                <a:spcPts val="0"/>
              </a:spcBef>
              <a:spcAft>
                <a:spcPts val="0"/>
              </a:spcAft>
              <a:buClr>
                <a:schemeClr val="tx2">
                  <a:lumMod val="60000"/>
                  <a:lumOff val="40000"/>
                </a:schemeClr>
              </a:buClr>
              <a:defRPr/>
            </a:pPr>
            <a:r>
              <a:rPr lang="en-US" sz="1200" dirty="0">
                <a:latin typeface="Century Gothic" pitchFamily="34" charset="0"/>
              </a:rPr>
              <a:t> </a:t>
            </a:r>
          </a:p>
          <a:p>
            <a:pPr marL="171450" indent="-171450" fontAlgn="auto">
              <a:spcBef>
                <a:spcPts val="0"/>
              </a:spcBef>
              <a:spcAft>
                <a:spcPts val="0"/>
              </a:spcAft>
              <a:buClr>
                <a:schemeClr val="tx2">
                  <a:lumMod val="60000"/>
                  <a:lumOff val="40000"/>
                </a:schemeClr>
              </a:buClr>
              <a:buFont typeface="Arial" pitchFamily="34" charset="0"/>
              <a:buChar char="•"/>
              <a:defRPr/>
            </a:pPr>
            <a:r>
              <a:rPr lang="en-US" sz="1200" dirty="0">
                <a:latin typeface="Century Gothic" pitchFamily="34" charset="0"/>
              </a:rPr>
              <a:t>EDI registration forms are on the Beacon web site at </a:t>
            </a:r>
            <a:r>
              <a:rPr lang="en-US" sz="1200" b="1" u="sng" dirty="0">
                <a:effectLst>
                  <a:outerShdw blurRad="38100" dist="38100" dir="2700000" algn="tl">
                    <a:srgbClr val="000000">
                      <a:alpha val="43137"/>
                    </a:srgbClr>
                  </a:outerShdw>
                </a:effectLst>
                <a:latin typeface="Century Gothic" pitchFamily="34" charset="0"/>
                <a:hlinkClick r:id="rId2"/>
              </a:rPr>
              <a:t>http://www.beaconhealthstrategies.com/private/pdfs/forms/EDI_Trading_Partner_Setup.pdf</a:t>
            </a:r>
            <a:endParaRPr lang="en-US" sz="1200" b="1" u="sng" dirty="0">
              <a:effectLst>
                <a:outerShdw blurRad="38100" dist="38100" dir="2700000" algn="tl">
                  <a:srgbClr val="000000">
                    <a:alpha val="43137"/>
                  </a:srgbClr>
                </a:outerShdw>
              </a:effectLst>
              <a:latin typeface="Century Gothic" pitchFamily="34" charset="0"/>
            </a:endParaRPr>
          </a:p>
          <a:p>
            <a:pPr fontAlgn="auto">
              <a:spcBef>
                <a:spcPts val="0"/>
              </a:spcBef>
              <a:spcAft>
                <a:spcPts val="0"/>
              </a:spcAft>
              <a:buClr>
                <a:schemeClr val="tx2">
                  <a:lumMod val="60000"/>
                  <a:lumOff val="40000"/>
                </a:schemeClr>
              </a:buClr>
              <a:defRPr/>
            </a:pPr>
            <a:endParaRPr lang="en-US" sz="1200" dirty="0">
              <a:latin typeface="Century Gothic" pitchFamily="34" charset="0"/>
            </a:endParaRPr>
          </a:p>
          <a:p>
            <a:pPr marL="171450" indent="-171450" fontAlgn="auto">
              <a:spcBef>
                <a:spcPts val="0"/>
              </a:spcBef>
              <a:spcAft>
                <a:spcPts val="0"/>
              </a:spcAft>
              <a:buClr>
                <a:schemeClr val="tx2">
                  <a:lumMod val="60000"/>
                  <a:lumOff val="40000"/>
                </a:schemeClr>
              </a:buClr>
              <a:buFont typeface="Arial" pitchFamily="34" charset="0"/>
              <a:buChar char="•"/>
              <a:defRPr/>
            </a:pPr>
            <a:r>
              <a:rPr lang="en-US" sz="1200" dirty="0">
                <a:latin typeface="Century Gothic" pitchFamily="34" charset="0"/>
              </a:rPr>
              <a:t> After test submissions have been completed, contact EDI Operations to request a production setup. They can be reached at 781-994-7500, or via email at  </a:t>
            </a:r>
            <a:r>
              <a:rPr lang="en-US" sz="1200" b="1" u="sng" dirty="0">
                <a:solidFill>
                  <a:schemeClr val="accent1"/>
                </a:solidFill>
                <a:effectLst>
                  <a:outerShdw blurRad="38100" dist="38100" dir="2700000" algn="tl">
                    <a:srgbClr val="000000">
                      <a:alpha val="43137"/>
                    </a:srgbClr>
                  </a:outerShdw>
                </a:effectLst>
                <a:latin typeface="Century Gothic" pitchFamily="34" charset="0"/>
              </a:rPr>
              <a:t>edi.operations@beaconhs.com.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IMPACT PLUS CLAIMS SUBMISSIONS</a:t>
            </a:r>
            <a:endParaRPr lang="en-US" dirty="0">
              <a:effectLst>
                <a:outerShdw blurRad="38100" dist="38100" dir="2700000" algn="tl">
                  <a:srgbClr val="000000">
                    <a:alpha val="43137"/>
                  </a:srgbClr>
                </a:outerShdw>
              </a:effectLst>
            </a:endParaRPr>
          </a:p>
        </p:txBody>
      </p:sp>
      <p:sp>
        <p:nvSpPr>
          <p:cNvPr id="3" name="Rectangle 2"/>
          <p:cNvSpPr/>
          <p:nvPr/>
        </p:nvSpPr>
        <p:spPr>
          <a:xfrm>
            <a:off x="806450" y="1354138"/>
            <a:ext cx="7027863" cy="3539430"/>
          </a:xfrm>
          <a:prstGeom prst="rect">
            <a:avLst/>
          </a:prstGeom>
        </p:spPr>
        <p:txBody>
          <a:bodyPr>
            <a:spAutoFit/>
          </a:bodyPr>
          <a:lstStyle/>
          <a:p>
            <a:pPr marL="285750" indent="-285750" fontAlgn="auto">
              <a:spcBef>
                <a:spcPts val="0"/>
              </a:spcBef>
              <a:spcAft>
                <a:spcPts val="0"/>
              </a:spcAft>
              <a:buClr>
                <a:schemeClr val="tx2">
                  <a:lumMod val="60000"/>
                  <a:lumOff val="40000"/>
                </a:schemeClr>
              </a:buClr>
              <a:buFont typeface="Arial" pitchFamily="34" charset="0"/>
              <a:buChar char="•"/>
              <a:defRPr/>
            </a:pPr>
            <a:r>
              <a:rPr lang="en-US" sz="1600" dirty="0">
                <a:latin typeface="Century Gothic" pitchFamily="34" charset="0"/>
              </a:rPr>
              <a:t>All claims must be received by Beacon within the </a:t>
            </a:r>
            <a:r>
              <a:rPr lang="en-US" sz="1600" dirty="0" smtClean="0">
                <a:latin typeface="Century Gothic" pitchFamily="34" charset="0"/>
              </a:rPr>
              <a:t>plan’s </a:t>
            </a:r>
            <a:r>
              <a:rPr lang="en-US" sz="1600" dirty="0">
                <a:latin typeface="Century Gothic" pitchFamily="34" charset="0"/>
              </a:rPr>
              <a:t>timely filing limit. The filing limit for </a:t>
            </a:r>
            <a:r>
              <a:rPr lang="en-US" sz="1600" dirty="0" smtClean="0">
                <a:latin typeface="Century Gothic" pitchFamily="34" charset="0"/>
              </a:rPr>
              <a:t>Humana CareSource Health Plan is 180 days</a:t>
            </a:r>
            <a:r>
              <a:rPr lang="en-US" sz="1600" dirty="0">
                <a:latin typeface="Century Gothic" pitchFamily="34" charset="0"/>
              </a:rPr>
              <a:t>.</a:t>
            </a:r>
          </a:p>
          <a:p>
            <a:pPr fontAlgn="auto">
              <a:spcBef>
                <a:spcPts val="0"/>
              </a:spcBef>
              <a:spcAft>
                <a:spcPts val="0"/>
              </a:spcAft>
              <a:buClr>
                <a:schemeClr val="tx2">
                  <a:lumMod val="60000"/>
                  <a:lumOff val="40000"/>
                </a:schemeClr>
              </a:buClr>
              <a:defRPr/>
            </a:pPr>
            <a:r>
              <a:rPr lang="en-US" sz="1600" dirty="0">
                <a:latin typeface="Century Gothic" pitchFamily="34" charset="0"/>
              </a:rPr>
              <a:t> </a:t>
            </a:r>
          </a:p>
          <a:p>
            <a:pPr marL="285750" indent="-285750" fontAlgn="auto">
              <a:spcBef>
                <a:spcPts val="0"/>
              </a:spcBef>
              <a:spcAft>
                <a:spcPts val="0"/>
              </a:spcAft>
              <a:buClr>
                <a:schemeClr val="tx2">
                  <a:lumMod val="60000"/>
                  <a:lumOff val="40000"/>
                </a:schemeClr>
              </a:buClr>
              <a:buFont typeface="Arial" pitchFamily="34" charset="0"/>
              <a:buChar char="•"/>
              <a:defRPr/>
            </a:pPr>
            <a:r>
              <a:rPr lang="en-US" sz="1600" dirty="0">
                <a:latin typeface="Century Gothic" pitchFamily="34" charset="0"/>
              </a:rPr>
              <a:t>All clean claim submissions (meaning no missing or incorrect numbers or information) will processed and paid by Beacon within 30 days</a:t>
            </a:r>
            <a:r>
              <a:rPr lang="en-US" sz="1600" dirty="0" smtClean="0">
                <a:latin typeface="Century Gothic" pitchFamily="34" charset="0"/>
              </a:rPr>
              <a:t>.</a:t>
            </a:r>
          </a:p>
          <a:p>
            <a:pPr marL="285750" indent="-285750" fontAlgn="auto">
              <a:spcBef>
                <a:spcPts val="0"/>
              </a:spcBef>
              <a:spcAft>
                <a:spcPts val="0"/>
              </a:spcAft>
              <a:buClr>
                <a:schemeClr val="tx2">
                  <a:lumMod val="60000"/>
                  <a:lumOff val="40000"/>
                </a:schemeClr>
              </a:buClr>
              <a:buFont typeface="Arial" pitchFamily="34" charset="0"/>
              <a:buChar char="•"/>
              <a:defRPr/>
            </a:pPr>
            <a:endParaRPr lang="en-US" sz="1600" dirty="0">
              <a:latin typeface="Century Gothic" pitchFamily="34" charset="0"/>
            </a:endParaRPr>
          </a:p>
          <a:p>
            <a:pPr marL="285750" indent="-285750" fontAlgn="auto">
              <a:spcBef>
                <a:spcPts val="0"/>
              </a:spcBef>
              <a:spcAft>
                <a:spcPts val="0"/>
              </a:spcAft>
              <a:buClr>
                <a:schemeClr val="tx2">
                  <a:lumMod val="60000"/>
                  <a:lumOff val="40000"/>
                </a:schemeClr>
              </a:buClr>
              <a:buFont typeface="Arial" pitchFamily="34" charset="0"/>
              <a:buChar char="•"/>
              <a:defRPr/>
            </a:pPr>
            <a:r>
              <a:rPr lang="en-US" sz="1600" dirty="0" smtClean="0">
                <a:latin typeface="Century Gothic" pitchFamily="34" charset="0"/>
              </a:rPr>
              <a:t>IMPACT PLUS Claims must be submitted with the following information:</a:t>
            </a:r>
          </a:p>
          <a:p>
            <a:pPr marL="742950" lvl="1" indent="-285750" fontAlgn="auto">
              <a:spcBef>
                <a:spcPts val="0"/>
              </a:spcBef>
              <a:spcAft>
                <a:spcPts val="0"/>
              </a:spcAft>
              <a:buClr>
                <a:schemeClr val="tx2">
                  <a:lumMod val="60000"/>
                  <a:lumOff val="40000"/>
                </a:schemeClr>
              </a:buClr>
              <a:buFont typeface="Arial" pitchFamily="34" charset="0"/>
              <a:buChar char="•"/>
              <a:defRPr/>
            </a:pPr>
            <a:r>
              <a:rPr lang="en-US" sz="1600" dirty="0" smtClean="0">
                <a:latin typeface="Century Gothic" pitchFamily="34" charset="0"/>
              </a:rPr>
              <a:t>Commonwealth of Kentucky TAX ID (</a:t>
            </a:r>
            <a:r>
              <a:rPr lang="en-US" sz="1600" b="1" i="1" u="sng" dirty="0" smtClean="0">
                <a:latin typeface="Century Gothic" pitchFamily="34" charset="0"/>
              </a:rPr>
              <a:t>not </a:t>
            </a:r>
            <a:r>
              <a:rPr lang="en-US" sz="1600" i="1" u="sng" dirty="0" smtClean="0">
                <a:latin typeface="Century Gothic" pitchFamily="34" charset="0"/>
              </a:rPr>
              <a:t>site tax id</a:t>
            </a:r>
            <a:r>
              <a:rPr lang="en-US" sz="1600" dirty="0" smtClean="0">
                <a:latin typeface="Century Gothic" pitchFamily="34" charset="0"/>
              </a:rPr>
              <a:t>)</a:t>
            </a:r>
          </a:p>
          <a:p>
            <a:pPr marL="742950" lvl="1" indent="-285750" fontAlgn="auto">
              <a:spcBef>
                <a:spcPts val="0"/>
              </a:spcBef>
              <a:spcAft>
                <a:spcPts val="0"/>
              </a:spcAft>
              <a:buClr>
                <a:schemeClr val="tx2">
                  <a:lumMod val="60000"/>
                  <a:lumOff val="40000"/>
                </a:schemeClr>
              </a:buClr>
              <a:buFont typeface="Arial" pitchFamily="34" charset="0"/>
              <a:buChar char="•"/>
              <a:defRPr/>
            </a:pPr>
            <a:r>
              <a:rPr lang="en-US" sz="1600" u="sng" dirty="0" smtClean="0">
                <a:latin typeface="Century Gothic" pitchFamily="34" charset="0"/>
              </a:rPr>
              <a:t>Your</a:t>
            </a:r>
            <a:r>
              <a:rPr lang="en-US" sz="1600" dirty="0" smtClean="0">
                <a:latin typeface="Century Gothic" pitchFamily="34" charset="0"/>
              </a:rPr>
              <a:t> </a:t>
            </a:r>
            <a:r>
              <a:rPr lang="en-US" sz="1600" u="sng" dirty="0" smtClean="0">
                <a:latin typeface="Century Gothic" pitchFamily="34" charset="0"/>
              </a:rPr>
              <a:t>site name </a:t>
            </a:r>
            <a:r>
              <a:rPr lang="en-US" sz="1600" dirty="0" smtClean="0">
                <a:latin typeface="Century Gothic" pitchFamily="34" charset="0"/>
              </a:rPr>
              <a:t>in Box 32 of the CMS 1500 form</a:t>
            </a:r>
          </a:p>
          <a:p>
            <a:pPr marL="742950" lvl="1" indent="-285750" fontAlgn="auto">
              <a:spcBef>
                <a:spcPts val="0"/>
              </a:spcBef>
              <a:spcAft>
                <a:spcPts val="0"/>
              </a:spcAft>
              <a:buClr>
                <a:schemeClr val="tx2">
                  <a:lumMod val="60000"/>
                  <a:lumOff val="40000"/>
                </a:schemeClr>
              </a:buClr>
              <a:buFont typeface="Arial" pitchFamily="34" charset="0"/>
              <a:buChar char="•"/>
              <a:defRPr/>
            </a:pPr>
            <a:r>
              <a:rPr lang="en-US" sz="1600" u="sng" dirty="0" smtClean="0">
                <a:latin typeface="Century Gothic" pitchFamily="34" charset="0"/>
              </a:rPr>
              <a:t>Your</a:t>
            </a:r>
            <a:r>
              <a:rPr lang="en-US" sz="1600" dirty="0" smtClean="0">
                <a:latin typeface="Century Gothic" pitchFamily="34" charset="0"/>
              </a:rPr>
              <a:t> </a:t>
            </a:r>
            <a:r>
              <a:rPr lang="en-US" sz="1600" u="sng" dirty="0" smtClean="0">
                <a:latin typeface="Century Gothic" pitchFamily="34" charset="0"/>
              </a:rPr>
              <a:t>DCBS or DBH </a:t>
            </a:r>
            <a:r>
              <a:rPr lang="en-US" sz="1600" dirty="0" smtClean="0">
                <a:latin typeface="Century Gothic" pitchFamily="34" charset="0"/>
              </a:rPr>
              <a:t>provider number in box 33b</a:t>
            </a:r>
          </a:p>
          <a:p>
            <a:pPr marL="742950" lvl="1" indent="-285750" fontAlgn="auto">
              <a:spcBef>
                <a:spcPts val="0"/>
              </a:spcBef>
              <a:spcAft>
                <a:spcPts val="0"/>
              </a:spcAft>
              <a:buClr>
                <a:schemeClr val="tx2">
                  <a:lumMod val="60000"/>
                  <a:lumOff val="40000"/>
                </a:schemeClr>
              </a:buClr>
              <a:buFont typeface="Arial" pitchFamily="34" charset="0"/>
              <a:buChar char="•"/>
              <a:defRPr/>
            </a:pPr>
            <a:r>
              <a:rPr lang="en-US" sz="1600" dirty="0" smtClean="0">
                <a:latin typeface="Century Gothic" pitchFamily="34" charset="0"/>
              </a:rPr>
              <a:t>EDI claims must include Humana CareSource’s Plan ID: </a:t>
            </a:r>
            <a:r>
              <a:rPr lang="en-US" sz="1600" dirty="0">
                <a:latin typeface="Century Gothic" pitchFamily="34" charset="0"/>
              </a:rPr>
              <a:t> </a:t>
            </a:r>
            <a:r>
              <a:rPr lang="en-US" sz="1600" dirty="0" smtClean="0">
                <a:latin typeface="Century Gothic" pitchFamily="34" charset="0"/>
              </a:rPr>
              <a:t>045</a:t>
            </a:r>
            <a:endParaRPr lang="en-US" sz="1600" dirty="0">
              <a:latin typeface="Century Gothic"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100000"/>
              </a:lnSpc>
              <a:spcAft>
                <a:spcPts val="3600"/>
              </a:spcAft>
              <a:defRPr/>
            </a:pPr>
            <a:r>
              <a:rPr lang="en-US" sz="2800" dirty="0">
                <a:latin typeface="Century Gothic" pitchFamily="34" charset="0"/>
              </a:rPr>
              <a:t>Accreditation, Recognition &amp; Achievements</a:t>
            </a:r>
            <a:endParaRPr lang="en-US" sz="2800" dirty="0" smtClean="0">
              <a:latin typeface="Century Gothic" pitchFamily="34" charset="0"/>
            </a:endParaRPr>
          </a:p>
        </p:txBody>
      </p:sp>
      <p:sp>
        <p:nvSpPr>
          <p:cNvPr id="5" name="Content Placeholder 2"/>
          <p:cNvSpPr txBox="1">
            <a:spLocks/>
          </p:cNvSpPr>
          <p:nvPr/>
        </p:nvSpPr>
        <p:spPr>
          <a:xfrm>
            <a:off x="1114136" y="1677948"/>
            <a:ext cx="7129318" cy="3810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000" b="1" dirty="0">
                <a:solidFill>
                  <a:srgbClr val="EFECE1">
                    <a:lumMod val="10000"/>
                  </a:srgbClr>
                </a:solidFill>
                <a:latin typeface="Century Gothic" pitchFamily="34" charset="0"/>
              </a:rPr>
              <a:t>Humana</a:t>
            </a:r>
          </a:p>
          <a:p>
            <a:pPr>
              <a:buFont typeface="Arial" charset="0"/>
              <a:buChar char="•"/>
              <a:defRPr/>
            </a:pPr>
            <a:r>
              <a:rPr lang="en-US" sz="1800" dirty="0">
                <a:solidFill>
                  <a:srgbClr val="EFECE1">
                    <a:lumMod val="10000"/>
                  </a:srgbClr>
                </a:solidFill>
                <a:latin typeface="Century Gothic" pitchFamily="34" charset="0"/>
              </a:rPr>
              <a:t>Ranked #1 Major Payer by </a:t>
            </a:r>
            <a:r>
              <a:rPr lang="en-US" sz="1800" dirty="0" err="1">
                <a:solidFill>
                  <a:srgbClr val="EFECE1">
                    <a:lumMod val="10000"/>
                  </a:srgbClr>
                </a:solidFill>
                <a:latin typeface="Century Gothic" pitchFamily="34" charset="0"/>
              </a:rPr>
              <a:t>Athenahealth</a:t>
            </a:r>
            <a:endParaRPr lang="en-US" sz="1800" dirty="0">
              <a:latin typeface="Century Gothic" pitchFamily="34" charset="0"/>
            </a:endParaRPr>
          </a:p>
          <a:p>
            <a:pPr>
              <a:buFont typeface="Arial" charset="0"/>
              <a:buChar char="•"/>
              <a:defRPr/>
            </a:pPr>
            <a:r>
              <a:rPr lang="en-US" sz="1800" dirty="0">
                <a:solidFill>
                  <a:srgbClr val="EFECE1">
                    <a:lumMod val="10000"/>
                  </a:srgbClr>
                </a:solidFill>
                <a:latin typeface="Century Gothic" pitchFamily="34" charset="0"/>
              </a:rPr>
              <a:t>Ranked #2 </a:t>
            </a:r>
            <a:r>
              <a:rPr lang="en-US" sz="1800" dirty="0" err="1">
                <a:solidFill>
                  <a:srgbClr val="EFECE1">
                    <a:lumMod val="10000"/>
                  </a:srgbClr>
                </a:solidFill>
                <a:latin typeface="Century Gothic" pitchFamily="34" charset="0"/>
              </a:rPr>
              <a:t>RightSource</a:t>
            </a:r>
            <a:r>
              <a:rPr lang="en-US" sz="1800" dirty="0">
                <a:solidFill>
                  <a:srgbClr val="EFECE1">
                    <a:lumMod val="10000"/>
                  </a:srgbClr>
                </a:solidFill>
                <a:latin typeface="Century Gothic" pitchFamily="34" charset="0"/>
              </a:rPr>
              <a:t> Rx mail order pharmacy by JD Powers</a:t>
            </a:r>
          </a:p>
          <a:p>
            <a:pPr>
              <a:buFont typeface="Arial" charset="0"/>
              <a:buChar char="•"/>
              <a:defRPr/>
            </a:pPr>
            <a:r>
              <a:rPr lang="en-US" sz="1800" dirty="0">
                <a:solidFill>
                  <a:srgbClr val="EFECE1">
                    <a:lumMod val="10000"/>
                  </a:srgbClr>
                </a:solidFill>
                <a:latin typeface="Century Gothic" pitchFamily="34" charset="0"/>
              </a:rPr>
              <a:t>NCQA Accredited with a Commendable rating</a:t>
            </a:r>
          </a:p>
          <a:p>
            <a:pPr>
              <a:buFont typeface="Arial" charset="0"/>
              <a:buChar char="•"/>
              <a:defRPr/>
            </a:pPr>
            <a:r>
              <a:rPr lang="en-US" sz="1800" dirty="0">
                <a:solidFill>
                  <a:srgbClr val="EFECE1">
                    <a:lumMod val="10000"/>
                  </a:srgbClr>
                </a:solidFill>
                <a:latin typeface="Century Gothic" pitchFamily="34" charset="0"/>
              </a:rPr>
              <a:t>270K Complex Chronic Seniors managed through </a:t>
            </a:r>
            <a:r>
              <a:rPr lang="en-US" sz="1800" dirty="0" err="1">
                <a:solidFill>
                  <a:srgbClr val="EFECE1">
                    <a:lumMod val="10000"/>
                  </a:srgbClr>
                </a:solidFill>
                <a:latin typeface="Century Gothic" pitchFamily="34" charset="0"/>
              </a:rPr>
              <a:t>HumanaCares</a:t>
            </a:r>
            <a:endParaRPr lang="en-US" sz="1800" dirty="0">
              <a:solidFill>
                <a:srgbClr val="EFECE1">
                  <a:lumMod val="10000"/>
                </a:srgbClr>
              </a:solidFill>
              <a:latin typeface="Century Gothic" pitchFamily="34" charset="0"/>
            </a:endParaRPr>
          </a:p>
          <a:p>
            <a:pPr>
              <a:buFont typeface="Arial" charset="0"/>
              <a:buChar char="•"/>
              <a:defRPr/>
            </a:pPr>
            <a:r>
              <a:rPr lang="en-US" sz="1800" dirty="0">
                <a:solidFill>
                  <a:srgbClr val="EFECE1">
                    <a:lumMod val="10000"/>
                  </a:srgbClr>
                </a:solidFill>
                <a:latin typeface="Century Gothic" pitchFamily="34" charset="0"/>
              </a:rPr>
              <a:t>Acquisition of </a:t>
            </a:r>
            <a:r>
              <a:rPr lang="en-US" sz="1800" dirty="0" err="1">
                <a:solidFill>
                  <a:srgbClr val="EFECE1">
                    <a:lumMod val="10000"/>
                  </a:srgbClr>
                </a:solidFill>
                <a:latin typeface="Century Gothic" pitchFamily="34" charset="0"/>
              </a:rPr>
              <a:t>SeniorBridge</a:t>
            </a:r>
            <a:r>
              <a:rPr lang="en-US" sz="1800" dirty="0">
                <a:solidFill>
                  <a:srgbClr val="EFECE1">
                    <a:lumMod val="10000"/>
                  </a:srgbClr>
                </a:solidFill>
                <a:latin typeface="Century Gothic" pitchFamily="34" charset="0"/>
              </a:rPr>
              <a:t> – leader in managing complex chronic conditions and home based care</a:t>
            </a:r>
          </a:p>
          <a:p>
            <a:pPr>
              <a:buFont typeface="Arial" charset="0"/>
              <a:buChar char="•"/>
              <a:defRPr/>
            </a:pPr>
            <a:r>
              <a:rPr lang="en-US" sz="1800" dirty="0">
                <a:solidFill>
                  <a:srgbClr val="EFECE1">
                    <a:lumMod val="10000"/>
                  </a:srgbClr>
                </a:solidFill>
                <a:latin typeface="Century Gothic" pitchFamily="34" charset="0"/>
              </a:rPr>
              <a:t>Acquisition of Concentra medical centers – 15 physician practices and 25 urgent care clinics</a:t>
            </a:r>
          </a:p>
        </p:txBody>
      </p:sp>
    </p:spTree>
    <p:extLst>
      <p:ext uri="{BB962C8B-B14F-4D97-AF65-F5344CB8AC3E}">
        <p14:creationId xmlns:p14="http://schemas.microsoft.com/office/powerpoint/2010/main" val="397471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effectLst>
                  <a:outerShdw blurRad="38100" dist="38100" dir="2700000" algn="tl">
                    <a:srgbClr val="000000">
                      <a:alpha val="43137"/>
                    </a:srgbClr>
                  </a:outerShdw>
                </a:effectLst>
              </a:rPr>
              <a:t>Additional Information: Waivers, Reconsiderations, Resubmissions</a:t>
            </a:r>
            <a:endParaRPr lang="en-US" sz="2000" dirty="0">
              <a:effectLst>
                <a:outerShdw blurRad="38100" dist="38100" dir="2700000" algn="tl">
                  <a:srgbClr val="000000">
                    <a:alpha val="43137"/>
                  </a:srgbClr>
                </a:outerShdw>
              </a:effectLst>
            </a:endParaRPr>
          </a:p>
        </p:txBody>
      </p:sp>
      <p:sp>
        <p:nvSpPr>
          <p:cNvPr id="3" name="Rectangle 2"/>
          <p:cNvSpPr/>
          <p:nvPr/>
        </p:nvSpPr>
        <p:spPr>
          <a:xfrm>
            <a:off x="460375" y="1373189"/>
            <a:ext cx="7968730" cy="5201424"/>
          </a:xfrm>
          <a:prstGeom prst="rect">
            <a:avLst/>
          </a:prstGeom>
        </p:spPr>
        <p:txBody>
          <a:bodyPr wrap="square">
            <a:spAutoFit/>
          </a:bodyPr>
          <a:lstStyle/>
          <a:p>
            <a:pPr marL="171450" lvl="0" indent="-171450">
              <a:buClr>
                <a:schemeClr val="tx2">
                  <a:lumMod val="60000"/>
                  <a:lumOff val="40000"/>
                </a:schemeClr>
              </a:buClr>
              <a:buFont typeface="Arial" pitchFamily="34" charset="0"/>
              <a:buChar char="•"/>
            </a:pPr>
            <a:r>
              <a:rPr lang="en-US" sz="1600" dirty="0" smtClean="0">
                <a:latin typeface="Century Gothic" pitchFamily="34" charset="0"/>
              </a:rPr>
              <a:t>All claim resubmissions must include the Rec ID from the original claim denial EOB to prevent unnecessary timely filing denials.</a:t>
            </a:r>
          </a:p>
          <a:p>
            <a:pPr lvl="0">
              <a:buClr>
                <a:schemeClr val="tx2">
                  <a:lumMod val="60000"/>
                  <a:lumOff val="40000"/>
                </a:schemeClr>
              </a:buClr>
            </a:pPr>
            <a:endParaRPr lang="en-US" sz="1600" dirty="0" smtClean="0">
              <a:latin typeface="Century Gothic" pitchFamily="34" charset="0"/>
            </a:endParaRPr>
          </a:p>
          <a:p>
            <a:pPr marL="171450" lvl="0" indent="-171450">
              <a:buClr>
                <a:schemeClr val="tx2">
                  <a:lumMod val="60000"/>
                  <a:lumOff val="40000"/>
                </a:schemeClr>
              </a:buClr>
              <a:buFont typeface="Arial" pitchFamily="34" charset="0"/>
              <a:buChar char="•"/>
            </a:pPr>
            <a:r>
              <a:rPr lang="en-US" sz="1600" dirty="0" smtClean="0">
                <a:latin typeface="Century Gothic" pitchFamily="34" charset="0"/>
              </a:rPr>
              <a:t>Waiver requests (for timely filing) may be submitted within 180 days from the qualifying event and must be accompanied by a claim form (available on </a:t>
            </a:r>
            <a:r>
              <a:rPr lang="en-US" sz="1600" dirty="0" smtClean="0">
                <a:latin typeface="Century Gothic" pitchFamily="34" charset="0"/>
                <a:hlinkClick r:id="rId2"/>
              </a:rPr>
              <a:t>www.beaconhealthstrageies.com</a:t>
            </a:r>
            <a:r>
              <a:rPr lang="en-US" sz="1600" dirty="0" smtClean="0">
                <a:latin typeface="Century Gothic" pitchFamily="34" charset="0"/>
              </a:rPr>
              <a:t>).</a:t>
            </a:r>
          </a:p>
          <a:p>
            <a:pPr lvl="0">
              <a:buClr>
                <a:schemeClr val="tx2">
                  <a:lumMod val="60000"/>
                  <a:lumOff val="40000"/>
                </a:schemeClr>
              </a:buClr>
            </a:pPr>
            <a:endParaRPr lang="en-US" sz="1600" dirty="0" smtClean="0">
              <a:latin typeface="Century Gothic" pitchFamily="34" charset="0"/>
            </a:endParaRPr>
          </a:p>
          <a:p>
            <a:pPr marL="171450" lvl="0" indent="-171450">
              <a:buClr>
                <a:schemeClr val="tx2">
                  <a:lumMod val="60000"/>
                  <a:lumOff val="40000"/>
                </a:schemeClr>
              </a:buClr>
              <a:buFont typeface="Arial" pitchFamily="34" charset="0"/>
              <a:buChar char="•"/>
            </a:pPr>
            <a:r>
              <a:rPr lang="en-US" sz="1600" dirty="0" smtClean="0">
                <a:latin typeface="Century Gothic" pitchFamily="34" charset="0"/>
              </a:rPr>
              <a:t>Qualifying events include: retro member eligibility; retro authorization and retro provider eligibility. If your request is not for one of these reasons, it will be denied and you must follow the procedure for reconsiderations.</a:t>
            </a:r>
          </a:p>
          <a:p>
            <a:pPr marL="171450" lvl="0" indent="-171450">
              <a:buClr>
                <a:schemeClr val="tx2">
                  <a:lumMod val="60000"/>
                  <a:lumOff val="40000"/>
                </a:schemeClr>
              </a:buClr>
              <a:buFont typeface="Arial" pitchFamily="34" charset="0"/>
              <a:buChar char="•"/>
            </a:pPr>
            <a:endParaRPr lang="en-US" sz="1600" dirty="0">
              <a:latin typeface="Century Gothic" pitchFamily="34" charset="0"/>
            </a:endParaRPr>
          </a:p>
          <a:p>
            <a:pPr marL="171450" lvl="0" indent="-171450">
              <a:buClr>
                <a:schemeClr val="tx2">
                  <a:lumMod val="60000"/>
                  <a:lumOff val="40000"/>
                </a:schemeClr>
              </a:buClr>
              <a:buFont typeface="Arial" pitchFamily="34" charset="0"/>
              <a:buChar char="•"/>
            </a:pPr>
            <a:r>
              <a:rPr lang="en-US" sz="1600" dirty="0" smtClean="0">
                <a:latin typeface="Century Gothic" pitchFamily="34" charset="0"/>
              </a:rPr>
              <a:t>Once you have exhausted all other avenues, you can submit a request for reconsideration of the 180 day timely filing limit.</a:t>
            </a:r>
          </a:p>
          <a:p>
            <a:pPr marL="171450" lvl="0" indent="-171450">
              <a:buClr>
                <a:schemeClr val="tx2">
                  <a:lumMod val="60000"/>
                  <a:lumOff val="40000"/>
                </a:schemeClr>
              </a:buClr>
              <a:buFont typeface="Arial" pitchFamily="34" charset="0"/>
              <a:buChar char="•"/>
            </a:pPr>
            <a:endParaRPr lang="en-US" sz="1600" dirty="0">
              <a:latin typeface="Century Gothic" pitchFamily="34" charset="0"/>
            </a:endParaRPr>
          </a:p>
          <a:p>
            <a:pPr marL="171450" lvl="0" indent="-171450">
              <a:buClr>
                <a:schemeClr val="tx2">
                  <a:lumMod val="60000"/>
                  <a:lumOff val="40000"/>
                </a:schemeClr>
              </a:buClr>
              <a:buFont typeface="Arial" pitchFamily="34" charset="0"/>
              <a:buChar char="•"/>
            </a:pPr>
            <a:r>
              <a:rPr lang="en-US" sz="1600" dirty="0" smtClean="0">
                <a:latin typeface="Century Gothic" pitchFamily="34" charset="0"/>
              </a:rPr>
              <a:t>Reconsiderations must include:</a:t>
            </a:r>
          </a:p>
          <a:p>
            <a:pPr marL="628650" lvl="1" indent="-171450">
              <a:buClr>
                <a:schemeClr val="tx2">
                  <a:lumMod val="60000"/>
                  <a:lumOff val="40000"/>
                </a:schemeClr>
              </a:buClr>
              <a:buFont typeface="Arial" pitchFamily="34" charset="0"/>
              <a:buChar char="•"/>
            </a:pPr>
            <a:r>
              <a:rPr lang="en-US" sz="1600" dirty="0" smtClean="0">
                <a:latin typeface="Century Gothic" pitchFamily="34" charset="0"/>
              </a:rPr>
              <a:t>Copy of claim form with a cover letter explaining why claims were not filed timely, along with supporting documentation</a:t>
            </a:r>
          </a:p>
          <a:p>
            <a:pPr marL="628650" lvl="1" indent="-171450">
              <a:buClr>
                <a:schemeClr val="tx2">
                  <a:lumMod val="60000"/>
                  <a:lumOff val="40000"/>
                </a:schemeClr>
              </a:buClr>
              <a:buFont typeface="Arial" pitchFamily="34" charset="0"/>
              <a:buChar char="•"/>
            </a:pPr>
            <a:r>
              <a:rPr lang="en-US" sz="1600" dirty="0" smtClean="0">
                <a:latin typeface="Century Gothic" pitchFamily="34" charset="0"/>
              </a:rPr>
              <a:t>Screen prints of billing ledgers, certified mail receipts or documentation that claims were sent to a clearinghouse are not considered proof of timely filing</a:t>
            </a:r>
          </a:p>
          <a:p>
            <a:pPr marL="628650" lvl="1" indent="-171450">
              <a:buClr>
                <a:schemeClr val="tx2">
                  <a:lumMod val="60000"/>
                  <a:lumOff val="40000"/>
                </a:schemeClr>
              </a:buClr>
              <a:buFont typeface="Arial" pitchFamily="34" charset="0"/>
              <a:buChar char="•"/>
            </a:pPr>
            <a:endParaRPr lang="en-US" sz="1200" dirty="0">
              <a:solidFill>
                <a:schemeClr val="accent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581069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822325"/>
            <a:ext cx="8239125" cy="550863"/>
          </a:xfrm>
        </p:spPr>
        <p:txBody>
          <a:bodyPr/>
          <a:lstStyle/>
          <a:p>
            <a:pPr eaLnBrk="1" fontAlgn="auto" hangingPunct="1">
              <a:defRPr/>
            </a:pPr>
            <a:r>
              <a:rPr lang="en-US" dirty="0" smtClean="0">
                <a:effectLst>
                  <a:outerShdw blurRad="38100" dist="38100" dir="2700000" algn="tl">
                    <a:srgbClr val="000000">
                      <a:alpha val="43137"/>
                    </a:srgbClr>
                  </a:outerShdw>
                </a:effectLst>
              </a:rPr>
              <a:t>Contact Numbers</a:t>
            </a:r>
            <a:endParaRPr lang="en-US" dirty="0">
              <a:effectLst>
                <a:outerShdw blurRad="38100" dist="38100" dir="2700000" algn="tl">
                  <a:srgbClr val="000000">
                    <a:alpha val="43137"/>
                  </a:srgbClr>
                </a:outerShdw>
              </a:effectLst>
            </a:endParaRPr>
          </a:p>
        </p:txBody>
      </p:sp>
      <p:sp>
        <p:nvSpPr>
          <p:cNvPr id="53251" name="Rectangle 4"/>
          <p:cNvSpPr>
            <a:spLocks noChangeArrowheads="1"/>
          </p:cNvSpPr>
          <p:nvPr/>
        </p:nvSpPr>
        <p:spPr bwMode="auto">
          <a:xfrm>
            <a:off x="1363663" y="1143000"/>
            <a:ext cx="63928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smtClean="0">
                <a:latin typeface="Century Gothic" pitchFamily="34" charset="0"/>
              </a:rPr>
              <a:t>Humana CareSource Behavioral Health Hotline:  877-380-9729</a:t>
            </a:r>
            <a:endParaRPr lang="en-US" sz="1600" dirty="0">
              <a:latin typeface="Century Gothic" pitchFamily="34" charset="0"/>
            </a:endParaRPr>
          </a:p>
          <a:p>
            <a:endParaRPr lang="en-US" sz="1600" dirty="0" smtClean="0">
              <a:latin typeface="Century Gothic" pitchFamily="34" charset="0"/>
            </a:endParaRPr>
          </a:p>
          <a:p>
            <a:r>
              <a:rPr lang="en-US" sz="1600" dirty="0" smtClean="0">
                <a:latin typeface="Century Gothic" pitchFamily="34" charset="0"/>
              </a:rPr>
              <a:t>Main </a:t>
            </a:r>
            <a:r>
              <a:rPr lang="en-US" sz="1600" dirty="0">
                <a:latin typeface="Century Gothic" pitchFamily="34" charset="0"/>
              </a:rPr>
              <a:t>fax number </a:t>
            </a:r>
            <a:r>
              <a:rPr lang="en-US" sz="1600" dirty="0" smtClean="0">
                <a:latin typeface="Century Gothic" pitchFamily="34" charset="0"/>
              </a:rPr>
              <a:t>781.994.7633</a:t>
            </a:r>
            <a:endParaRPr lang="en-US" sz="1600" dirty="0">
              <a:latin typeface="Century Gothic" pitchFamily="34" charset="0"/>
            </a:endParaRPr>
          </a:p>
          <a:p>
            <a:endParaRPr lang="en-US" sz="1600" dirty="0" smtClean="0">
              <a:latin typeface="Century Gothic" pitchFamily="34" charset="0"/>
            </a:endParaRPr>
          </a:p>
          <a:p>
            <a:r>
              <a:rPr lang="en-US" sz="1600" dirty="0" smtClean="0">
                <a:latin typeface="Century Gothic" pitchFamily="34" charset="0"/>
              </a:rPr>
              <a:t>TTY </a:t>
            </a:r>
            <a:r>
              <a:rPr lang="en-US" sz="1600" dirty="0">
                <a:latin typeface="Century Gothic" pitchFamily="34" charset="0"/>
              </a:rPr>
              <a:t>Number (for hearing impaired) 781.994-7660 or 866.727.9441</a:t>
            </a:r>
          </a:p>
          <a:p>
            <a:r>
              <a:rPr lang="en-US" sz="1600" dirty="0">
                <a:latin typeface="Century Gothic" pitchFamily="34" charset="0"/>
              </a:rPr>
              <a:t> </a:t>
            </a:r>
          </a:p>
          <a:p>
            <a:r>
              <a:rPr lang="en-US" sz="1600" dirty="0">
                <a:latin typeface="Century Gothic" pitchFamily="34" charset="0"/>
              </a:rPr>
              <a:t>Provider Relations 781.994.7556</a:t>
            </a:r>
          </a:p>
          <a:p>
            <a:r>
              <a:rPr lang="en-US" sz="1600" dirty="0">
                <a:latin typeface="Century Gothic" pitchFamily="34" charset="0"/>
              </a:rPr>
              <a:t>Provider Relations email: provider.relations@beaconhs.com</a:t>
            </a:r>
          </a:p>
          <a:p>
            <a:r>
              <a:rPr lang="en-US" sz="1600" dirty="0">
                <a:latin typeface="Century Gothic" pitchFamily="34" charset="0"/>
              </a:rPr>
              <a:t> </a:t>
            </a:r>
          </a:p>
          <a:p>
            <a:r>
              <a:rPr lang="en-US" sz="1600" dirty="0">
                <a:latin typeface="Century Gothic" pitchFamily="34" charset="0"/>
              </a:rPr>
              <a:t>Claims Hotline 888.249.0478</a:t>
            </a:r>
          </a:p>
          <a:p>
            <a:r>
              <a:rPr lang="en-US" sz="1600" dirty="0">
                <a:latin typeface="Century Gothic" pitchFamily="34" charset="0"/>
              </a:rPr>
              <a:t> </a:t>
            </a:r>
          </a:p>
          <a:p>
            <a:r>
              <a:rPr lang="en-US" sz="1600" dirty="0">
                <a:latin typeface="Century Gothic" pitchFamily="34" charset="0"/>
              </a:rPr>
              <a:t>eServices Helpline 866.206.6120</a:t>
            </a:r>
          </a:p>
          <a:p>
            <a:r>
              <a:rPr lang="en-US" sz="1600" dirty="0">
                <a:latin typeface="Century Gothic" pitchFamily="34" charset="0"/>
              </a:rPr>
              <a:t>IVR 888.210.2018</a:t>
            </a:r>
          </a:p>
          <a:p>
            <a:r>
              <a:rPr lang="en-US" sz="1600" dirty="0">
                <a:latin typeface="Century Gothic" pitchFamily="34" charset="0"/>
              </a:rPr>
              <a:t> </a:t>
            </a:r>
          </a:p>
          <a:p>
            <a:r>
              <a:rPr lang="en-US" sz="1600" dirty="0">
                <a:latin typeface="Century Gothic" pitchFamily="34" charset="0"/>
              </a:rPr>
              <a:t> </a:t>
            </a:r>
          </a:p>
          <a:p>
            <a:r>
              <a:rPr lang="en-US" sz="1600" dirty="0">
                <a:latin typeface="Century Gothic" pitchFamily="34" charset="0"/>
              </a:rPr>
              <a:t> All departments can be reached at </a:t>
            </a:r>
            <a:r>
              <a:rPr lang="en-US" sz="1600" dirty="0" smtClean="0">
                <a:latin typeface="Century Gothic" pitchFamily="34" charset="0"/>
              </a:rPr>
              <a:t>877-380-9729. </a:t>
            </a:r>
            <a:r>
              <a:rPr lang="en-US" sz="1600" dirty="0">
                <a:latin typeface="Century Gothic" pitchFamily="34" charset="0"/>
              </a:rPr>
              <a:t>This is the </a:t>
            </a:r>
            <a:r>
              <a:rPr lang="en-US" sz="1600" dirty="0" smtClean="0">
                <a:latin typeface="Century Gothic" pitchFamily="34" charset="0"/>
              </a:rPr>
              <a:t>Behavioral Health Hotline for Humana CareSource Health Plan.</a:t>
            </a:r>
            <a:endParaRPr lang="en-US" sz="1600" dirty="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100000"/>
              </a:lnSpc>
              <a:spcAft>
                <a:spcPts val="3600"/>
              </a:spcAft>
              <a:defRPr/>
            </a:pPr>
            <a:r>
              <a:rPr lang="en-US" sz="2800" dirty="0">
                <a:latin typeface="Century Gothic" pitchFamily="34" charset="0"/>
              </a:rPr>
              <a:t>Accreditation, Recognition &amp; Achievements</a:t>
            </a:r>
            <a:endParaRPr lang="en-US" sz="2800" dirty="0" smtClean="0">
              <a:latin typeface="Century Gothic" pitchFamily="34" charset="0"/>
            </a:endParaRPr>
          </a:p>
        </p:txBody>
      </p:sp>
      <p:sp>
        <p:nvSpPr>
          <p:cNvPr id="5" name="Content Placeholder 2"/>
          <p:cNvSpPr txBox="1">
            <a:spLocks/>
          </p:cNvSpPr>
          <p:nvPr/>
        </p:nvSpPr>
        <p:spPr>
          <a:xfrm>
            <a:off x="1114136" y="1677948"/>
            <a:ext cx="7129318" cy="3810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000" b="1" dirty="0" err="1">
                <a:solidFill>
                  <a:srgbClr val="EFECE1">
                    <a:lumMod val="10000"/>
                  </a:srgbClr>
                </a:solidFill>
                <a:latin typeface="Century Gothic" pitchFamily="34" charset="0"/>
              </a:rPr>
              <a:t>CareSource</a:t>
            </a:r>
            <a:endParaRPr lang="en-US" sz="2000" b="1" dirty="0">
              <a:solidFill>
                <a:srgbClr val="EFECE1">
                  <a:lumMod val="10000"/>
                </a:srgbClr>
              </a:solidFill>
              <a:latin typeface="Century Gothic" pitchFamily="34" charset="0"/>
            </a:endParaRPr>
          </a:p>
          <a:p>
            <a:pPr>
              <a:buFont typeface="Arial" charset="0"/>
              <a:buChar char="•"/>
              <a:defRPr/>
            </a:pPr>
            <a:r>
              <a:rPr lang="en-US" sz="1800" dirty="0">
                <a:solidFill>
                  <a:srgbClr val="EFECE1">
                    <a:lumMod val="10000"/>
                  </a:srgbClr>
                </a:solidFill>
                <a:latin typeface="Century Gothic" pitchFamily="34" charset="0"/>
              </a:rPr>
              <a:t>Ohio Association of Health Plans selected </a:t>
            </a:r>
            <a:r>
              <a:rPr lang="en-US" sz="1800" dirty="0" err="1">
                <a:solidFill>
                  <a:srgbClr val="EFECE1">
                    <a:lumMod val="10000"/>
                  </a:srgbClr>
                </a:solidFill>
                <a:latin typeface="Century Gothic" pitchFamily="34" charset="0"/>
              </a:rPr>
              <a:t>CareSource</a:t>
            </a:r>
            <a:r>
              <a:rPr lang="en-US" sz="1800" dirty="0">
                <a:solidFill>
                  <a:srgbClr val="EFECE1">
                    <a:lumMod val="10000"/>
                  </a:srgbClr>
                </a:solidFill>
                <a:latin typeface="Century Gothic" pitchFamily="34" charset="0"/>
              </a:rPr>
              <a:t> to win the “Pinnacle Award” for our “NICU Care Transitions Program”</a:t>
            </a:r>
          </a:p>
          <a:p>
            <a:pPr>
              <a:buFont typeface="Arial" charset="0"/>
              <a:buChar char="•"/>
              <a:defRPr/>
            </a:pPr>
            <a:r>
              <a:rPr lang="en-US" sz="1800" i="1" dirty="0">
                <a:solidFill>
                  <a:srgbClr val="EFECE1">
                    <a:lumMod val="10000"/>
                  </a:srgbClr>
                </a:solidFill>
                <a:latin typeface="Century Gothic" pitchFamily="34" charset="0"/>
              </a:rPr>
              <a:t>Dayton Business Journal’s </a:t>
            </a:r>
            <a:r>
              <a:rPr lang="en-US" sz="1800" dirty="0">
                <a:solidFill>
                  <a:srgbClr val="EFECE1">
                    <a:lumMod val="10000"/>
                  </a:srgbClr>
                </a:solidFill>
                <a:latin typeface="Century Gothic" pitchFamily="34" charset="0"/>
              </a:rPr>
              <a:t>Fastest Growing Companies (#20)</a:t>
            </a:r>
          </a:p>
          <a:p>
            <a:pPr>
              <a:buFont typeface="Arial" charset="0"/>
              <a:buChar char="•"/>
              <a:defRPr/>
            </a:pPr>
            <a:r>
              <a:rPr lang="en-US" sz="1800" dirty="0">
                <a:solidFill>
                  <a:srgbClr val="EFECE1">
                    <a:lumMod val="10000"/>
                  </a:srgbClr>
                </a:solidFill>
                <a:latin typeface="Century Gothic" pitchFamily="34" charset="0"/>
              </a:rPr>
              <a:t>U.S. News &amp; World Report “Best Health Plans”</a:t>
            </a:r>
          </a:p>
          <a:p>
            <a:pPr>
              <a:buFont typeface="Arial" charset="0"/>
              <a:buChar char="•"/>
              <a:defRPr/>
            </a:pPr>
            <a:r>
              <a:rPr lang="en-US" sz="1800" dirty="0">
                <a:solidFill>
                  <a:srgbClr val="EFECE1">
                    <a:lumMod val="10000"/>
                  </a:srgbClr>
                </a:solidFill>
                <a:latin typeface="Century Gothic" pitchFamily="34" charset="0"/>
              </a:rPr>
              <a:t>#3 “Dayton Area Top 100 Companies” list</a:t>
            </a:r>
          </a:p>
          <a:p>
            <a:pPr>
              <a:buFont typeface="Arial" charset="0"/>
              <a:buChar char="•"/>
              <a:defRPr/>
            </a:pPr>
            <a:r>
              <a:rPr lang="en-US" sz="1800" i="1" dirty="0">
                <a:solidFill>
                  <a:srgbClr val="EFECE1">
                    <a:lumMod val="10000"/>
                  </a:srgbClr>
                </a:solidFill>
                <a:latin typeface="Century Gothic" pitchFamily="34" charset="0"/>
              </a:rPr>
              <a:t>Training Magazine’s </a:t>
            </a:r>
            <a:r>
              <a:rPr lang="en-US" sz="1800" dirty="0">
                <a:solidFill>
                  <a:srgbClr val="EFECE1">
                    <a:lumMod val="10000"/>
                  </a:srgbClr>
                </a:solidFill>
                <a:latin typeface="Century Gothic" pitchFamily="34" charset="0"/>
              </a:rPr>
              <a:t>Top 125 Training</a:t>
            </a:r>
            <a:br>
              <a:rPr lang="en-US" sz="1800" dirty="0">
                <a:solidFill>
                  <a:srgbClr val="EFECE1">
                    <a:lumMod val="10000"/>
                  </a:srgbClr>
                </a:solidFill>
                <a:latin typeface="Century Gothic" pitchFamily="34" charset="0"/>
              </a:rPr>
            </a:br>
            <a:r>
              <a:rPr lang="en-US" sz="1800" dirty="0">
                <a:solidFill>
                  <a:srgbClr val="EFECE1">
                    <a:lumMod val="10000"/>
                  </a:srgbClr>
                </a:solidFill>
                <a:latin typeface="Century Gothic" pitchFamily="34" charset="0"/>
              </a:rPr>
              <a:t>Organizations in America (#10)</a:t>
            </a:r>
          </a:p>
          <a:p>
            <a:pPr>
              <a:buFont typeface="Arial" charset="0"/>
              <a:buChar char="•"/>
              <a:defRPr/>
            </a:pPr>
            <a:r>
              <a:rPr lang="en-US" sz="1800" dirty="0">
                <a:solidFill>
                  <a:srgbClr val="EFECE1">
                    <a:lumMod val="10000"/>
                  </a:srgbClr>
                </a:solidFill>
                <a:latin typeface="Century Gothic" pitchFamily="34" charset="0"/>
              </a:rPr>
              <a:t>URAC and NCQA Accredited for</a:t>
            </a:r>
            <a:br>
              <a:rPr lang="en-US" sz="1800" dirty="0">
                <a:solidFill>
                  <a:srgbClr val="EFECE1">
                    <a:lumMod val="10000"/>
                  </a:srgbClr>
                </a:solidFill>
                <a:latin typeface="Century Gothic" pitchFamily="34" charset="0"/>
              </a:rPr>
            </a:br>
            <a:r>
              <a:rPr lang="en-US" sz="1800" dirty="0">
                <a:solidFill>
                  <a:srgbClr val="EFECE1">
                    <a:lumMod val="10000"/>
                  </a:srgbClr>
                </a:solidFill>
                <a:latin typeface="Century Gothic" pitchFamily="34" charset="0"/>
              </a:rPr>
              <a:t>Ohio Medicaid Health Plan</a:t>
            </a:r>
          </a:p>
        </p:txBody>
      </p:sp>
    </p:spTree>
    <p:extLst>
      <p:ext uri="{BB962C8B-B14F-4D97-AF65-F5344CB8AC3E}">
        <p14:creationId xmlns:p14="http://schemas.microsoft.com/office/powerpoint/2010/main" val="3971837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800" dirty="0">
                <a:latin typeface="Century Gothic" pitchFamily="34" charset="0"/>
                <a:ea typeface="ＭＳ Ｐゴシック" pitchFamily="34" charset="-128"/>
              </a:rPr>
              <a:t>Member Eligibility</a:t>
            </a:r>
            <a:endParaRPr lang="en-US" sz="2800" dirty="0" smtClean="0">
              <a:latin typeface="Century Gothic" pitchFamily="34" charset="0"/>
            </a:endParaRPr>
          </a:p>
        </p:txBody>
      </p:sp>
      <p:sp>
        <p:nvSpPr>
          <p:cNvPr id="5" name="Content Placeholder 2"/>
          <p:cNvSpPr txBox="1">
            <a:spLocks/>
          </p:cNvSpPr>
          <p:nvPr/>
        </p:nvSpPr>
        <p:spPr>
          <a:xfrm>
            <a:off x="1114136" y="1234256"/>
            <a:ext cx="7129318" cy="3810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5000"/>
              </a:lnSpc>
              <a:buFontTx/>
              <a:buChar char="•"/>
            </a:pPr>
            <a:r>
              <a:rPr lang="en-US" sz="1800" dirty="0">
                <a:solidFill>
                  <a:srgbClr val="000000"/>
                </a:solidFill>
                <a:latin typeface="Century Gothic" pitchFamily="34" charset="0"/>
              </a:rPr>
              <a:t>Medicaid eligibility is determined by a consumer’s Department for Community Based Services (DCBS) in the county in which the consumer resides</a:t>
            </a:r>
          </a:p>
          <a:p>
            <a:pPr>
              <a:lnSpc>
                <a:spcPct val="95000"/>
              </a:lnSpc>
              <a:buFontTx/>
              <a:buChar char="•"/>
            </a:pPr>
            <a:r>
              <a:rPr lang="en-US" sz="1800" dirty="0">
                <a:solidFill>
                  <a:srgbClr val="000000"/>
                </a:solidFill>
                <a:latin typeface="Century Gothic" pitchFamily="34" charset="0"/>
              </a:rPr>
              <a:t>The Commonwealth provides eligibility information to Humana </a:t>
            </a:r>
            <a:r>
              <a:rPr lang="en-US" sz="1800" dirty="0" err="1">
                <a:solidFill>
                  <a:srgbClr val="000000"/>
                </a:solidFill>
                <a:latin typeface="Century Gothic" pitchFamily="34" charset="0"/>
              </a:rPr>
              <a:t>CareSource</a:t>
            </a:r>
            <a:r>
              <a:rPr lang="en-US" sz="1800" dirty="0">
                <a:solidFill>
                  <a:srgbClr val="000000"/>
                </a:solidFill>
                <a:latin typeface="Century Gothic" pitchFamily="34" charset="0"/>
              </a:rPr>
              <a:t> on a daily basis</a:t>
            </a:r>
          </a:p>
          <a:p>
            <a:pPr>
              <a:lnSpc>
                <a:spcPct val="95000"/>
              </a:lnSpc>
              <a:buFontTx/>
              <a:buChar char="•"/>
            </a:pPr>
            <a:r>
              <a:rPr lang="en-US" sz="1800" dirty="0">
                <a:solidFill>
                  <a:srgbClr val="000000"/>
                </a:solidFill>
                <a:latin typeface="Century Gothic" pitchFamily="34" charset="0"/>
              </a:rPr>
              <a:t>Eligibility begins on the first day of each calendar month for consumers joining Humana </a:t>
            </a:r>
            <a:r>
              <a:rPr lang="en-US" sz="1800" dirty="0" err="1">
                <a:solidFill>
                  <a:srgbClr val="000000"/>
                </a:solidFill>
                <a:latin typeface="Century Gothic" pitchFamily="34" charset="0"/>
              </a:rPr>
              <a:t>CareSource</a:t>
            </a:r>
            <a:r>
              <a:rPr lang="en-US" sz="1800" dirty="0">
                <a:solidFill>
                  <a:srgbClr val="000000"/>
                </a:solidFill>
                <a:latin typeface="Century Gothic" pitchFamily="34" charset="0"/>
              </a:rPr>
              <a:t>, with two exceptions:</a:t>
            </a:r>
          </a:p>
          <a:p>
            <a:pPr lvl="1">
              <a:lnSpc>
                <a:spcPct val="95000"/>
              </a:lnSpc>
              <a:buFont typeface="Arial" charset="0"/>
              <a:buChar char="–"/>
            </a:pPr>
            <a:r>
              <a:rPr lang="en-US" sz="1800" dirty="0">
                <a:solidFill>
                  <a:srgbClr val="000000"/>
                </a:solidFill>
                <a:latin typeface="Century Gothic" pitchFamily="34" charset="0"/>
              </a:rPr>
              <a:t>Newborns, born to an eligible mother, will be eligible upon birth</a:t>
            </a:r>
          </a:p>
          <a:p>
            <a:pPr lvl="1">
              <a:lnSpc>
                <a:spcPct val="95000"/>
              </a:lnSpc>
              <a:buFont typeface="Arial" charset="0"/>
              <a:buChar char="–"/>
            </a:pPr>
            <a:r>
              <a:rPr lang="en-US" sz="1800" dirty="0">
                <a:solidFill>
                  <a:srgbClr val="000000"/>
                </a:solidFill>
                <a:latin typeface="Century Gothic" pitchFamily="34" charset="0"/>
              </a:rPr>
              <a:t>Consumers who meet the definition of unemployed in accordance with 45 CFR 233.100 will be eligible on the date they are deemed </a:t>
            </a:r>
            <a:r>
              <a:rPr lang="en-US" sz="1800" dirty="0" smtClean="0">
                <a:solidFill>
                  <a:srgbClr val="000000"/>
                </a:solidFill>
                <a:latin typeface="Century Gothic" pitchFamily="34" charset="0"/>
              </a:rPr>
              <a:t>unemployed</a:t>
            </a:r>
            <a:endParaRPr lang="en-US" sz="1800" dirty="0">
              <a:latin typeface="Century Gothic" pitchFamily="34" charset="0"/>
            </a:endParaRPr>
          </a:p>
        </p:txBody>
      </p:sp>
    </p:spTree>
    <p:extLst>
      <p:ext uri="{BB962C8B-B14F-4D97-AF65-F5344CB8AC3E}">
        <p14:creationId xmlns:p14="http://schemas.microsoft.com/office/powerpoint/2010/main" val="330839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800" dirty="0">
                <a:latin typeface="Century Gothic" pitchFamily="34" charset="0"/>
                <a:ea typeface="ＭＳ Ｐゴシック" pitchFamily="34" charset="-128"/>
              </a:rPr>
              <a:t>Member </a:t>
            </a:r>
            <a:r>
              <a:rPr lang="en-US" sz="2800" dirty="0" smtClean="0">
                <a:latin typeface="Century Gothic" pitchFamily="34" charset="0"/>
                <a:ea typeface="ＭＳ Ｐゴシック" pitchFamily="34" charset="-128"/>
              </a:rPr>
              <a:t>Eligibility (cont.)</a:t>
            </a:r>
            <a:endParaRPr lang="en-US" sz="2800" dirty="0" smtClean="0">
              <a:latin typeface="Century Gothic" pitchFamily="34" charset="0"/>
            </a:endParaRPr>
          </a:p>
        </p:txBody>
      </p:sp>
      <p:sp>
        <p:nvSpPr>
          <p:cNvPr id="5" name="Content Placeholder 2"/>
          <p:cNvSpPr txBox="1">
            <a:spLocks/>
          </p:cNvSpPr>
          <p:nvPr/>
        </p:nvSpPr>
        <p:spPr>
          <a:xfrm>
            <a:off x="1114136" y="1234256"/>
            <a:ext cx="7129318" cy="3810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5000"/>
              </a:lnSpc>
              <a:buFontTx/>
              <a:buChar char="•"/>
            </a:pPr>
            <a:r>
              <a:rPr lang="en-US" sz="1800" dirty="0">
                <a:solidFill>
                  <a:srgbClr val="000000"/>
                </a:solidFill>
                <a:latin typeface="Century Gothic" pitchFamily="34" charset="0"/>
                <a:ea typeface="ＭＳ Ｐゴシック" pitchFamily="34" charset="-128"/>
              </a:rPr>
              <a:t>Sources to check member eligibility:</a:t>
            </a:r>
          </a:p>
          <a:p>
            <a:pPr marL="729407" lvl="1">
              <a:lnSpc>
                <a:spcPct val="95000"/>
              </a:lnSpc>
              <a:buFont typeface="Arial" charset="0"/>
              <a:buChar char="–"/>
            </a:pPr>
            <a:r>
              <a:rPr lang="en-US" sz="1800" b="1" dirty="0">
                <a:solidFill>
                  <a:srgbClr val="000000"/>
                </a:solidFill>
                <a:latin typeface="Century Gothic" pitchFamily="34" charset="0"/>
                <a:ea typeface="ＭＳ Ｐゴシック" pitchFamily="34" charset="-128"/>
              </a:rPr>
              <a:t>https://providerportal.caresource.com/KY </a:t>
            </a:r>
            <a:r>
              <a:rPr lang="en-US" sz="1800" dirty="0">
                <a:solidFill>
                  <a:srgbClr val="000000"/>
                </a:solidFill>
                <a:latin typeface="Century Gothic" pitchFamily="34" charset="0"/>
                <a:ea typeface="ＭＳ Ｐゴシック" pitchFamily="34" charset="-128"/>
              </a:rPr>
              <a:t>(Provider Portal)</a:t>
            </a:r>
          </a:p>
          <a:p>
            <a:pPr marL="729407" lvl="1">
              <a:lnSpc>
                <a:spcPct val="95000"/>
              </a:lnSpc>
              <a:buFont typeface="Arial" charset="0"/>
              <a:buChar char="–"/>
            </a:pPr>
            <a:r>
              <a:rPr lang="en-US" sz="1800" dirty="0">
                <a:solidFill>
                  <a:srgbClr val="000000"/>
                </a:solidFill>
                <a:latin typeface="Century Gothic" pitchFamily="34" charset="0"/>
                <a:ea typeface="ＭＳ Ｐゴシック" pitchFamily="34" charset="-128"/>
              </a:rPr>
              <a:t>Automated member eligibility </a:t>
            </a:r>
            <a:r>
              <a:rPr lang="en-US" sz="1800" dirty="0">
                <a:solidFill>
                  <a:srgbClr val="111111"/>
                </a:solidFill>
                <a:latin typeface="Century Gothic" pitchFamily="34" charset="0"/>
                <a:ea typeface="ＭＳ Ｐゴシック" pitchFamily="34" charset="-128"/>
              </a:rPr>
              <a:t>check 1-855-852-7005</a:t>
            </a:r>
            <a:endParaRPr lang="en-US" sz="1800" dirty="0">
              <a:solidFill>
                <a:srgbClr val="000000"/>
              </a:solidFill>
              <a:latin typeface="Century Gothic" pitchFamily="34" charset="0"/>
              <a:ea typeface="ＭＳ Ｐゴシック" pitchFamily="34" charset="-128"/>
            </a:endParaRPr>
          </a:p>
          <a:p>
            <a:pPr>
              <a:lnSpc>
                <a:spcPct val="95000"/>
              </a:lnSpc>
              <a:buFontTx/>
              <a:buChar char="•"/>
            </a:pPr>
            <a:r>
              <a:rPr lang="en-US" sz="1800" dirty="0">
                <a:solidFill>
                  <a:srgbClr val="000000"/>
                </a:solidFill>
                <a:latin typeface="Century Gothic" pitchFamily="34" charset="0"/>
                <a:ea typeface="ＭＳ Ｐゴシック" pitchFamily="34" charset="-128"/>
              </a:rPr>
              <a:t>Each member receives an individual identification number</a:t>
            </a:r>
          </a:p>
          <a:p>
            <a:pPr marL="729407" lvl="1">
              <a:lnSpc>
                <a:spcPct val="95000"/>
              </a:lnSpc>
              <a:buFont typeface="Arial" charset="0"/>
              <a:buChar char="–"/>
            </a:pPr>
            <a:r>
              <a:rPr lang="en-US" sz="1800" dirty="0">
                <a:solidFill>
                  <a:srgbClr val="000000"/>
                </a:solidFill>
                <a:latin typeface="Century Gothic" pitchFamily="34" charset="0"/>
                <a:ea typeface="ＭＳ Ｐゴシック" pitchFamily="34" charset="-128"/>
              </a:rPr>
              <a:t>Claims must be billed with that number</a:t>
            </a:r>
          </a:p>
          <a:p>
            <a:pPr>
              <a:lnSpc>
                <a:spcPct val="95000"/>
              </a:lnSpc>
              <a:buFontTx/>
              <a:buChar char="•"/>
            </a:pPr>
            <a:r>
              <a:rPr lang="en-US" sz="1800" dirty="0">
                <a:solidFill>
                  <a:srgbClr val="000000"/>
                </a:solidFill>
                <a:latin typeface="Century Gothic" pitchFamily="34" charset="0"/>
              </a:rPr>
              <a:t>Newborns will appear on the PCP’s member eligibility list after they are added to the Humana </a:t>
            </a:r>
            <a:r>
              <a:rPr lang="en-US" sz="1800" dirty="0" err="1">
                <a:solidFill>
                  <a:srgbClr val="000000"/>
                </a:solidFill>
                <a:latin typeface="Century Gothic" pitchFamily="34" charset="0"/>
              </a:rPr>
              <a:t>CareSource</a:t>
            </a:r>
            <a:r>
              <a:rPr lang="en-US" sz="1800" dirty="0">
                <a:solidFill>
                  <a:srgbClr val="000000"/>
                </a:solidFill>
                <a:latin typeface="Century Gothic" pitchFamily="34" charset="0"/>
              </a:rPr>
              <a:t> system</a:t>
            </a:r>
          </a:p>
          <a:p>
            <a:pPr>
              <a:lnSpc>
                <a:spcPct val="95000"/>
              </a:lnSpc>
              <a:buFontTx/>
              <a:buChar char="•"/>
            </a:pPr>
            <a:r>
              <a:rPr lang="en-US" sz="1800" dirty="0">
                <a:solidFill>
                  <a:srgbClr val="000000"/>
                </a:solidFill>
                <a:latin typeface="Century Gothic" pitchFamily="34" charset="0"/>
              </a:rPr>
              <a:t>Members may </a:t>
            </a:r>
            <a:r>
              <a:rPr lang="en-US" sz="1800" dirty="0" err="1">
                <a:solidFill>
                  <a:srgbClr val="000000"/>
                </a:solidFill>
                <a:latin typeface="Century Gothic" pitchFamily="34" charset="0"/>
              </a:rPr>
              <a:t>disenroll</a:t>
            </a:r>
            <a:r>
              <a:rPr lang="en-US" sz="1800" dirty="0">
                <a:solidFill>
                  <a:srgbClr val="000000"/>
                </a:solidFill>
                <a:latin typeface="Century Gothic" pitchFamily="34" charset="0"/>
              </a:rPr>
              <a:t> from Humana </a:t>
            </a:r>
            <a:r>
              <a:rPr lang="en-US" sz="1800" dirty="0" err="1">
                <a:solidFill>
                  <a:srgbClr val="000000"/>
                </a:solidFill>
                <a:latin typeface="Century Gothic" pitchFamily="34" charset="0"/>
              </a:rPr>
              <a:t>CareSource</a:t>
            </a:r>
            <a:r>
              <a:rPr lang="en-US" sz="1800" dirty="0">
                <a:solidFill>
                  <a:srgbClr val="000000"/>
                </a:solidFill>
                <a:latin typeface="Century Gothic" pitchFamily="34" charset="0"/>
              </a:rPr>
              <a:t> for a number of reasons</a:t>
            </a:r>
          </a:p>
          <a:p>
            <a:pPr>
              <a:lnSpc>
                <a:spcPct val="95000"/>
              </a:lnSpc>
              <a:buFontTx/>
              <a:buChar char="•"/>
            </a:pPr>
            <a:r>
              <a:rPr lang="en-US" sz="1800" dirty="0">
                <a:solidFill>
                  <a:srgbClr val="000000"/>
                </a:solidFill>
                <a:latin typeface="Century Gothic" pitchFamily="34" charset="0"/>
              </a:rPr>
              <a:t>If members lose Medicaid eligibility, they lose eligibility for Humana </a:t>
            </a:r>
            <a:r>
              <a:rPr lang="en-US" sz="1800" dirty="0" err="1">
                <a:solidFill>
                  <a:srgbClr val="000000"/>
                </a:solidFill>
                <a:latin typeface="Century Gothic" pitchFamily="34" charset="0"/>
              </a:rPr>
              <a:t>CareSource</a:t>
            </a:r>
            <a:r>
              <a:rPr lang="en-US" sz="1800" dirty="0">
                <a:solidFill>
                  <a:srgbClr val="000000"/>
                </a:solidFill>
                <a:latin typeface="Century Gothic" pitchFamily="34" charset="0"/>
              </a:rPr>
              <a:t> benefits</a:t>
            </a:r>
          </a:p>
        </p:txBody>
      </p:sp>
    </p:spTree>
    <p:extLst>
      <p:ext uri="{BB962C8B-B14F-4D97-AF65-F5344CB8AC3E}">
        <p14:creationId xmlns:p14="http://schemas.microsoft.com/office/powerpoint/2010/main" val="1262070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800" dirty="0">
                <a:latin typeface="Century Gothic" pitchFamily="34" charset="0"/>
                <a:ea typeface="ＭＳ Ｐゴシック" pitchFamily="34" charset="-128"/>
              </a:rPr>
              <a:t>Member ID Card</a:t>
            </a:r>
            <a:endParaRPr lang="en-US" sz="2800" dirty="0" smtClean="0">
              <a:latin typeface="Century Gothic" pitchFamily="34" charset="0"/>
            </a:endParaRPr>
          </a:p>
        </p:txBody>
      </p:sp>
      <p:sp>
        <p:nvSpPr>
          <p:cNvPr id="5" name="Content Placeholder 2"/>
          <p:cNvSpPr txBox="1">
            <a:spLocks/>
          </p:cNvSpPr>
          <p:nvPr/>
        </p:nvSpPr>
        <p:spPr>
          <a:xfrm>
            <a:off x="1114136" y="1234256"/>
            <a:ext cx="7129318" cy="3810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Char char="•"/>
            </a:pPr>
            <a:r>
              <a:rPr lang="en-US" sz="1800" dirty="0">
                <a:solidFill>
                  <a:srgbClr val="000000"/>
                </a:solidFill>
                <a:latin typeface="Century Gothic" pitchFamily="34" charset="0"/>
                <a:ea typeface="ＭＳ Ｐゴシック" pitchFamily="34" charset="-128"/>
              </a:rPr>
              <a:t>Humana </a:t>
            </a:r>
            <a:r>
              <a:rPr lang="en-US" sz="1800" dirty="0" err="1">
                <a:solidFill>
                  <a:srgbClr val="000000"/>
                </a:solidFill>
                <a:latin typeface="Century Gothic" pitchFamily="34" charset="0"/>
                <a:ea typeface="ＭＳ Ｐゴシック" pitchFamily="34" charset="-128"/>
              </a:rPr>
              <a:t>CareSource</a:t>
            </a:r>
            <a:r>
              <a:rPr lang="en-US" sz="1800" dirty="0">
                <a:solidFill>
                  <a:srgbClr val="000000"/>
                </a:solidFill>
                <a:latin typeface="Century Gothic" pitchFamily="34" charset="0"/>
                <a:ea typeface="ＭＳ Ｐゴシック" pitchFamily="34" charset="-128"/>
              </a:rPr>
              <a:t> issues one card per member upon enrollment</a:t>
            </a:r>
          </a:p>
          <a:p>
            <a:pPr>
              <a:lnSpc>
                <a:spcPct val="90000"/>
              </a:lnSpc>
              <a:buFontTx/>
              <a:buChar char="•"/>
            </a:pPr>
            <a:r>
              <a:rPr lang="en-US" sz="1800" dirty="0">
                <a:solidFill>
                  <a:srgbClr val="000000"/>
                </a:solidFill>
                <a:latin typeface="Century Gothic" pitchFamily="34" charset="0"/>
                <a:ea typeface="ＭＳ Ｐゴシック" pitchFamily="34" charset="-128"/>
              </a:rPr>
              <a:t>Members also receive a Kentucky Medicaid ID Card</a:t>
            </a:r>
          </a:p>
          <a:p>
            <a:pPr>
              <a:lnSpc>
                <a:spcPct val="90000"/>
              </a:lnSpc>
              <a:buFontTx/>
              <a:buChar char="•"/>
            </a:pPr>
            <a:r>
              <a:rPr lang="en-US" sz="1800" dirty="0">
                <a:solidFill>
                  <a:srgbClr val="000000"/>
                </a:solidFill>
                <a:latin typeface="Century Gothic" pitchFamily="34" charset="0"/>
              </a:rPr>
              <a:t>New Humana </a:t>
            </a:r>
            <a:r>
              <a:rPr lang="en-US" sz="1800" dirty="0" err="1">
                <a:solidFill>
                  <a:srgbClr val="000000"/>
                </a:solidFill>
                <a:latin typeface="Century Gothic" pitchFamily="34" charset="0"/>
              </a:rPr>
              <a:t>CareSource</a:t>
            </a:r>
            <a:r>
              <a:rPr lang="en-US" sz="1800" dirty="0">
                <a:solidFill>
                  <a:srgbClr val="000000"/>
                </a:solidFill>
                <a:latin typeface="Century Gothic" pitchFamily="34" charset="0"/>
              </a:rPr>
              <a:t> ID cards are not issued monthly</a:t>
            </a:r>
          </a:p>
          <a:p>
            <a:pPr>
              <a:lnSpc>
                <a:spcPct val="90000"/>
              </a:lnSpc>
              <a:buFontTx/>
              <a:buChar char="•"/>
            </a:pPr>
            <a:r>
              <a:rPr lang="en-US" sz="1800" dirty="0">
                <a:solidFill>
                  <a:srgbClr val="000000"/>
                </a:solidFill>
                <a:latin typeface="Century Gothic" pitchFamily="34" charset="0"/>
              </a:rPr>
              <a:t>A new card is issued only when the information on the card changes, if a member loses a card, or if a member requests an additional card</a:t>
            </a:r>
            <a:endParaRPr lang="en-US" sz="1800" dirty="0">
              <a:solidFill>
                <a:srgbClr val="000000"/>
              </a:solidFill>
              <a:latin typeface="Century Gothic" pitchFamily="34" charset="0"/>
              <a:ea typeface="ＭＳ Ｐゴシック" pitchFamily="34" charset="-128"/>
            </a:endParaRPr>
          </a:p>
          <a:p>
            <a:pPr>
              <a:lnSpc>
                <a:spcPct val="90000"/>
              </a:lnSpc>
              <a:buFontTx/>
              <a:buChar char="•"/>
            </a:pPr>
            <a:r>
              <a:rPr lang="en-US" sz="1800" dirty="0">
                <a:solidFill>
                  <a:srgbClr val="000000"/>
                </a:solidFill>
                <a:latin typeface="Century Gothic" pitchFamily="34" charset="0"/>
                <a:ea typeface="ＭＳ Ｐゴシック" pitchFamily="34" charset="-128"/>
              </a:rPr>
              <a:t>Member must show card at time of service</a:t>
            </a:r>
            <a:endParaRPr lang="en-US" sz="1800" dirty="0">
              <a:solidFill>
                <a:srgbClr val="FF3300"/>
              </a:solidFill>
              <a:latin typeface="Century Gothic" pitchFamily="34" charset="0"/>
              <a:ea typeface="ＭＳ Ｐゴシック" pitchFamily="34" charset="-128"/>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36" y="3794413"/>
            <a:ext cx="3394364" cy="215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8270"/>
            <a:ext cx="3255818" cy="20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82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65800"/>
            <a:ext cx="7620000" cy="868456"/>
          </a:xfrm>
          <a:prstGeom prst="rect">
            <a:avLst/>
          </a:prstGeom>
        </p:spPr>
        <p:txBody>
          <a:bodyPr lIns="0" tIns="0" rIns="0" bIns="0" anchor="t" anchorCtr="0">
            <a:noAutofit/>
          </a:bodyPr>
          <a:lstStyle>
            <a:lvl1pPr algn="l" defTabSz="457200" rtl="0" eaLnBrk="0" fontAlgn="base" hangingPunct="0">
              <a:lnSpc>
                <a:spcPts val="2600"/>
              </a:lnSpc>
              <a:spcBef>
                <a:spcPct val="0"/>
              </a:spcBef>
              <a:spcAft>
                <a:spcPts val="2200"/>
              </a:spcAft>
              <a:defRPr sz="2200" b="1" i="0" kern="1200">
                <a:solidFill>
                  <a:srgbClr val="00487D"/>
                </a:solidFill>
                <a:latin typeface="Century Gothic"/>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2800" dirty="0">
                <a:latin typeface="Century Gothic" pitchFamily="34" charset="0"/>
                <a:ea typeface="ＭＳ Ｐゴシック" pitchFamily="34" charset="-128"/>
              </a:rPr>
              <a:t>Contact Information</a:t>
            </a:r>
            <a:endParaRPr lang="en-US" sz="2800" dirty="0" smtClean="0">
              <a:latin typeface="Century Gothic" pitchFamily="34" charset="0"/>
            </a:endParaRPr>
          </a:p>
        </p:txBody>
      </p:sp>
      <p:sp>
        <p:nvSpPr>
          <p:cNvPr id="5" name="Content Placeholder 2"/>
          <p:cNvSpPr txBox="1">
            <a:spLocks/>
          </p:cNvSpPr>
          <p:nvPr/>
        </p:nvSpPr>
        <p:spPr>
          <a:xfrm>
            <a:off x="1114136" y="1234256"/>
            <a:ext cx="7129318" cy="3810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Provider Services</a:t>
            </a:r>
          </a:p>
          <a:p>
            <a:pPr lvl="1">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Monday – Friday 8am – 6pm (EST)</a:t>
            </a:r>
          </a:p>
          <a:p>
            <a:pPr lvl="1">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Contact us at:  1-855-852-7005 </a:t>
            </a:r>
          </a:p>
          <a:p>
            <a:pPr lvl="1">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Provider/Clinical Appeals</a:t>
            </a:r>
          </a:p>
          <a:p>
            <a:pPr marL="457304" lvl="1" indent="0">
              <a:lnSpc>
                <a:spcPct val="90000"/>
              </a:lnSpc>
              <a:buNone/>
              <a:defRPr/>
            </a:pPr>
            <a:r>
              <a:rPr lang="en-US" sz="1800" dirty="0">
                <a:solidFill>
                  <a:srgbClr val="111111"/>
                </a:solidFill>
                <a:latin typeface="Century Gothic" pitchFamily="34" charset="0"/>
                <a:ea typeface="ＭＳ Ｐゴシック" pitchFamily="34" charset="-128"/>
              </a:rPr>
              <a:t>	P.O. Box 823</a:t>
            </a:r>
          </a:p>
          <a:p>
            <a:pPr marL="457304" lvl="1" indent="0">
              <a:lnSpc>
                <a:spcPct val="90000"/>
              </a:lnSpc>
              <a:buNone/>
              <a:defRPr/>
            </a:pPr>
            <a:r>
              <a:rPr lang="en-US" sz="1800" dirty="0">
                <a:solidFill>
                  <a:srgbClr val="111111"/>
                </a:solidFill>
                <a:latin typeface="Century Gothic" pitchFamily="34" charset="0"/>
                <a:ea typeface="ＭＳ Ｐゴシック" pitchFamily="34" charset="-128"/>
              </a:rPr>
              <a:t>	Dayton, OH  45401</a:t>
            </a:r>
          </a:p>
          <a:p>
            <a:pPr marL="457304" lvl="1" indent="0">
              <a:lnSpc>
                <a:spcPct val="90000"/>
              </a:lnSpc>
              <a:buNone/>
              <a:defRPr/>
            </a:pPr>
            <a:r>
              <a:rPr lang="en-US" sz="1800" dirty="0">
                <a:solidFill>
                  <a:srgbClr val="111111"/>
                </a:solidFill>
                <a:latin typeface="Century Gothic" pitchFamily="34" charset="0"/>
                <a:ea typeface="ＭＳ Ｐゴシック" pitchFamily="34" charset="-128"/>
              </a:rPr>
              <a:t>	Fax #:  1-855-262-9793</a:t>
            </a:r>
          </a:p>
          <a:p>
            <a:pPr lvl="1">
              <a:lnSpc>
                <a:spcPct val="90000"/>
              </a:lnSpc>
              <a:buFont typeface="Arial" charset="0"/>
              <a:buChar char="–"/>
              <a:defRPr/>
            </a:pPr>
            <a:r>
              <a:rPr lang="en-US" sz="1800" dirty="0">
                <a:solidFill>
                  <a:srgbClr val="111111"/>
                </a:solidFill>
                <a:latin typeface="Century Gothic" pitchFamily="34" charset="0"/>
                <a:ea typeface="ＭＳ Ｐゴシック" pitchFamily="34" charset="-128"/>
              </a:rPr>
              <a:t>Member Appeals</a:t>
            </a:r>
          </a:p>
          <a:p>
            <a:pPr marL="457304" lvl="1" indent="0">
              <a:lnSpc>
                <a:spcPct val="90000"/>
              </a:lnSpc>
              <a:buNone/>
              <a:defRPr/>
            </a:pPr>
            <a:r>
              <a:rPr lang="en-US" sz="1800" dirty="0">
                <a:solidFill>
                  <a:srgbClr val="111111"/>
                </a:solidFill>
                <a:latin typeface="Century Gothic" pitchFamily="34" charset="0"/>
                <a:ea typeface="ＭＳ Ｐゴシック" pitchFamily="34" charset="-128"/>
              </a:rPr>
              <a:t>	</a:t>
            </a:r>
            <a:r>
              <a:rPr lang="en-US" sz="1800" dirty="0">
                <a:solidFill>
                  <a:schemeClr val="bg1">
                    <a:lumMod val="10000"/>
                  </a:schemeClr>
                </a:solidFill>
                <a:latin typeface="Century Gothic" pitchFamily="34" charset="0"/>
                <a:ea typeface="ＭＳ Ｐゴシック" pitchFamily="34" charset="-128"/>
              </a:rPr>
              <a:t>P.O. Box 4760</a:t>
            </a:r>
          </a:p>
          <a:p>
            <a:pPr marL="457304" lvl="1" indent="0">
              <a:lnSpc>
                <a:spcPct val="90000"/>
              </a:lnSpc>
              <a:buNone/>
              <a:defRPr/>
            </a:pPr>
            <a:r>
              <a:rPr lang="en-US" sz="1800" dirty="0">
                <a:solidFill>
                  <a:schemeClr val="bg1">
                    <a:lumMod val="10000"/>
                  </a:schemeClr>
                </a:solidFill>
                <a:latin typeface="Century Gothic" pitchFamily="34" charset="0"/>
                <a:ea typeface="ＭＳ Ｐゴシック" pitchFamily="34" charset="-128"/>
              </a:rPr>
              <a:t>	Louisville, KY  40204</a:t>
            </a:r>
          </a:p>
          <a:p>
            <a:pPr marL="457304" lvl="1" indent="0">
              <a:lnSpc>
                <a:spcPct val="90000"/>
              </a:lnSpc>
              <a:buNone/>
              <a:defRPr/>
            </a:pPr>
            <a:r>
              <a:rPr lang="en-US" sz="1800" dirty="0">
                <a:solidFill>
                  <a:srgbClr val="FF0000"/>
                </a:solidFill>
                <a:latin typeface="Century Gothic" pitchFamily="34" charset="0"/>
                <a:ea typeface="ＭＳ Ｐゴシック" pitchFamily="34" charset="-128"/>
              </a:rPr>
              <a:t>	</a:t>
            </a:r>
            <a:r>
              <a:rPr lang="en-US" sz="1800" dirty="0">
                <a:solidFill>
                  <a:srgbClr val="111111"/>
                </a:solidFill>
                <a:latin typeface="Century Gothic" pitchFamily="34" charset="0"/>
                <a:ea typeface="ＭＳ Ｐゴシック" pitchFamily="34" charset="-128"/>
              </a:rPr>
              <a:t>Fax </a:t>
            </a:r>
            <a:r>
              <a:rPr lang="en-US" sz="1800" dirty="0">
                <a:solidFill>
                  <a:srgbClr val="323232"/>
                </a:solidFill>
                <a:latin typeface="Century Gothic" pitchFamily="34" charset="0"/>
                <a:ea typeface="ＭＳ Ｐゴシック" pitchFamily="34" charset="-128"/>
              </a:rPr>
              <a:t>#:  </a:t>
            </a:r>
            <a:r>
              <a:rPr lang="en-US" sz="1800" dirty="0">
                <a:solidFill>
                  <a:srgbClr val="323232"/>
                </a:solidFill>
                <a:latin typeface="Century Gothic" pitchFamily="34" charset="0"/>
              </a:rPr>
              <a:t>1-855-262-9794</a:t>
            </a:r>
            <a:endParaRPr lang="en-US" sz="1800" dirty="0">
              <a:solidFill>
                <a:srgbClr val="FF3300"/>
              </a:solidFill>
              <a:latin typeface="Century Gothic" pitchFamily="34" charset="0"/>
              <a:ea typeface="ＭＳ Ｐゴシック" pitchFamily="34" charset="-128"/>
            </a:endParaRPr>
          </a:p>
        </p:txBody>
      </p:sp>
      <p:pic>
        <p:nvPicPr>
          <p:cNvPr id="8" name="Picture 4" descr="j040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466" y="895818"/>
            <a:ext cx="2171988" cy="168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0108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2.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3.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5.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6.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Beacon_PowerPoint_Template">
  <a:themeElements>
    <a:clrScheme name="Beacon">
      <a:dk1>
        <a:sysClr val="windowText" lastClr="000000"/>
      </a:dk1>
      <a:lt1>
        <a:sysClr val="window" lastClr="FFFFFF"/>
      </a:lt1>
      <a:dk2>
        <a:srgbClr val="1F497D"/>
      </a:dk2>
      <a:lt2>
        <a:srgbClr val="FFFFFE"/>
      </a:lt2>
      <a:accent1>
        <a:srgbClr val="00487D"/>
      </a:accent1>
      <a:accent2>
        <a:srgbClr val="780224"/>
      </a:accent2>
      <a:accent3>
        <a:srgbClr val="D4911E"/>
      </a:accent3>
      <a:accent4>
        <a:srgbClr val="1D3A36"/>
      </a:accent4>
      <a:accent5>
        <a:srgbClr val="636463"/>
      </a:accent5>
      <a:accent6>
        <a:srgbClr val="FFFFFE"/>
      </a:accent6>
      <a:hlink>
        <a:srgbClr val="00487D"/>
      </a:hlink>
      <a:folHlink>
        <a:srgbClr val="1413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Beacon_PowerPoint_Template.thmx</Template>
  <TotalTime>7327</TotalTime>
  <Words>2683</Words>
  <Application>Microsoft Office PowerPoint</Application>
  <PresentationFormat>On-screen Show (4:3)</PresentationFormat>
  <Paragraphs>400</Paragraphs>
  <Slides>41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Beacon_PowerPoint_Template</vt:lpstr>
      <vt:lpstr>Microsoft Excel Chart</vt:lpstr>
      <vt:lpstr>Visio</vt:lpstr>
      <vt:lpstr>Humana CareSource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and Overview</vt:lpstr>
      <vt:lpstr>Philosophy of Beacon Health</vt:lpstr>
      <vt:lpstr>Contracted plans and networks   Medicaid      Medicare           Multi-Sector </vt:lpstr>
      <vt:lpstr>Beacon’s Clinical Approach</vt:lpstr>
      <vt:lpstr>PowerPoint Presentation</vt:lpstr>
      <vt:lpstr>Utilization Management</vt:lpstr>
      <vt:lpstr>IMPACT Plus Policies and Procedures</vt:lpstr>
      <vt:lpstr>Getting Started: IMPACT Plus Services</vt:lpstr>
      <vt:lpstr>Utilization Management and Care Coordination</vt:lpstr>
      <vt:lpstr>IMPACT Plus Authorization for Services</vt:lpstr>
      <vt:lpstr>IMPACT Plus Authorizations</vt:lpstr>
      <vt:lpstr>IMPACT Plus Authorization for Services (eServices or FAX request: 781-994-7633)</vt:lpstr>
      <vt:lpstr>IMPACT Plus Authorization for Services (Telephonic Request) 877-380-9729</vt:lpstr>
      <vt:lpstr>UM Appeals   </vt:lpstr>
      <vt:lpstr>Service Delivery  Humana CareSource and  Beacon are committed to a recovery and resiliency approach to behavioral health treatment.  Providers must be sensitive to the unique cultural and diversity needs of Humana CareSource members.  Beacon and Humana CareSource may request treatment records for review as part of our quality management program and/or outlier management process.  Providers are encouraged to contact Beacon or Humana CareSource regarding suspected fraud, waste or abuse.</vt:lpstr>
      <vt:lpstr>Case Management</vt:lpstr>
      <vt:lpstr>Case Management </vt:lpstr>
      <vt:lpstr>Case Management – Levels of Coordination – Intensive Case Management (ICM)</vt:lpstr>
      <vt:lpstr>eServices</vt:lpstr>
      <vt:lpstr>eServices</vt:lpstr>
      <vt:lpstr>eServices</vt:lpstr>
      <vt:lpstr>eServices</vt:lpstr>
      <vt:lpstr>eServices</vt:lpstr>
      <vt:lpstr>eServices</vt:lpstr>
      <vt:lpstr>eServices</vt:lpstr>
      <vt:lpstr>eServices</vt:lpstr>
      <vt:lpstr>eServices</vt:lpstr>
      <vt:lpstr>Electronic Data Interchange (EDI)</vt:lpstr>
      <vt:lpstr>IMPACT PLUS CLAIMS SUBMISSIONS</vt:lpstr>
      <vt:lpstr>Additional Information: Waivers, Reconsiderations, Resubmissions</vt:lpstr>
      <vt:lpstr>Contact Numbers</vt:lpstr>
    </vt:vector>
  </TitlesOfParts>
  <Company>Berman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Moss</dc:creator>
  <cp:lastModifiedBy>Tania Nakama</cp:lastModifiedBy>
  <cp:revision>304</cp:revision>
  <dcterms:created xsi:type="dcterms:W3CDTF">2011-05-27T16:19:51Z</dcterms:created>
  <dcterms:modified xsi:type="dcterms:W3CDTF">2012-12-12T22:33:35Z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0x010100F052EE322667644CBFEB160F19B24334</vt:lpwstr>
  </property>
</Properties>
</file>