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8" r:id="rId2"/>
    <p:sldId id="257"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C1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1" d="100"/>
          <a:sy n="91" d="100"/>
        </p:scale>
        <p:origin x="-1210" y="1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CFFEA3-04E8-4D91-A2AD-B9E2F27AF4FD}" type="datetimeFigureOut">
              <a:rPr lang="en-US" smtClean="0"/>
              <a:t>12/6/2012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AAD1F0-4EB9-46B9-94E0-368441307734}" type="slidenum">
              <a:rPr lang="en-US" smtClean="0"/>
              <a:t>‹#›</a:t>
            </a:fld>
            <a:endParaRPr lang="en-US"/>
          </a:p>
        </p:txBody>
      </p:sp>
    </p:spTree>
    <p:extLst>
      <p:ext uri="{BB962C8B-B14F-4D97-AF65-F5344CB8AC3E}">
        <p14:creationId xmlns:p14="http://schemas.microsoft.com/office/powerpoint/2010/main" val="806153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EB959-4B50-4C5C-8663-F2D80EAA59F5}" type="datetimeFigureOut">
              <a:rPr lang="en-US" smtClean="0"/>
              <a:t>12/6/2012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A75AC0-F62F-4FC6-8224-CBCFF4B55A46}" type="slidenum">
              <a:rPr lang="en-US" smtClean="0"/>
              <a:t>‹#›</a:t>
            </a:fld>
            <a:endParaRPr lang="en-US"/>
          </a:p>
        </p:txBody>
      </p:sp>
    </p:spTree>
    <p:extLst>
      <p:ext uri="{BB962C8B-B14F-4D97-AF65-F5344CB8AC3E}">
        <p14:creationId xmlns:p14="http://schemas.microsoft.com/office/powerpoint/2010/main" val="3747413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75AC0-F62F-4FC6-8224-CBCFF4B55A46}" type="slidenum">
              <a:rPr lang="en-US" smtClean="0"/>
              <a:t>5</a:t>
            </a:fld>
            <a:endParaRPr lang="en-US"/>
          </a:p>
        </p:txBody>
      </p:sp>
    </p:spTree>
    <p:extLst>
      <p:ext uri="{BB962C8B-B14F-4D97-AF65-F5344CB8AC3E}">
        <p14:creationId xmlns:p14="http://schemas.microsoft.com/office/powerpoint/2010/main" val="1769181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79401"/>
            <a:ext cx="7467600" cy="3321051"/>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3886200"/>
            <a:ext cx="74676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698558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110804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5228352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28600" y="177801"/>
            <a:ext cx="74676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1600201"/>
            <a:ext cx="7467600" cy="49529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03643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2">
              <a:lumMod val="1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2">
              <a:lumMod val="1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2">
              <a:lumMod val="1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2">
              <a:lumMod val="1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2">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beaconhealthstrategies.com/private/pdfs/forms/EDI_Trading_Partner_Setup.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beaconhealthstrageies.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hyperlink" Target="https://provider.beaconhs.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dbhdid.ky.gov/dbh/impactplusforms.asp"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76200"/>
            <a:ext cx="7112000" cy="5334000"/>
          </a:xfrm>
          <a:prstGeom prst="rect">
            <a:avLst/>
          </a:prstGeom>
        </p:spPr>
      </p:pic>
      <p:sp>
        <p:nvSpPr>
          <p:cNvPr id="4" name="Rectangle 3"/>
          <p:cNvSpPr/>
          <p:nvPr/>
        </p:nvSpPr>
        <p:spPr>
          <a:xfrm>
            <a:off x="457200" y="1295400"/>
            <a:ext cx="5486399" cy="646331"/>
          </a:xfrm>
          <a:prstGeom prst="rect">
            <a:avLst/>
          </a:prstGeom>
        </p:spPr>
        <p:txBody>
          <a:bodyPr wrap="square">
            <a:spAutoFit/>
          </a:bodyPr>
          <a:lstStyle/>
          <a:p>
            <a:pPr algn="ctr"/>
            <a:r>
              <a:rPr lang="en-US" sz="3600" b="1" dirty="0">
                <a:effectLst>
                  <a:outerShdw blurRad="38100" dist="38100" dir="2700000" algn="tl">
                    <a:srgbClr val="000000">
                      <a:alpha val="43137"/>
                    </a:srgbClr>
                  </a:outerShdw>
                </a:effectLst>
                <a:latin typeface="Times New Roman" pitchFamily="18" charset="0"/>
                <a:cs typeface="Times New Roman" pitchFamily="18" charset="0"/>
              </a:rPr>
              <a:t>Passport Health Plan</a:t>
            </a:r>
            <a:endParaRPr lang="en-US" sz="3600" b="1" dirty="0">
              <a:latin typeface="Times New Roman" pitchFamily="18" charset="0"/>
              <a:cs typeface="Times New Roman" pitchFamily="18" charset="0"/>
            </a:endParaRPr>
          </a:p>
        </p:txBody>
      </p:sp>
      <p:sp>
        <p:nvSpPr>
          <p:cNvPr id="7" name="Text Placeholder 3"/>
          <p:cNvSpPr txBox="1">
            <a:spLocks/>
          </p:cNvSpPr>
          <p:nvPr/>
        </p:nvSpPr>
        <p:spPr>
          <a:xfrm>
            <a:off x="762000" y="2362200"/>
            <a:ext cx="7248525" cy="10668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Font typeface="Arial"/>
              <a:buNone/>
              <a:defRPr/>
            </a:pPr>
            <a:r>
              <a:rPr lang="en-US" sz="3600" b="1" dirty="0" smtClean="0">
                <a:solidFill>
                  <a:schemeClr val="accent1">
                    <a:lumMod val="50000"/>
                  </a:schemeClr>
                </a:solidFill>
                <a:latin typeface="Times New Roman" pitchFamily="18" charset="0"/>
                <a:cs typeface="Times New Roman" pitchFamily="18" charset="0"/>
              </a:rPr>
              <a:t>IMPACT PLUS Provider Training</a:t>
            </a:r>
            <a:endParaRPr lang="en-US" sz="3600" b="1" dirty="0">
              <a:solidFill>
                <a:schemeClr val="accent1">
                  <a:lumMod val="50000"/>
                </a:schemeClr>
              </a:solidFill>
              <a:latin typeface="Times New Roman" pitchFamily="18" charset="0"/>
              <a:cs typeface="Times New Roman" pitchFamily="18" charset="0"/>
            </a:endParaRPr>
          </a:p>
        </p:txBody>
      </p:sp>
      <p:pic>
        <p:nvPicPr>
          <p:cNvPr id="8" name="Picture 2" descr="MBHO_Full_CMYK_highres.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6019800"/>
            <a:ext cx="457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urac_logo_wdgt.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6019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00" y="3962400"/>
            <a:ext cx="1371600" cy="1732788"/>
          </a:xfrm>
          <a:prstGeom prst="rect">
            <a:avLst/>
          </a:prstGeom>
        </p:spPr>
      </p:pic>
    </p:spTree>
    <p:extLst>
      <p:ext uri="{BB962C8B-B14F-4D97-AF65-F5344CB8AC3E}">
        <p14:creationId xmlns:p14="http://schemas.microsoft.com/office/powerpoint/2010/main" val="609177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Calibri" pitchFamily="34" charset="0"/>
                <a:cs typeface="Calibri" pitchFamily="34" charset="0"/>
              </a:rPr>
              <a:t>IMPACT Plus Authorization for Services</a:t>
            </a:r>
          </a:p>
        </p:txBody>
      </p:sp>
      <p:sp>
        <p:nvSpPr>
          <p:cNvPr id="3" name="Content Placeholder 2"/>
          <p:cNvSpPr>
            <a:spLocks noGrp="1"/>
          </p:cNvSpPr>
          <p:nvPr>
            <p:ph idx="1"/>
          </p:nvPr>
        </p:nvSpPr>
        <p:spPr>
          <a:xfrm>
            <a:off x="228600" y="1066800"/>
            <a:ext cx="7467600" cy="4952999"/>
          </a:xfrm>
        </p:spPr>
        <p:txBody>
          <a:bodyPr>
            <a:normAutofit/>
          </a:bodyPr>
          <a:lstStyle/>
          <a:p>
            <a:r>
              <a:rPr lang="en-US" sz="2400" b="1" dirty="0"/>
              <a:t>ESERVICES/FAX REQUEST</a:t>
            </a:r>
            <a:r>
              <a:rPr lang="en-US" b="1" dirty="0"/>
              <a:t> </a:t>
            </a:r>
            <a:r>
              <a:rPr lang="en-US" b="1" dirty="0" smtClean="0"/>
              <a:t>		</a:t>
            </a:r>
            <a:r>
              <a:rPr lang="en-US" sz="2400" b="1" dirty="0"/>
              <a:t>TELEPHONIC REVIEW</a:t>
            </a:r>
          </a:p>
          <a:p>
            <a:pPr marL="0" indent="0">
              <a:lnSpc>
                <a:spcPct val="150000"/>
              </a:lnSpc>
              <a:spcBef>
                <a:spcPct val="0"/>
              </a:spcBef>
              <a:buNone/>
            </a:pPr>
            <a:r>
              <a:rPr lang="en-US" sz="1400" b="1" dirty="0">
                <a:solidFill>
                  <a:schemeClr val="accent6">
                    <a:lumMod val="50000"/>
                  </a:schemeClr>
                </a:solidFill>
                <a:latin typeface="Century Gothic" pitchFamily="34" charset="0"/>
              </a:rPr>
              <a:t>Targeted Case </a:t>
            </a:r>
            <a:r>
              <a:rPr lang="en-US" sz="1400" b="1" dirty="0" smtClean="0">
                <a:solidFill>
                  <a:schemeClr val="accent6">
                    <a:lumMod val="50000"/>
                  </a:schemeClr>
                </a:solidFill>
                <a:latin typeface="Century Gothic" pitchFamily="34" charset="0"/>
              </a:rPr>
              <a:t>Management			Therapeutic </a:t>
            </a:r>
            <a:r>
              <a:rPr lang="en-US" sz="1400" b="1" dirty="0">
                <a:solidFill>
                  <a:schemeClr val="accent6">
                    <a:lumMod val="50000"/>
                  </a:schemeClr>
                </a:solidFill>
                <a:latin typeface="Century Gothic" pitchFamily="34" charset="0"/>
              </a:rPr>
              <a:t>Foster Care</a:t>
            </a:r>
          </a:p>
          <a:p>
            <a:pPr marL="0" indent="0">
              <a:lnSpc>
                <a:spcPct val="150000"/>
              </a:lnSpc>
              <a:spcBef>
                <a:spcPct val="0"/>
              </a:spcBef>
              <a:buNone/>
            </a:pPr>
            <a:r>
              <a:rPr lang="en-US" sz="1400" b="1" dirty="0" smtClean="0">
                <a:solidFill>
                  <a:schemeClr val="accent6">
                    <a:lumMod val="50000"/>
                  </a:schemeClr>
                </a:solidFill>
                <a:latin typeface="Century Gothic" pitchFamily="34" charset="0"/>
              </a:rPr>
              <a:t>Behavioral Health Evaluation</a:t>
            </a:r>
          </a:p>
          <a:p>
            <a:pPr marL="0" indent="0">
              <a:lnSpc>
                <a:spcPct val="150000"/>
              </a:lnSpc>
              <a:spcBef>
                <a:spcPct val="0"/>
              </a:spcBef>
              <a:buNone/>
            </a:pPr>
            <a:r>
              <a:rPr lang="en-US" sz="1400" b="1" dirty="0" smtClean="0">
                <a:solidFill>
                  <a:schemeClr val="accent6">
                    <a:lumMod val="50000"/>
                  </a:schemeClr>
                </a:solidFill>
                <a:latin typeface="Century Gothic" pitchFamily="34" charset="0"/>
              </a:rPr>
              <a:t>Therapeutic </a:t>
            </a:r>
            <a:r>
              <a:rPr lang="en-US" sz="1400" b="1" dirty="0">
                <a:solidFill>
                  <a:schemeClr val="accent6">
                    <a:lumMod val="50000"/>
                  </a:schemeClr>
                </a:solidFill>
                <a:latin typeface="Century Gothic" pitchFamily="34" charset="0"/>
              </a:rPr>
              <a:t>Child Support (</a:t>
            </a:r>
            <a:r>
              <a:rPr lang="en-US" sz="1400" b="1" dirty="0" smtClean="0">
                <a:solidFill>
                  <a:schemeClr val="accent6">
                    <a:lumMod val="50000"/>
                  </a:schemeClr>
                </a:solidFill>
                <a:latin typeface="Century Gothic" pitchFamily="34" charset="0"/>
              </a:rPr>
              <a:t>professional)</a:t>
            </a:r>
            <a:r>
              <a:rPr lang="en-US" sz="1400" b="1" dirty="0">
                <a:solidFill>
                  <a:schemeClr val="accent6">
                    <a:lumMod val="50000"/>
                  </a:schemeClr>
                </a:solidFill>
                <a:latin typeface="Century Gothic" pitchFamily="34" charset="0"/>
              </a:rPr>
              <a:t> </a:t>
            </a:r>
            <a:r>
              <a:rPr lang="en-US" sz="1400" b="1" dirty="0" smtClean="0">
                <a:solidFill>
                  <a:schemeClr val="accent6">
                    <a:lumMod val="50000"/>
                  </a:schemeClr>
                </a:solidFill>
                <a:latin typeface="Century Gothic" pitchFamily="34" charset="0"/>
              </a:rPr>
              <a:t>    	Therapeutic </a:t>
            </a:r>
            <a:r>
              <a:rPr lang="en-US" sz="1400" b="1" dirty="0">
                <a:solidFill>
                  <a:schemeClr val="accent6">
                    <a:lumMod val="50000"/>
                  </a:schemeClr>
                </a:solidFill>
                <a:latin typeface="Century Gothic" pitchFamily="34" charset="0"/>
              </a:rPr>
              <a:t>Group Residential</a:t>
            </a:r>
          </a:p>
          <a:p>
            <a:pPr marL="0" indent="0">
              <a:lnSpc>
                <a:spcPct val="150000"/>
              </a:lnSpc>
              <a:spcBef>
                <a:spcPct val="0"/>
              </a:spcBef>
              <a:buNone/>
            </a:pPr>
            <a:r>
              <a:rPr lang="en-US" sz="1400" b="1" dirty="0" smtClean="0">
                <a:solidFill>
                  <a:schemeClr val="accent6">
                    <a:lumMod val="50000"/>
                  </a:schemeClr>
                </a:solidFill>
                <a:latin typeface="Century Gothic" pitchFamily="34" charset="0"/>
              </a:rPr>
              <a:t>Therapeutic Child Support (paraprofessional)		</a:t>
            </a:r>
          </a:p>
          <a:p>
            <a:pPr marL="0" indent="0">
              <a:lnSpc>
                <a:spcPct val="150000"/>
              </a:lnSpc>
              <a:spcBef>
                <a:spcPct val="0"/>
              </a:spcBef>
              <a:buNone/>
            </a:pPr>
            <a:r>
              <a:rPr lang="en-US" sz="1400" b="1" dirty="0" smtClean="0">
                <a:solidFill>
                  <a:schemeClr val="accent6">
                    <a:lumMod val="50000"/>
                  </a:schemeClr>
                </a:solidFill>
                <a:latin typeface="Century Gothic" pitchFamily="34" charset="0"/>
              </a:rPr>
              <a:t>Therapeutic </a:t>
            </a:r>
            <a:r>
              <a:rPr lang="en-US" sz="1400" b="1" dirty="0">
                <a:solidFill>
                  <a:schemeClr val="accent6">
                    <a:lumMod val="50000"/>
                  </a:schemeClr>
                </a:solidFill>
                <a:latin typeface="Century Gothic" pitchFamily="34" charset="0"/>
              </a:rPr>
              <a:t>Child Support (parent-to-parent</a:t>
            </a:r>
            <a:r>
              <a:rPr lang="en-US" sz="1400" b="1" dirty="0" smtClean="0">
                <a:solidFill>
                  <a:schemeClr val="accent6">
                    <a:lumMod val="50000"/>
                  </a:schemeClr>
                </a:solidFill>
                <a:latin typeface="Century Gothic" pitchFamily="34" charset="0"/>
              </a:rPr>
              <a:t>)	Crisis </a:t>
            </a:r>
            <a:r>
              <a:rPr lang="en-US" sz="1400" b="1" dirty="0">
                <a:solidFill>
                  <a:schemeClr val="accent6">
                    <a:lumMod val="50000"/>
                  </a:schemeClr>
                </a:solidFill>
                <a:latin typeface="Century Gothic" pitchFamily="34" charset="0"/>
              </a:rPr>
              <a:t>Stabilization Unit</a:t>
            </a:r>
          </a:p>
          <a:p>
            <a:pPr marL="0" indent="0">
              <a:lnSpc>
                <a:spcPct val="150000"/>
              </a:lnSpc>
              <a:spcBef>
                <a:spcPct val="0"/>
              </a:spcBef>
              <a:buNone/>
            </a:pPr>
            <a:r>
              <a:rPr lang="en-US" sz="1400" b="1" dirty="0" smtClean="0">
                <a:solidFill>
                  <a:schemeClr val="accent6">
                    <a:lumMod val="50000"/>
                  </a:schemeClr>
                </a:solidFill>
                <a:latin typeface="Century Gothic" pitchFamily="34" charset="0"/>
              </a:rPr>
              <a:t>After </a:t>
            </a:r>
            <a:r>
              <a:rPr lang="en-US" sz="1400" b="1" dirty="0">
                <a:solidFill>
                  <a:schemeClr val="accent6">
                    <a:lumMod val="50000"/>
                  </a:schemeClr>
                </a:solidFill>
                <a:latin typeface="Century Gothic" pitchFamily="34" charset="0"/>
              </a:rPr>
              <a:t>School </a:t>
            </a:r>
            <a:r>
              <a:rPr lang="en-US" sz="1400" b="1" dirty="0" smtClean="0">
                <a:solidFill>
                  <a:schemeClr val="accent6">
                    <a:lumMod val="50000"/>
                  </a:schemeClr>
                </a:solidFill>
                <a:latin typeface="Century Gothic" pitchFamily="34" charset="0"/>
              </a:rPr>
              <a:t>Program				</a:t>
            </a:r>
            <a:endParaRPr lang="en-US" sz="1400" b="1" dirty="0">
              <a:solidFill>
                <a:schemeClr val="accent6">
                  <a:lumMod val="50000"/>
                </a:schemeClr>
              </a:solidFill>
              <a:latin typeface="Century Gothic" pitchFamily="34" charset="0"/>
            </a:endParaRPr>
          </a:p>
          <a:p>
            <a:pPr marL="0" indent="0">
              <a:lnSpc>
                <a:spcPct val="150000"/>
              </a:lnSpc>
              <a:spcBef>
                <a:spcPct val="0"/>
              </a:spcBef>
              <a:buNone/>
            </a:pPr>
            <a:r>
              <a:rPr lang="en-US" sz="1400" b="1" dirty="0" smtClean="0">
                <a:solidFill>
                  <a:schemeClr val="accent6">
                    <a:lumMod val="50000"/>
                  </a:schemeClr>
                </a:solidFill>
                <a:latin typeface="Century Gothic" pitchFamily="34" charset="0"/>
              </a:rPr>
              <a:t>Summer </a:t>
            </a:r>
            <a:r>
              <a:rPr lang="en-US" sz="1400" b="1" dirty="0">
                <a:solidFill>
                  <a:schemeClr val="accent6">
                    <a:lumMod val="50000"/>
                  </a:schemeClr>
                </a:solidFill>
                <a:latin typeface="Century Gothic" pitchFamily="34" charset="0"/>
              </a:rPr>
              <a:t>Program</a:t>
            </a:r>
          </a:p>
          <a:p>
            <a:pPr marL="0" indent="0">
              <a:lnSpc>
                <a:spcPct val="150000"/>
              </a:lnSpc>
              <a:spcBef>
                <a:spcPct val="0"/>
              </a:spcBef>
              <a:buNone/>
            </a:pPr>
            <a:r>
              <a:rPr lang="en-US" sz="1400" b="1" dirty="0">
                <a:solidFill>
                  <a:schemeClr val="accent6">
                    <a:lumMod val="50000"/>
                  </a:schemeClr>
                </a:solidFill>
                <a:latin typeface="Century Gothic" pitchFamily="34" charset="0"/>
              </a:rPr>
              <a:t>Individual Therapy</a:t>
            </a:r>
          </a:p>
          <a:p>
            <a:pPr marL="0" indent="0">
              <a:lnSpc>
                <a:spcPct val="150000"/>
              </a:lnSpc>
              <a:spcBef>
                <a:spcPct val="0"/>
              </a:spcBef>
              <a:buNone/>
            </a:pPr>
            <a:r>
              <a:rPr lang="en-US" sz="1400" b="1" dirty="0">
                <a:solidFill>
                  <a:schemeClr val="accent6">
                    <a:lumMod val="50000"/>
                  </a:schemeClr>
                </a:solidFill>
                <a:latin typeface="Century Gothic" pitchFamily="34" charset="0"/>
              </a:rPr>
              <a:t>Individual Therapy-MD</a:t>
            </a:r>
          </a:p>
          <a:p>
            <a:pPr marL="0" indent="0">
              <a:lnSpc>
                <a:spcPct val="150000"/>
              </a:lnSpc>
              <a:spcBef>
                <a:spcPct val="0"/>
              </a:spcBef>
              <a:buNone/>
            </a:pPr>
            <a:r>
              <a:rPr lang="en-US" sz="1400" b="1" dirty="0">
                <a:solidFill>
                  <a:schemeClr val="accent6">
                    <a:lumMod val="50000"/>
                  </a:schemeClr>
                </a:solidFill>
                <a:latin typeface="Century Gothic" pitchFamily="34" charset="0"/>
              </a:rPr>
              <a:t>Inpatient Therapy (Partial Hospitalization)</a:t>
            </a:r>
          </a:p>
          <a:p>
            <a:pPr marL="0" indent="0">
              <a:lnSpc>
                <a:spcPct val="150000"/>
              </a:lnSpc>
              <a:spcBef>
                <a:spcPct val="0"/>
              </a:spcBef>
              <a:buNone/>
            </a:pPr>
            <a:r>
              <a:rPr lang="en-US" sz="1400" b="1" dirty="0">
                <a:solidFill>
                  <a:schemeClr val="accent6">
                    <a:lumMod val="50000"/>
                  </a:schemeClr>
                </a:solidFill>
                <a:latin typeface="Century Gothic" pitchFamily="34" charset="0"/>
              </a:rPr>
              <a:t>Intensive OP Behavioral Health</a:t>
            </a:r>
          </a:p>
          <a:p>
            <a:pPr marL="0" indent="0">
              <a:lnSpc>
                <a:spcPct val="150000"/>
              </a:lnSpc>
              <a:spcBef>
                <a:spcPct val="0"/>
              </a:spcBef>
              <a:buNone/>
            </a:pPr>
            <a:r>
              <a:rPr lang="en-US" sz="1400" b="1" dirty="0">
                <a:solidFill>
                  <a:schemeClr val="accent6">
                    <a:lumMod val="50000"/>
                  </a:schemeClr>
                </a:solidFill>
                <a:latin typeface="Century Gothic" pitchFamily="34" charset="0"/>
              </a:rPr>
              <a:t>Day Treatment</a:t>
            </a:r>
          </a:p>
          <a:p>
            <a:endParaRPr lang="en-US" b="1" dirty="0"/>
          </a:p>
          <a:p>
            <a:endParaRPr lang="en-US" dirty="0"/>
          </a:p>
        </p:txBody>
      </p:sp>
    </p:spTree>
    <p:extLst>
      <p:ext uri="{BB962C8B-B14F-4D97-AF65-F5344CB8AC3E}">
        <p14:creationId xmlns:p14="http://schemas.microsoft.com/office/powerpoint/2010/main" val="830080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Century Gothic" pitchFamily="34" charset="0"/>
              </a:rPr>
              <a:t>IMPACT Plus Authorizations</a:t>
            </a:r>
            <a:endParaRPr lang="en-US" sz="3600" b="1" dirty="0"/>
          </a:p>
        </p:txBody>
      </p:sp>
      <p:sp>
        <p:nvSpPr>
          <p:cNvPr id="3" name="Content Placeholder 2"/>
          <p:cNvSpPr>
            <a:spLocks noGrp="1"/>
          </p:cNvSpPr>
          <p:nvPr>
            <p:ph idx="1"/>
          </p:nvPr>
        </p:nvSpPr>
        <p:spPr>
          <a:xfrm>
            <a:off x="228600" y="1066800"/>
            <a:ext cx="7467600" cy="4952999"/>
          </a:xfrm>
        </p:spPr>
        <p:txBody>
          <a:bodyPr numCol="2"/>
          <a:lstStyle/>
          <a:p>
            <a:pPr marL="0" indent="0" algn="ctr">
              <a:buNone/>
            </a:pPr>
            <a:r>
              <a:rPr lang="en-US" sz="2000" b="1" dirty="0"/>
              <a:t>Initial </a:t>
            </a:r>
            <a:r>
              <a:rPr lang="en-US" sz="2000" b="1" dirty="0" smtClean="0"/>
              <a:t>Authorization</a:t>
            </a:r>
          </a:p>
          <a:p>
            <a:pPr algn="ctr"/>
            <a:endParaRPr lang="en-US" sz="1600" dirty="0" smtClean="0">
              <a:latin typeface="Century Gothic" pitchFamily="34" charset="0"/>
            </a:endParaRPr>
          </a:p>
          <a:p>
            <a:r>
              <a:rPr lang="en-US" sz="1600" dirty="0" smtClean="0">
                <a:latin typeface="Century Gothic" pitchFamily="34" charset="0"/>
              </a:rPr>
              <a:t>Initial </a:t>
            </a:r>
            <a:r>
              <a:rPr lang="en-US" sz="1600" dirty="0">
                <a:latin typeface="Century Gothic" pitchFamily="34" charset="0"/>
              </a:rPr>
              <a:t>Authorization based on initial request &amp; approved as request</a:t>
            </a:r>
          </a:p>
          <a:p>
            <a:pPr algn="ctr"/>
            <a:endParaRPr lang="en-US" sz="1600" dirty="0" smtClean="0">
              <a:latin typeface="Century Gothic" pitchFamily="34" charset="0"/>
            </a:endParaRPr>
          </a:p>
          <a:p>
            <a:r>
              <a:rPr lang="en-US" sz="1600" dirty="0" smtClean="0">
                <a:latin typeface="Century Gothic" pitchFamily="34" charset="0"/>
              </a:rPr>
              <a:t>Collaborative </a:t>
            </a:r>
            <a:r>
              <a:rPr lang="en-US" sz="1600" dirty="0">
                <a:latin typeface="Century Gothic" pitchFamily="34" charset="0"/>
              </a:rPr>
              <a:t>Service Plan required 14 days after approval for IMPACT Plus services</a:t>
            </a:r>
          </a:p>
          <a:p>
            <a:endParaRPr lang="en-US" sz="1600" dirty="0" smtClean="0">
              <a:latin typeface="Century Gothic" pitchFamily="34" charset="0"/>
            </a:endParaRPr>
          </a:p>
          <a:p>
            <a:r>
              <a:rPr lang="en-US" sz="1600" dirty="0" smtClean="0">
                <a:latin typeface="Century Gothic" pitchFamily="34" charset="0"/>
              </a:rPr>
              <a:t>Authorization </a:t>
            </a:r>
            <a:r>
              <a:rPr lang="en-US" sz="1600" dirty="0">
                <a:latin typeface="Century Gothic" pitchFamily="34" charset="0"/>
              </a:rPr>
              <a:t>will be given as requested up to CAP limit &amp; based on documentation of medical necessity in Collaborative Service Plan</a:t>
            </a:r>
          </a:p>
          <a:p>
            <a:pPr marL="0" indent="0" algn="ctr">
              <a:buNone/>
            </a:pPr>
            <a:endParaRPr lang="en-US" sz="1600" b="1" dirty="0" smtClean="0"/>
          </a:p>
          <a:p>
            <a:pPr marL="0" indent="0" algn="ctr">
              <a:buNone/>
            </a:pPr>
            <a:endParaRPr lang="en-US" sz="1600" b="1" dirty="0" smtClean="0"/>
          </a:p>
          <a:p>
            <a:pPr marL="0" indent="0" algn="ctr">
              <a:buNone/>
            </a:pPr>
            <a:r>
              <a:rPr lang="en-US" sz="2000" b="1" dirty="0" smtClean="0"/>
              <a:t>Continued </a:t>
            </a:r>
            <a:r>
              <a:rPr lang="en-US" sz="2000" b="1" dirty="0"/>
              <a:t>stay </a:t>
            </a:r>
            <a:r>
              <a:rPr lang="en-US" sz="2000" b="1" dirty="0" smtClean="0"/>
              <a:t>authorization</a:t>
            </a:r>
          </a:p>
          <a:p>
            <a:pPr marL="0" indent="0" algn="ctr">
              <a:buNone/>
            </a:pPr>
            <a:endParaRPr lang="en-US" sz="1200" b="1" dirty="0"/>
          </a:p>
          <a:p>
            <a:pPr marL="0" indent="0">
              <a:buNone/>
            </a:pPr>
            <a:r>
              <a:rPr lang="en-US" sz="1600" dirty="0">
                <a:latin typeface="Century Gothic" pitchFamily="34" charset="0"/>
              </a:rPr>
              <a:t>Initial Continued Stay is needed within 30 days of start of services. Frequency of additional continued stay reviews  is dependent on the clinical information provided and utilization of services.</a:t>
            </a:r>
          </a:p>
          <a:p>
            <a:pPr marL="0" indent="0">
              <a:buNone/>
            </a:pPr>
            <a:r>
              <a:rPr lang="en-US" sz="1600" b="1" dirty="0" smtClean="0">
                <a:latin typeface="Century Gothic" pitchFamily="34" charset="0"/>
              </a:rPr>
              <a:t>	</a:t>
            </a:r>
          </a:p>
          <a:p>
            <a:r>
              <a:rPr lang="en-US" sz="1400" dirty="0">
                <a:latin typeface="Century Gothic" pitchFamily="34" charset="0"/>
              </a:rPr>
              <a:t>eORF can be downloaded from BEACON Website or completed on </a:t>
            </a:r>
            <a:r>
              <a:rPr lang="en-US" sz="1400" dirty="0" smtClean="0">
                <a:latin typeface="Century Gothic" pitchFamily="34" charset="0"/>
              </a:rPr>
              <a:t>eServices</a:t>
            </a:r>
          </a:p>
          <a:p>
            <a:r>
              <a:rPr lang="en-US" sz="1400" dirty="0">
                <a:latin typeface="Century Gothic" pitchFamily="34" charset="0"/>
              </a:rPr>
              <a:t>Additional clinical information may be requested by Beacon telephonically</a:t>
            </a:r>
          </a:p>
          <a:p>
            <a:endParaRPr lang="en-US" sz="1400" dirty="0">
              <a:latin typeface="Century Gothic" pitchFamily="34" charset="0"/>
            </a:endParaRPr>
          </a:p>
          <a:p>
            <a:r>
              <a:rPr lang="en-US" sz="1400" dirty="0">
                <a:latin typeface="Century Gothic" pitchFamily="34" charset="0"/>
              </a:rPr>
              <a:t>Provider can outreach Beacon at any time if additional services are needed</a:t>
            </a:r>
          </a:p>
          <a:p>
            <a:endParaRPr lang="en-US" sz="1400" dirty="0"/>
          </a:p>
        </p:txBody>
      </p:sp>
    </p:spTree>
    <p:extLst>
      <p:ext uri="{BB962C8B-B14F-4D97-AF65-F5344CB8AC3E}">
        <p14:creationId xmlns:p14="http://schemas.microsoft.com/office/powerpoint/2010/main" val="1138979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latin typeface="Century Gothic" pitchFamily="34" charset="0"/>
              </a:rPr>
              <a:t>IMPACT Plus Authorization for Services</a:t>
            </a:r>
            <a:br>
              <a:rPr lang="en-US" sz="2400" b="1" dirty="0">
                <a:latin typeface="Century Gothic" pitchFamily="34" charset="0"/>
              </a:rPr>
            </a:br>
            <a:r>
              <a:rPr lang="en-US" sz="2400" b="1" dirty="0">
                <a:latin typeface="Century Gothic" pitchFamily="34" charset="0"/>
              </a:rPr>
              <a:t>(eServices or FAX request)</a:t>
            </a:r>
            <a:endParaRPr lang="en-US" sz="24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86640237"/>
              </p:ext>
            </p:extLst>
          </p:nvPr>
        </p:nvGraphicFramePr>
        <p:xfrm>
          <a:off x="304800" y="1219200"/>
          <a:ext cx="7543800" cy="5393189"/>
        </p:xfrm>
        <a:graphic>
          <a:graphicData uri="http://schemas.openxmlformats.org/drawingml/2006/table">
            <a:tbl>
              <a:tblPr firstRow="1" bandRow="1">
                <a:tableStyleId>{5C22544A-7EE6-4342-B048-85BDC9FD1C3A}</a:tableStyleId>
              </a:tblPr>
              <a:tblGrid>
                <a:gridCol w="3771900"/>
                <a:gridCol w="3771900"/>
              </a:tblGrid>
              <a:tr h="462749">
                <a:tc>
                  <a:txBody>
                    <a:bodyPr/>
                    <a:lstStyle/>
                    <a:p>
                      <a:r>
                        <a:rPr lang="en-US" sz="1800" dirty="0" smtClean="0"/>
                        <a:t>Benefit</a:t>
                      </a:r>
                      <a:r>
                        <a:rPr lang="en-US" sz="1800" baseline="0" dirty="0" smtClean="0"/>
                        <a:t>/Service</a:t>
                      </a:r>
                      <a:endParaRPr lang="en-US" sz="1800" dirty="0"/>
                    </a:p>
                  </a:txBody>
                  <a:tcPr marT="45715" marB="45715"/>
                </a:tc>
                <a:tc>
                  <a:txBody>
                    <a:bodyPr/>
                    <a:lstStyle/>
                    <a:p>
                      <a:r>
                        <a:rPr lang="en-US" sz="1800" dirty="0" smtClean="0"/>
                        <a:t>Medicaid</a:t>
                      </a:r>
                      <a:r>
                        <a:rPr lang="en-US" sz="1800" baseline="0" dirty="0" smtClean="0"/>
                        <a:t> Cap Limit</a:t>
                      </a:r>
                      <a:endParaRPr lang="en-US" sz="1800" dirty="0"/>
                    </a:p>
                  </a:txBody>
                  <a:tcPr marT="45715" marB="45715"/>
                </a:tc>
              </a:tr>
              <a:tr h="474868">
                <a:tc>
                  <a:txBody>
                    <a:bodyPr/>
                    <a:lstStyle/>
                    <a:p>
                      <a:r>
                        <a:rPr lang="en-US" sz="1600" dirty="0" smtClean="0"/>
                        <a:t>Behavioral health Evaluation </a:t>
                      </a:r>
                      <a:endParaRPr lang="en-US" sz="1600" dirty="0"/>
                    </a:p>
                  </a:txBody>
                  <a:tcPr marT="45715" marB="45715"/>
                </a:tc>
                <a:tc>
                  <a:txBody>
                    <a:bodyPr/>
                    <a:lstStyle/>
                    <a:p>
                      <a:r>
                        <a:rPr lang="en-US" sz="1600" dirty="0" smtClean="0"/>
                        <a:t>Max</a:t>
                      </a:r>
                      <a:r>
                        <a:rPr lang="en-US" sz="1600" baseline="0" dirty="0" smtClean="0"/>
                        <a:t> 5 hours per evaluation</a:t>
                      </a:r>
                      <a:endParaRPr lang="en-US" sz="1600" dirty="0"/>
                    </a:p>
                  </a:txBody>
                  <a:tcPr marT="45715" marB="45715"/>
                </a:tc>
              </a:tr>
              <a:tr h="778933">
                <a:tc>
                  <a:txBody>
                    <a:bodyPr/>
                    <a:lstStyle/>
                    <a:p>
                      <a:r>
                        <a:rPr lang="en-US" sz="1600" dirty="0" smtClean="0"/>
                        <a:t>Therapeutic</a:t>
                      </a:r>
                      <a:r>
                        <a:rPr lang="en-US" sz="1600" baseline="0" dirty="0" smtClean="0"/>
                        <a:t> Child Support Services (Professional and Paraprofessional and parent-to-parent)</a:t>
                      </a:r>
                      <a:endParaRPr lang="en-US" sz="1600" dirty="0"/>
                    </a:p>
                  </a:txBody>
                  <a:tcPr marT="45715" marB="45715"/>
                </a:tc>
                <a:tc>
                  <a:txBody>
                    <a:bodyPr/>
                    <a:lstStyle/>
                    <a:p>
                      <a:r>
                        <a:rPr lang="en-US" sz="1600" dirty="0" smtClean="0"/>
                        <a:t>Max 16</a:t>
                      </a:r>
                      <a:r>
                        <a:rPr lang="en-US" sz="1600" baseline="0" dirty="0" smtClean="0"/>
                        <a:t> units per day</a:t>
                      </a:r>
                      <a:endParaRPr lang="en-US" sz="1600" dirty="0"/>
                    </a:p>
                  </a:txBody>
                  <a:tcPr marT="45715" marB="45715"/>
                </a:tc>
              </a:tr>
              <a:tr h="459299">
                <a:tc>
                  <a:txBody>
                    <a:bodyPr/>
                    <a:lstStyle/>
                    <a:p>
                      <a:r>
                        <a:rPr lang="en-US" sz="1600" dirty="0" smtClean="0"/>
                        <a:t>After School Program</a:t>
                      </a:r>
                      <a:endParaRPr lang="en-US" sz="1600" dirty="0"/>
                    </a:p>
                  </a:txBody>
                  <a:tcPr marT="45715" marB="45715"/>
                </a:tc>
                <a:tc>
                  <a:txBody>
                    <a:bodyPr/>
                    <a:lstStyle/>
                    <a:p>
                      <a:r>
                        <a:rPr lang="en-US" sz="1600" dirty="0" smtClean="0"/>
                        <a:t>Max 16 units per day</a:t>
                      </a:r>
                      <a:endParaRPr lang="en-US" sz="1600" dirty="0"/>
                    </a:p>
                  </a:txBody>
                  <a:tcPr marT="45715" marB="45715"/>
                </a:tc>
              </a:tr>
              <a:tr h="432746">
                <a:tc>
                  <a:txBody>
                    <a:bodyPr/>
                    <a:lstStyle/>
                    <a:p>
                      <a:r>
                        <a:rPr lang="en-US" sz="1600" dirty="0" smtClean="0"/>
                        <a:t>Summer Program</a:t>
                      </a:r>
                      <a:endParaRPr lang="en-US" sz="1600" dirty="0"/>
                    </a:p>
                  </a:txBody>
                  <a:tcPr marT="45715" marB="45715"/>
                </a:tc>
                <a:tc>
                  <a:txBody>
                    <a:bodyPr/>
                    <a:lstStyle/>
                    <a:p>
                      <a:r>
                        <a:rPr lang="en-US" sz="1600" dirty="0" smtClean="0"/>
                        <a:t>Max 24 units per day</a:t>
                      </a:r>
                      <a:endParaRPr lang="en-US" sz="1600" dirty="0"/>
                    </a:p>
                  </a:txBody>
                  <a:tcPr marT="45715" marB="45715"/>
                </a:tc>
              </a:tr>
              <a:tr h="1054211">
                <a:tc>
                  <a:txBody>
                    <a:bodyPr/>
                    <a:lstStyle/>
                    <a:p>
                      <a:r>
                        <a:rPr lang="en-US" sz="1600" dirty="0" smtClean="0"/>
                        <a:t>Individual</a:t>
                      </a:r>
                      <a:r>
                        <a:rPr lang="en-US" sz="1600" baseline="0" dirty="0" smtClean="0"/>
                        <a:t> Therapy or Individual Therapy MD</a:t>
                      </a:r>
                      <a:endParaRPr lang="en-US" sz="1600" dirty="0"/>
                    </a:p>
                  </a:txBody>
                  <a:tcPr marT="45715" marB="45715"/>
                </a:tc>
                <a:tc>
                  <a:txBody>
                    <a:bodyPr/>
                    <a:lstStyle/>
                    <a:p>
                      <a:r>
                        <a:rPr lang="en-US" sz="1600" dirty="0" smtClean="0"/>
                        <a:t>Max of 16 units/day of</a:t>
                      </a:r>
                      <a:r>
                        <a:rPr lang="en-US" sz="1600" baseline="0" dirty="0" smtClean="0"/>
                        <a:t> </a:t>
                      </a:r>
                      <a:r>
                        <a:rPr lang="en-US" sz="1600" dirty="0" smtClean="0"/>
                        <a:t>90804 &amp; 90887</a:t>
                      </a:r>
                      <a:r>
                        <a:rPr lang="en-US" sz="1600" baseline="0" dirty="0" smtClean="0"/>
                        <a:t> combined</a:t>
                      </a:r>
                    </a:p>
                    <a:p>
                      <a:r>
                        <a:rPr lang="en-US" sz="1600" baseline="0" dirty="0" smtClean="0"/>
                        <a:t>Max 48 units/wk of 90804 &amp; 90887 combined</a:t>
                      </a:r>
                      <a:endParaRPr lang="en-US" sz="1600" dirty="0" smtClean="0"/>
                    </a:p>
                  </a:txBody>
                  <a:tcPr marT="45715" marB="45715"/>
                </a:tc>
              </a:tr>
              <a:tr h="606997">
                <a:tc>
                  <a:txBody>
                    <a:bodyPr/>
                    <a:lstStyle/>
                    <a:p>
                      <a:r>
                        <a:rPr lang="en-US" sz="1600" dirty="0" smtClean="0"/>
                        <a:t>Inpatient Therapy (Partial Hospitalization)</a:t>
                      </a:r>
                      <a:endParaRPr lang="en-US" sz="1600" dirty="0"/>
                    </a:p>
                  </a:txBody>
                  <a:tcPr marT="45715" marB="45715"/>
                </a:tc>
                <a:tc>
                  <a:txBody>
                    <a:bodyPr/>
                    <a:lstStyle/>
                    <a:p>
                      <a:r>
                        <a:rPr lang="en-US" sz="1600" dirty="0" smtClean="0"/>
                        <a:t>Max 5 hours per day</a:t>
                      </a:r>
                      <a:endParaRPr lang="en-US" sz="1600" dirty="0"/>
                    </a:p>
                  </a:txBody>
                  <a:tcPr marT="45715" marB="45715"/>
                </a:tc>
              </a:tr>
              <a:tr h="606997">
                <a:tc>
                  <a:txBody>
                    <a:bodyPr/>
                    <a:lstStyle/>
                    <a:p>
                      <a:r>
                        <a:rPr lang="en-US" sz="1600" dirty="0" smtClean="0"/>
                        <a:t>Intensive OP Behavioral Health</a:t>
                      </a:r>
                    </a:p>
                    <a:p>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Day Treatment</a:t>
                      </a:r>
                    </a:p>
                    <a:p>
                      <a:endParaRPr lang="en-US" sz="1600" dirty="0"/>
                    </a:p>
                  </a:txBody>
                  <a:tcPr marT="45715" marB="45715"/>
                </a:tc>
                <a:tc>
                  <a:txBody>
                    <a:bodyPr/>
                    <a:lstStyle/>
                    <a:p>
                      <a:r>
                        <a:rPr lang="en-US" sz="1600" dirty="0" smtClean="0"/>
                        <a:t>Max 3 units per day; Max</a:t>
                      </a:r>
                      <a:r>
                        <a:rPr lang="en-US" sz="1600" baseline="0" dirty="0" smtClean="0"/>
                        <a:t> 9 units per week</a:t>
                      </a:r>
                    </a:p>
                    <a:p>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Max 7 units per day</a:t>
                      </a:r>
                    </a:p>
                    <a:p>
                      <a:endParaRPr lang="en-US" sz="1600" dirty="0"/>
                    </a:p>
                  </a:txBody>
                  <a:tcPr marT="45715" marB="45715"/>
                </a:tc>
              </a:tr>
            </a:tbl>
          </a:graphicData>
        </a:graphic>
      </p:graphicFrame>
    </p:spTree>
    <p:extLst>
      <p:ext uri="{BB962C8B-B14F-4D97-AF65-F5344CB8AC3E}">
        <p14:creationId xmlns:p14="http://schemas.microsoft.com/office/powerpoint/2010/main" val="1132863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latin typeface="Century Gothic" pitchFamily="34" charset="0"/>
              </a:rPr>
              <a:t>IMPACT Plus Authorization for Services</a:t>
            </a:r>
            <a:br>
              <a:rPr lang="en-US" sz="2800" b="1" dirty="0">
                <a:latin typeface="Century Gothic" pitchFamily="34" charset="0"/>
              </a:rPr>
            </a:br>
            <a:r>
              <a:rPr lang="en-US" sz="2800" b="1" dirty="0">
                <a:latin typeface="Century Gothic" pitchFamily="34" charset="0"/>
              </a:rPr>
              <a:t>(Telephonic Request)</a:t>
            </a:r>
            <a:endParaRPr lang="en-US"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4269450"/>
              </p:ext>
            </p:extLst>
          </p:nvPr>
        </p:nvGraphicFramePr>
        <p:xfrm>
          <a:off x="228600" y="1371600"/>
          <a:ext cx="7467600" cy="1904999"/>
        </p:xfrm>
        <a:graphic>
          <a:graphicData uri="http://schemas.openxmlformats.org/drawingml/2006/table">
            <a:tbl>
              <a:tblPr firstRow="1" bandRow="1">
                <a:tableStyleId>{5C22544A-7EE6-4342-B048-85BDC9FD1C3A}</a:tableStyleId>
              </a:tblPr>
              <a:tblGrid>
                <a:gridCol w="3733800"/>
                <a:gridCol w="3733800"/>
              </a:tblGrid>
              <a:tr h="441476">
                <a:tc>
                  <a:txBody>
                    <a:bodyPr/>
                    <a:lstStyle/>
                    <a:p>
                      <a:r>
                        <a:rPr lang="en-US" sz="1800" dirty="0" smtClean="0"/>
                        <a:t>Benefit</a:t>
                      </a:r>
                      <a:r>
                        <a:rPr lang="en-US" sz="1800" baseline="0" dirty="0" smtClean="0"/>
                        <a:t>/Service</a:t>
                      </a:r>
                      <a:endParaRPr lang="en-US" sz="1800" dirty="0"/>
                    </a:p>
                  </a:txBody>
                  <a:tcPr marL="91447" marR="91447" marT="45731" marB="45731"/>
                </a:tc>
                <a:tc>
                  <a:txBody>
                    <a:bodyPr/>
                    <a:lstStyle/>
                    <a:p>
                      <a:r>
                        <a:rPr lang="en-US" sz="1800" dirty="0" smtClean="0"/>
                        <a:t>Notification </a:t>
                      </a:r>
                      <a:endParaRPr lang="en-US" sz="1800" dirty="0"/>
                    </a:p>
                  </a:txBody>
                  <a:tcPr marL="91447" marR="91447" marT="45731" marB="45731"/>
                </a:tc>
              </a:tr>
              <a:tr h="441476">
                <a:tc>
                  <a:txBody>
                    <a:bodyPr/>
                    <a:lstStyle/>
                    <a:p>
                      <a:r>
                        <a:rPr lang="en-US" sz="1600" dirty="0" smtClean="0"/>
                        <a:t>Therapeutic Foster Care</a:t>
                      </a:r>
                      <a:endParaRPr lang="en-US" sz="1600" dirty="0"/>
                    </a:p>
                  </a:txBody>
                  <a:tcPr marL="91447" marR="91447" marT="45731" marB="45731"/>
                </a:tc>
                <a:tc>
                  <a:txBody>
                    <a:bodyPr/>
                    <a:lstStyle/>
                    <a:p>
                      <a:r>
                        <a:rPr lang="en-US" sz="1600" dirty="0" smtClean="0"/>
                        <a:t>Within 1 business day of admission</a:t>
                      </a:r>
                      <a:endParaRPr lang="en-US" sz="1600" dirty="0"/>
                    </a:p>
                  </a:txBody>
                  <a:tcPr marL="91447" marR="91447" marT="45731" marB="45731"/>
                </a:tc>
              </a:tr>
              <a:tr h="441476">
                <a:tc>
                  <a:txBody>
                    <a:bodyPr/>
                    <a:lstStyle/>
                    <a:p>
                      <a:r>
                        <a:rPr lang="en-US" sz="1600" dirty="0" smtClean="0"/>
                        <a:t>Therapeutic</a:t>
                      </a:r>
                      <a:r>
                        <a:rPr lang="en-US" sz="1600" baseline="0" dirty="0" smtClean="0"/>
                        <a:t> Group Residential</a:t>
                      </a:r>
                      <a:endParaRPr lang="en-US" sz="1600" dirty="0"/>
                    </a:p>
                  </a:txBody>
                  <a:tcPr marL="91447" marR="91447" marT="45731" marB="45731"/>
                </a:tc>
                <a:tc>
                  <a:txBody>
                    <a:bodyPr/>
                    <a:lstStyle/>
                    <a:p>
                      <a:r>
                        <a:rPr lang="en-US" sz="1600" dirty="0" smtClean="0"/>
                        <a:t>Within 1 business day of admission</a:t>
                      </a:r>
                      <a:endParaRPr lang="en-US" sz="1600" dirty="0"/>
                    </a:p>
                  </a:txBody>
                  <a:tcPr marL="91447" marR="91447" marT="45731" marB="45731"/>
                </a:tc>
              </a:tr>
              <a:tr h="580571">
                <a:tc>
                  <a:txBody>
                    <a:bodyPr/>
                    <a:lstStyle/>
                    <a:p>
                      <a:r>
                        <a:rPr lang="en-US" sz="1600" dirty="0" smtClean="0"/>
                        <a:t>Crisis Stabilization</a:t>
                      </a:r>
                      <a:r>
                        <a:rPr lang="en-US" sz="1600" baseline="0" dirty="0" smtClean="0"/>
                        <a:t> Unit</a:t>
                      </a:r>
                      <a:endParaRPr lang="en-US" sz="1600" dirty="0"/>
                    </a:p>
                  </a:txBody>
                  <a:tcPr marL="91447" marR="91447" marT="45731" marB="45731"/>
                </a:tc>
                <a:tc>
                  <a:txBody>
                    <a:bodyPr/>
                    <a:lstStyle/>
                    <a:p>
                      <a:r>
                        <a:rPr lang="en-US" sz="1600" dirty="0" smtClean="0"/>
                        <a:t>Within</a:t>
                      </a:r>
                      <a:r>
                        <a:rPr lang="en-US" sz="1600" baseline="0" dirty="0" smtClean="0"/>
                        <a:t> 48 hours of admission</a:t>
                      </a:r>
                      <a:endParaRPr lang="en-US" sz="1600" dirty="0"/>
                    </a:p>
                  </a:txBody>
                  <a:tcPr marL="91447" marR="91447" marT="45731" marB="45731"/>
                </a:tc>
              </a:tr>
            </a:tbl>
          </a:graphicData>
        </a:graphic>
      </p:graphicFrame>
      <p:sp>
        <p:nvSpPr>
          <p:cNvPr id="5" name="Rectangle 4"/>
          <p:cNvSpPr/>
          <p:nvPr/>
        </p:nvSpPr>
        <p:spPr>
          <a:xfrm>
            <a:off x="1143000" y="4191000"/>
            <a:ext cx="6477000" cy="1200329"/>
          </a:xfrm>
          <a:prstGeom prst="rect">
            <a:avLst/>
          </a:prstGeom>
        </p:spPr>
        <p:txBody>
          <a:bodyPr wrap="square">
            <a:spAutoFit/>
          </a:bodyPr>
          <a:lstStyle/>
          <a:p>
            <a:pPr algn="ctr">
              <a:defRPr/>
            </a:pPr>
            <a:r>
              <a:rPr lang="en-US" sz="2400" b="1" dirty="0"/>
              <a:t>All services  must meet medical necessity</a:t>
            </a:r>
          </a:p>
          <a:p>
            <a:pPr algn="ctr">
              <a:defRPr/>
            </a:pPr>
            <a:r>
              <a:rPr lang="en-US" sz="2400" b="1" dirty="0"/>
              <a:t>Eligibility for impact plus not required for crisis stabilization</a:t>
            </a:r>
          </a:p>
        </p:txBody>
      </p:sp>
    </p:spTree>
    <p:extLst>
      <p:ext uri="{BB962C8B-B14F-4D97-AF65-F5344CB8AC3E}">
        <p14:creationId xmlns:p14="http://schemas.microsoft.com/office/powerpoint/2010/main" val="3084621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UM Appeals</a:t>
            </a:r>
          </a:p>
        </p:txBody>
      </p:sp>
      <p:sp>
        <p:nvSpPr>
          <p:cNvPr id="3" name="Content Placeholder 2"/>
          <p:cNvSpPr>
            <a:spLocks noGrp="1"/>
          </p:cNvSpPr>
          <p:nvPr>
            <p:ph idx="1"/>
          </p:nvPr>
        </p:nvSpPr>
        <p:spPr>
          <a:xfrm>
            <a:off x="228600" y="1295400"/>
            <a:ext cx="7467600" cy="4952999"/>
          </a:xfrm>
        </p:spPr>
        <p:txBody>
          <a:bodyPr>
            <a:normAutofit fontScale="92500" lnSpcReduction="20000"/>
          </a:bodyPr>
          <a:lstStyle/>
          <a:p>
            <a:r>
              <a:rPr lang="en-US" sz="2400" dirty="0">
                <a:latin typeface="Century Gothic" pitchFamily="34" charset="0"/>
              </a:rPr>
              <a:t>Providers may submit appeals (including appeals for eligibility determinations) directly to Beacon.</a:t>
            </a:r>
          </a:p>
          <a:p>
            <a:endParaRPr lang="en-US" sz="2400" dirty="0">
              <a:latin typeface="Century Gothic" pitchFamily="34" charset="0"/>
            </a:endParaRPr>
          </a:p>
          <a:p>
            <a:r>
              <a:rPr lang="en-US" sz="2400" dirty="0">
                <a:latin typeface="Century Gothic" pitchFamily="34" charset="0"/>
              </a:rPr>
              <a:t>Appeal requests may be made by calling: 855-834-5651, or by mail:</a:t>
            </a:r>
          </a:p>
          <a:p>
            <a:endParaRPr lang="en-US" sz="2400" dirty="0">
              <a:latin typeface="Century Gothic" pitchFamily="34" charset="0"/>
            </a:endParaRPr>
          </a:p>
          <a:p>
            <a:pPr marL="0" indent="0" algn="ctr">
              <a:buNone/>
            </a:pPr>
            <a:r>
              <a:rPr lang="en-US" sz="2400" dirty="0">
                <a:latin typeface="Century Gothic" pitchFamily="34" charset="0"/>
              </a:rPr>
              <a:t>Beacon Health Strategies</a:t>
            </a:r>
          </a:p>
          <a:p>
            <a:pPr marL="0" indent="0" algn="ctr">
              <a:buNone/>
            </a:pPr>
            <a:r>
              <a:rPr lang="en-US" sz="2400" dirty="0">
                <a:latin typeface="Century Gothic" pitchFamily="34" charset="0"/>
              </a:rPr>
              <a:t>Attn: Passport Health Plan Appeals</a:t>
            </a:r>
          </a:p>
          <a:p>
            <a:pPr marL="0" indent="0" algn="ctr">
              <a:buNone/>
            </a:pPr>
            <a:r>
              <a:rPr lang="en-US" sz="2400" dirty="0">
                <a:latin typeface="Century Gothic" pitchFamily="34" charset="0"/>
              </a:rPr>
              <a:t>500 Unicorn Park Drive</a:t>
            </a:r>
          </a:p>
          <a:p>
            <a:pPr marL="0" indent="0" algn="ctr">
              <a:buNone/>
            </a:pPr>
            <a:r>
              <a:rPr lang="en-US" sz="2400" dirty="0">
                <a:latin typeface="Century Gothic" pitchFamily="34" charset="0"/>
              </a:rPr>
              <a:t>Woburn, MA 01801</a:t>
            </a:r>
          </a:p>
          <a:p>
            <a:endParaRPr lang="en-US" sz="2400" dirty="0">
              <a:latin typeface="Century Gothic" pitchFamily="34" charset="0"/>
            </a:endParaRPr>
          </a:p>
          <a:p>
            <a:r>
              <a:rPr lang="en-US" sz="2400" dirty="0">
                <a:latin typeface="Century Gothic" pitchFamily="34" charset="0"/>
              </a:rPr>
              <a:t>Once providers have received a final determination from Beacon, they may request an external appeal or Fair Hearing with the Commonwealth of KY.</a:t>
            </a:r>
          </a:p>
          <a:p>
            <a:endParaRPr lang="en-US" dirty="0"/>
          </a:p>
        </p:txBody>
      </p:sp>
    </p:spTree>
    <p:extLst>
      <p:ext uri="{BB962C8B-B14F-4D97-AF65-F5344CB8AC3E}">
        <p14:creationId xmlns:p14="http://schemas.microsoft.com/office/powerpoint/2010/main" val="3364661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Service </a:t>
            </a:r>
            <a:r>
              <a:rPr lang="en-US" sz="4000" b="1" dirty="0" smtClean="0"/>
              <a:t>Delivery</a:t>
            </a:r>
            <a:endParaRPr lang="en-US" sz="4000" b="1" dirty="0"/>
          </a:p>
        </p:txBody>
      </p:sp>
      <p:sp>
        <p:nvSpPr>
          <p:cNvPr id="3" name="Content Placeholder 2"/>
          <p:cNvSpPr>
            <a:spLocks noGrp="1"/>
          </p:cNvSpPr>
          <p:nvPr>
            <p:ph idx="1"/>
          </p:nvPr>
        </p:nvSpPr>
        <p:spPr>
          <a:xfrm>
            <a:off x="381000" y="1371600"/>
            <a:ext cx="7467600" cy="4952999"/>
          </a:xfrm>
        </p:spPr>
        <p:txBody>
          <a:bodyPr>
            <a:normAutofit/>
          </a:bodyPr>
          <a:lstStyle/>
          <a:p>
            <a:pPr marL="0" indent="0">
              <a:buNone/>
            </a:pPr>
            <a:r>
              <a:rPr lang="en-US" sz="2200" dirty="0">
                <a:latin typeface="Century Gothic" pitchFamily="34" charset="0"/>
              </a:rPr>
              <a:t>Passport and  Beacon are committed to a recovery and resiliency approach to behavioral health treatment.</a:t>
            </a:r>
            <a:br>
              <a:rPr lang="en-US" sz="2200" dirty="0">
                <a:latin typeface="Century Gothic" pitchFamily="34" charset="0"/>
              </a:rPr>
            </a:br>
            <a:r>
              <a:rPr lang="en-US" sz="2200" dirty="0">
                <a:latin typeface="Century Gothic" pitchFamily="34" charset="0"/>
              </a:rPr>
              <a:t/>
            </a:r>
            <a:br>
              <a:rPr lang="en-US" sz="2200" dirty="0">
                <a:latin typeface="Century Gothic" pitchFamily="34" charset="0"/>
              </a:rPr>
            </a:br>
            <a:r>
              <a:rPr lang="en-US" sz="2200" dirty="0">
                <a:latin typeface="Century Gothic" pitchFamily="34" charset="0"/>
              </a:rPr>
              <a:t>Providers must be sensitive to the unique cultural and diversity needs of Passport members.</a:t>
            </a:r>
            <a:br>
              <a:rPr lang="en-US" sz="2200" dirty="0">
                <a:latin typeface="Century Gothic" pitchFamily="34" charset="0"/>
              </a:rPr>
            </a:br>
            <a:r>
              <a:rPr lang="en-US" sz="2200" dirty="0">
                <a:latin typeface="Century Gothic" pitchFamily="34" charset="0"/>
              </a:rPr>
              <a:t/>
            </a:r>
            <a:br>
              <a:rPr lang="en-US" sz="2200" dirty="0">
                <a:latin typeface="Century Gothic" pitchFamily="34" charset="0"/>
              </a:rPr>
            </a:br>
            <a:r>
              <a:rPr lang="en-US" sz="2200" dirty="0">
                <a:latin typeface="Century Gothic" pitchFamily="34" charset="0"/>
              </a:rPr>
              <a:t>Beacon and Passport may request treatment records for review as part of our quality management program and/or outlier management process</a:t>
            </a:r>
          </a:p>
        </p:txBody>
      </p:sp>
    </p:spTree>
    <p:extLst>
      <p:ext uri="{BB962C8B-B14F-4D97-AF65-F5344CB8AC3E}">
        <p14:creationId xmlns:p14="http://schemas.microsoft.com/office/powerpoint/2010/main" val="359742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Case Management</a:t>
            </a:r>
          </a:p>
        </p:txBody>
      </p:sp>
      <p:sp>
        <p:nvSpPr>
          <p:cNvPr id="3" name="Content Placeholder 2"/>
          <p:cNvSpPr>
            <a:spLocks noGrp="1"/>
          </p:cNvSpPr>
          <p:nvPr>
            <p:ph idx="1"/>
          </p:nvPr>
        </p:nvSpPr>
        <p:spPr>
          <a:xfrm>
            <a:off x="228600" y="1219200"/>
            <a:ext cx="7467600" cy="5105400"/>
          </a:xfrm>
        </p:spPr>
        <p:txBody>
          <a:bodyPr>
            <a:normAutofit fontScale="70000" lnSpcReduction="20000"/>
          </a:bodyPr>
          <a:lstStyle/>
          <a:p>
            <a:pPr marL="365760" indent="-256032">
              <a:spcBef>
                <a:spcPts val="400"/>
              </a:spcBef>
              <a:buClr>
                <a:srgbClr val="2DA2BF"/>
              </a:buClr>
              <a:buSzPct val="68000"/>
              <a:defRPr/>
            </a:pPr>
            <a:r>
              <a:rPr lang="en-US" sz="2900" dirty="0">
                <a:solidFill>
                  <a:prstClr val="black"/>
                </a:solidFill>
                <a:latin typeface="Century Gothic" pitchFamily="34" charset="0"/>
              </a:rPr>
              <a:t>Beacon also provides Case Management services for members who will benefit from various levels of Care Coordination, regardless of IMPACT Plus eligibility: </a:t>
            </a:r>
          </a:p>
          <a:p>
            <a:pPr marL="909828" lvl="1" indent="-342900">
              <a:spcBef>
                <a:spcPts val="400"/>
              </a:spcBef>
              <a:buClr>
                <a:srgbClr val="2DA2BF"/>
              </a:buClr>
              <a:buSzPct val="68000"/>
              <a:buFont typeface="+mj-lt"/>
              <a:buAutoNum type="arabicPeriod"/>
              <a:defRPr/>
            </a:pPr>
            <a:r>
              <a:rPr lang="en-US" sz="2900" dirty="0">
                <a:solidFill>
                  <a:prstClr val="black"/>
                </a:solidFill>
                <a:latin typeface="Century Gothic" pitchFamily="34" charset="0"/>
              </a:rPr>
              <a:t>Intensive Case Management</a:t>
            </a:r>
          </a:p>
          <a:p>
            <a:pPr marL="909828" lvl="1" indent="-342900">
              <a:spcBef>
                <a:spcPts val="400"/>
              </a:spcBef>
              <a:buClr>
                <a:srgbClr val="2DA2BF"/>
              </a:buClr>
              <a:buSzPct val="68000"/>
              <a:buFont typeface="+mj-lt"/>
              <a:buAutoNum type="arabicPeriod"/>
              <a:defRPr/>
            </a:pPr>
            <a:r>
              <a:rPr lang="en-US" sz="2900" dirty="0">
                <a:solidFill>
                  <a:prstClr val="black"/>
                </a:solidFill>
                <a:latin typeface="Century Gothic" pitchFamily="34" charset="0"/>
              </a:rPr>
              <a:t>Care Coordination, and </a:t>
            </a:r>
          </a:p>
          <a:p>
            <a:pPr marL="909828" lvl="1" indent="-342900">
              <a:spcBef>
                <a:spcPts val="400"/>
              </a:spcBef>
              <a:buClr>
                <a:srgbClr val="2DA2BF"/>
              </a:buClr>
              <a:buSzPct val="68000"/>
              <a:buFont typeface="+mj-lt"/>
              <a:buAutoNum type="arabicPeriod"/>
              <a:defRPr/>
            </a:pPr>
            <a:r>
              <a:rPr lang="en-US" sz="2900" dirty="0">
                <a:solidFill>
                  <a:prstClr val="black"/>
                </a:solidFill>
                <a:latin typeface="Century Gothic" pitchFamily="34" charset="0"/>
              </a:rPr>
              <a:t>Case Coordination</a:t>
            </a:r>
          </a:p>
          <a:p>
            <a:pPr marL="109728">
              <a:spcBef>
                <a:spcPts val="400"/>
              </a:spcBef>
              <a:buClr>
                <a:srgbClr val="2DA2BF"/>
              </a:buClr>
              <a:buSzPct val="68000"/>
              <a:defRPr/>
            </a:pPr>
            <a:endParaRPr lang="en-US" sz="2900" dirty="0">
              <a:solidFill>
                <a:prstClr val="black"/>
              </a:solidFill>
              <a:latin typeface="Century Gothic" pitchFamily="34" charset="0"/>
            </a:endParaRPr>
          </a:p>
          <a:p>
            <a:pPr marL="365760" indent="-256032">
              <a:spcBef>
                <a:spcPts val="400"/>
              </a:spcBef>
              <a:buClr>
                <a:srgbClr val="2DA2BF"/>
              </a:buClr>
              <a:buSzPct val="68000"/>
              <a:defRPr/>
            </a:pPr>
            <a:r>
              <a:rPr lang="en-US" sz="2900" dirty="0">
                <a:solidFill>
                  <a:prstClr val="black"/>
                </a:solidFill>
                <a:latin typeface="Century Gothic" pitchFamily="34" charset="0"/>
              </a:rPr>
              <a:t>Beacon’s CM works to create a Care Plan that targets  specific goals</a:t>
            </a:r>
          </a:p>
          <a:p>
            <a:pPr marL="365760" indent="-256032">
              <a:spcBef>
                <a:spcPts val="400"/>
              </a:spcBef>
              <a:buClr>
                <a:srgbClr val="2DA2BF"/>
              </a:buClr>
              <a:buSzPct val="68000"/>
              <a:defRPr/>
            </a:pPr>
            <a:endParaRPr lang="en-US" sz="2900" dirty="0">
              <a:solidFill>
                <a:prstClr val="black"/>
              </a:solidFill>
              <a:latin typeface="Century Gothic" pitchFamily="34" charset="0"/>
            </a:endParaRPr>
          </a:p>
          <a:p>
            <a:pPr marL="365760" indent="-256032">
              <a:spcBef>
                <a:spcPts val="400"/>
              </a:spcBef>
              <a:buClr>
                <a:srgbClr val="2DA2BF"/>
              </a:buClr>
              <a:buSzPct val="68000"/>
              <a:defRPr/>
            </a:pPr>
            <a:r>
              <a:rPr lang="en-US" sz="2900" dirty="0">
                <a:solidFill>
                  <a:prstClr val="black"/>
                </a:solidFill>
                <a:latin typeface="Century Gothic" pitchFamily="34" charset="0"/>
              </a:rPr>
              <a:t>Coordinates care and acts a liaison to enhance communication among providers</a:t>
            </a:r>
          </a:p>
          <a:p>
            <a:pPr marL="365760" indent="-256032">
              <a:spcBef>
                <a:spcPts val="400"/>
              </a:spcBef>
              <a:buClr>
                <a:srgbClr val="2DA2BF"/>
              </a:buClr>
              <a:buSzPct val="68000"/>
              <a:defRPr/>
            </a:pPr>
            <a:endParaRPr lang="en-US" sz="2900" dirty="0">
              <a:solidFill>
                <a:prstClr val="black"/>
              </a:solidFill>
              <a:latin typeface="Century Gothic" pitchFamily="34" charset="0"/>
            </a:endParaRPr>
          </a:p>
          <a:p>
            <a:pPr marL="365760" indent="-256032">
              <a:spcBef>
                <a:spcPts val="400"/>
              </a:spcBef>
              <a:buClr>
                <a:srgbClr val="2DA2BF"/>
              </a:buClr>
              <a:buSzPct val="68000"/>
              <a:defRPr/>
            </a:pPr>
            <a:r>
              <a:rPr lang="en-US" sz="2900" dirty="0">
                <a:solidFill>
                  <a:prstClr val="black"/>
                </a:solidFill>
                <a:latin typeface="Century Gothic" pitchFamily="34" charset="0"/>
              </a:rPr>
              <a:t>Assist with referrals/resources and advocate for effective care</a:t>
            </a:r>
          </a:p>
          <a:p>
            <a:pPr marL="365760" indent="-256032">
              <a:spcBef>
                <a:spcPts val="400"/>
              </a:spcBef>
              <a:buClr>
                <a:srgbClr val="2DA2BF"/>
              </a:buClr>
              <a:buSzPct val="68000"/>
              <a:defRPr/>
            </a:pPr>
            <a:endParaRPr lang="en-US" sz="2900" dirty="0">
              <a:solidFill>
                <a:prstClr val="black"/>
              </a:solidFill>
              <a:latin typeface="Century Gothic" pitchFamily="34" charset="0"/>
            </a:endParaRPr>
          </a:p>
          <a:p>
            <a:pPr marL="365760" indent="-256032">
              <a:spcBef>
                <a:spcPts val="400"/>
              </a:spcBef>
              <a:buClr>
                <a:srgbClr val="2DA2BF"/>
              </a:buClr>
              <a:buSzPct val="68000"/>
              <a:defRPr/>
            </a:pPr>
            <a:r>
              <a:rPr lang="en-US" sz="2900" dirty="0">
                <a:solidFill>
                  <a:prstClr val="black"/>
                </a:solidFill>
                <a:latin typeface="Century Gothic" pitchFamily="34" charset="0"/>
              </a:rPr>
              <a:t>CM referrals can be made by calling Beacon directly.</a:t>
            </a:r>
          </a:p>
          <a:p>
            <a:endParaRPr lang="en-US" dirty="0"/>
          </a:p>
        </p:txBody>
      </p:sp>
    </p:spTree>
    <p:extLst>
      <p:ext uri="{BB962C8B-B14F-4D97-AF65-F5344CB8AC3E}">
        <p14:creationId xmlns:p14="http://schemas.microsoft.com/office/powerpoint/2010/main" val="623152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Case Management </a:t>
            </a:r>
          </a:p>
        </p:txBody>
      </p:sp>
      <p:sp>
        <p:nvSpPr>
          <p:cNvPr id="3" name="Content Placeholder 2"/>
          <p:cNvSpPr>
            <a:spLocks noGrp="1"/>
          </p:cNvSpPr>
          <p:nvPr>
            <p:ph idx="1"/>
          </p:nvPr>
        </p:nvSpPr>
        <p:spPr>
          <a:xfrm>
            <a:off x="228600" y="1295400"/>
            <a:ext cx="7467600" cy="4952999"/>
          </a:xfrm>
        </p:spPr>
        <p:txBody>
          <a:bodyPr/>
          <a:lstStyle/>
          <a:p>
            <a:pPr marL="109728" lvl="0" indent="0">
              <a:lnSpc>
                <a:spcPts val="1600"/>
              </a:lnSpc>
              <a:spcBef>
                <a:spcPts val="400"/>
              </a:spcBef>
              <a:spcAft>
                <a:spcPts val="500"/>
              </a:spcAft>
              <a:buClr>
                <a:srgbClr val="2DA2BF"/>
              </a:buClr>
              <a:buSzPct val="68000"/>
              <a:buNone/>
              <a:defRPr/>
            </a:pPr>
            <a:r>
              <a:rPr lang="en-US" sz="1400" b="1" dirty="0">
                <a:latin typeface="Century Gothic" pitchFamily="34" charset="0"/>
              </a:rPr>
              <a:t>Care Coordination </a:t>
            </a:r>
          </a:p>
          <a:p>
            <a:pPr marL="395478" lvl="0" indent="-285750">
              <a:lnSpc>
                <a:spcPts val="1600"/>
              </a:lnSpc>
              <a:spcBef>
                <a:spcPts val="400"/>
              </a:spcBef>
              <a:spcAft>
                <a:spcPts val="500"/>
              </a:spcAft>
              <a:buClr>
                <a:srgbClr val="2DA2BF"/>
              </a:buClr>
              <a:buSzPct val="68000"/>
              <a:defRPr/>
            </a:pPr>
            <a:endParaRPr lang="en-US" sz="1400" dirty="0">
              <a:latin typeface="Century Gothic" pitchFamily="34" charset="0"/>
            </a:endParaRPr>
          </a:p>
          <a:p>
            <a:pPr marL="395478" lvl="0" indent="-285750">
              <a:spcBef>
                <a:spcPts val="400"/>
              </a:spcBef>
              <a:buClr>
                <a:srgbClr val="2DA2BF"/>
              </a:buClr>
              <a:buSzPct val="68000"/>
              <a:defRPr/>
            </a:pPr>
            <a:r>
              <a:rPr lang="en-US" sz="1400" dirty="0">
                <a:latin typeface="Century Gothic" pitchFamily="34" charset="0"/>
              </a:rPr>
              <a:t>Is a short term intervention for members with potential risk due to barriers in services, poor transitional care, and/or co-morbid medical issues that require brief targeted care management interventions</a:t>
            </a:r>
          </a:p>
          <a:p>
            <a:pPr marL="395478" lvl="0" indent="-285750">
              <a:lnSpc>
                <a:spcPts val="1600"/>
              </a:lnSpc>
              <a:spcBef>
                <a:spcPts val="400"/>
              </a:spcBef>
              <a:spcAft>
                <a:spcPts val="500"/>
              </a:spcAft>
              <a:buClr>
                <a:srgbClr val="2DA2BF"/>
              </a:buClr>
              <a:buSzPct val="68000"/>
              <a:defRPr/>
            </a:pPr>
            <a:endParaRPr lang="en-US" sz="1400" dirty="0">
              <a:latin typeface="Century Gothic" pitchFamily="34" charset="0"/>
            </a:endParaRPr>
          </a:p>
          <a:p>
            <a:pPr marL="109728" lvl="0" indent="0">
              <a:lnSpc>
                <a:spcPts val="1600"/>
              </a:lnSpc>
              <a:spcBef>
                <a:spcPts val="400"/>
              </a:spcBef>
              <a:spcAft>
                <a:spcPts val="500"/>
              </a:spcAft>
              <a:buClr>
                <a:srgbClr val="2DA2BF"/>
              </a:buClr>
              <a:buSzPct val="68000"/>
              <a:buNone/>
              <a:defRPr/>
            </a:pPr>
            <a:r>
              <a:rPr lang="en-US" sz="1400" b="1" dirty="0">
                <a:latin typeface="Century Gothic" pitchFamily="34" charset="0"/>
              </a:rPr>
              <a:t>Case Coordination</a:t>
            </a:r>
          </a:p>
          <a:p>
            <a:pPr marL="395478" lvl="0" indent="-285750">
              <a:lnSpc>
                <a:spcPts val="1600"/>
              </a:lnSpc>
              <a:spcBef>
                <a:spcPts val="400"/>
              </a:spcBef>
              <a:spcAft>
                <a:spcPts val="500"/>
              </a:spcAft>
              <a:buClr>
                <a:srgbClr val="2DA2BF"/>
              </a:buClr>
              <a:buSzPct val="68000"/>
              <a:defRPr/>
            </a:pPr>
            <a:endParaRPr lang="en-US" sz="1400" dirty="0">
              <a:latin typeface="Century Gothic" pitchFamily="34" charset="0"/>
            </a:endParaRPr>
          </a:p>
          <a:p>
            <a:pPr marL="395478" lvl="0" indent="-285750">
              <a:spcBef>
                <a:spcPts val="400"/>
              </a:spcBef>
              <a:buClr>
                <a:srgbClr val="2DA2BF"/>
              </a:buClr>
              <a:buSzPct val="68000"/>
              <a:defRPr/>
            </a:pPr>
            <a:r>
              <a:rPr lang="en-US" sz="1400" dirty="0">
                <a:latin typeface="Century Gothic" pitchFamily="34" charset="0"/>
              </a:rPr>
              <a:t>Consultations are episodic case management interventions aimed at integrating medical and behavioral health care, and improving access to services.   Members are typically identified by Medical Case Managers, PCPs or other community providers seeing behavioral health input and information regarding insurance based and community services.  Consultations are generally opened and closed within 30 days.  They may include member outreach contacts. </a:t>
            </a:r>
          </a:p>
          <a:p>
            <a:endParaRPr lang="en-US" dirty="0"/>
          </a:p>
        </p:txBody>
      </p:sp>
    </p:spTree>
    <p:extLst>
      <p:ext uri="{BB962C8B-B14F-4D97-AF65-F5344CB8AC3E}">
        <p14:creationId xmlns:p14="http://schemas.microsoft.com/office/powerpoint/2010/main" val="4233251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t>Case Management – Levels of Coordination – Intensive Case Management (ICM)</a:t>
            </a:r>
          </a:p>
        </p:txBody>
      </p:sp>
      <p:sp>
        <p:nvSpPr>
          <p:cNvPr id="3" name="Content Placeholder 2"/>
          <p:cNvSpPr>
            <a:spLocks noGrp="1"/>
          </p:cNvSpPr>
          <p:nvPr>
            <p:ph idx="1"/>
          </p:nvPr>
        </p:nvSpPr>
        <p:spPr>
          <a:xfrm>
            <a:off x="304800" y="1371600"/>
            <a:ext cx="7467600" cy="4952999"/>
          </a:xfrm>
        </p:spPr>
        <p:txBody>
          <a:bodyPr>
            <a:normAutofit fontScale="77500" lnSpcReduction="20000"/>
          </a:bodyPr>
          <a:lstStyle/>
          <a:p>
            <a:pPr marL="0" lvl="0" indent="0" algn="ctr" defTabSz="457200">
              <a:lnSpc>
                <a:spcPts val="1600"/>
              </a:lnSpc>
              <a:spcBef>
                <a:spcPts val="0"/>
              </a:spcBef>
              <a:spcAft>
                <a:spcPts val="500"/>
              </a:spcAft>
              <a:buNone/>
              <a:defRPr/>
            </a:pPr>
            <a:r>
              <a:rPr lang="en-US" sz="1800" b="1" dirty="0">
                <a:solidFill>
                  <a:prstClr val="black"/>
                </a:solidFill>
                <a:latin typeface="Century Gothic"/>
              </a:rPr>
              <a:t>Criteria include but are not limited to:</a:t>
            </a:r>
          </a:p>
          <a:p>
            <a:pPr marL="0" lvl="0" indent="0" algn="ctr" defTabSz="457200">
              <a:lnSpc>
                <a:spcPts val="1600"/>
              </a:lnSpc>
              <a:spcBef>
                <a:spcPts val="0"/>
              </a:spcBef>
              <a:spcAft>
                <a:spcPts val="500"/>
              </a:spcAft>
              <a:buNone/>
              <a:defRPr/>
            </a:pPr>
            <a:endParaRPr lang="en-US" sz="1800" b="1" dirty="0">
              <a:solidFill>
                <a:prstClr val="black"/>
              </a:solidFill>
              <a:latin typeface="Century Gothic"/>
            </a:endParaRPr>
          </a:p>
          <a:p>
            <a:pPr lvl="0" defTabSz="457200">
              <a:lnSpc>
                <a:spcPts val="1600"/>
              </a:lnSpc>
              <a:spcBef>
                <a:spcPts val="0"/>
              </a:spcBef>
              <a:spcAft>
                <a:spcPts val="500"/>
              </a:spcAft>
              <a:buFont typeface="Arial"/>
              <a:buChar char="•"/>
              <a:defRPr/>
            </a:pPr>
            <a:r>
              <a:rPr lang="en-US" sz="1800" dirty="0">
                <a:solidFill>
                  <a:prstClr val="black"/>
                </a:solidFill>
                <a:latin typeface="Century Gothic"/>
              </a:rPr>
              <a:t>Prior history of acute admissions with re-admission within 60 days.</a:t>
            </a:r>
          </a:p>
          <a:p>
            <a:pPr marL="0" lvl="0" indent="0" defTabSz="457200">
              <a:lnSpc>
                <a:spcPts val="1600"/>
              </a:lnSpc>
              <a:spcBef>
                <a:spcPts val="0"/>
              </a:spcBef>
              <a:spcAft>
                <a:spcPts val="500"/>
              </a:spcAft>
              <a:buNone/>
              <a:defRPr/>
            </a:pPr>
            <a:endParaRPr lang="en-US" sz="1800" dirty="0">
              <a:solidFill>
                <a:prstClr val="black"/>
              </a:solidFill>
              <a:latin typeface="Century Gothic"/>
            </a:endParaRPr>
          </a:p>
          <a:p>
            <a:pPr lvl="0" defTabSz="457200">
              <a:lnSpc>
                <a:spcPts val="1600"/>
              </a:lnSpc>
              <a:spcBef>
                <a:spcPts val="0"/>
              </a:spcBef>
              <a:spcAft>
                <a:spcPts val="500"/>
              </a:spcAft>
              <a:buFont typeface="Arial"/>
              <a:buChar char="•"/>
              <a:defRPr/>
            </a:pPr>
            <a:r>
              <a:rPr lang="en-US" sz="1800" dirty="0">
                <a:solidFill>
                  <a:prstClr val="black"/>
                </a:solidFill>
                <a:latin typeface="Century Gothic"/>
              </a:rPr>
              <a:t>High lethality. </a:t>
            </a:r>
          </a:p>
          <a:p>
            <a:pPr marL="0" lvl="0" indent="0" defTabSz="457200">
              <a:lnSpc>
                <a:spcPts val="1600"/>
              </a:lnSpc>
              <a:spcBef>
                <a:spcPts val="0"/>
              </a:spcBef>
              <a:spcAft>
                <a:spcPts val="500"/>
              </a:spcAft>
              <a:buNone/>
              <a:defRPr/>
            </a:pPr>
            <a:endParaRPr lang="en-US" sz="1800" dirty="0">
              <a:solidFill>
                <a:prstClr val="black"/>
              </a:solidFill>
              <a:latin typeface="Century Gothic"/>
            </a:endParaRPr>
          </a:p>
          <a:p>
            <a:pPr lvl="0" defTabSz="457200">
              <a:lnSpc>
                <a:spcPts val="1600"/>
              </a:lnSpc>
              <a:spcBef>
                <a:spcPts val="0"/>
              </a:spcBef>
              <a:spcAft>
                <a:spcPts val="500"/>
              </a:spcAft>
              <a:buFont typeface="Arial"/>
              <a:buChar char="•"/>
              <a:defRPr/>
            </a:pPr>
            <a:r>
              <a:rPr lang="en-US" sz="1800" dirty="0">
                <a:solidFill>
                  <a:prstClr val="black"/>
                </a:solidFill>
                <a:latin typeface="Century Gothic"/>
              </a:rPr>
              <a:t>Severe, persistent psychiatric symptoms, and lack of family, or social support which puts the member at risk of acute admission.</a:t>
            </a:r>
          </a:p>
          <a:p>
            <a:pPr marL="0" lvl="0" indent="0" defTabSz="457200">
              <a:lnSpc>
                <a:spcPts val="1600"/>
              </a:lnSpc>
              <a:spcBef>
                <a:spcPts val="0"/>
              </a:spcBef>
              <a:spcAft>
                <a:spcPts val="500"/>
              </a:spcAft>
              <a:buNone/>
              <a:defRPr/>
            </a:pPr>
            <a:endParaRPr lang="en-US" sz="1800" dirty="0">
              <a:solidFill>
                <a:prstClr val="black"/>
              </a:solidFill>
              <a:latin typeface="Century Gothic"/>
            </a:endParaRPr>
          </a:p>
          <a:p>
            <a:pPr lvl="0" defTabSz="457200">
              <a:lnSpc>
                <a:spcPts val="1600"/>
              </a:lnSpc>
              <a:spcBef>
                <a:spcPts val="0"/>
              </a:spcBef>
              <a:spcAft>
                <a:spcPts val="500"/>
              </a:spcAft>
              <a:buFont typeface="Arial"/>
              <a:buChar char="•"/>
              <a:defRPr/>
            </a:pPr>
            <a:r>
              <a:rPr lang="en-US" sz="1800" dirty="0">
                <a:solidFill>
                  <a:prstClr val="black"/>
                </a:solidFill>
                <a:latin typeface="Century Gothic"/>
              </a:rPr>
              <a:t>Co-morbid medical condition combined with psychiatric and/or substance abuse issues could result in exacerbation of fragile medical status</a:t>
            </a:r>
          </a:p>
          <a:p>
            <a:pPr marL="0" lvl="0" indent="0" defTabSz="457200">
              <a:lnSpc>
                <a:spcPts val="1600"/>
              </a:lnSpc>
              <a:spcBef>
                <a:spcPts val="0"/>
              </a:spcBef>
              <a:spcAft>
                <a:spcPts val="500"/>
              </a:spcAft>
              <a:buNone/>
              <a:defRPr/>
            </a:pPr>
            <a:endParaRPr lang="en-US" sz="1800" dirty="0">
              <a:solidFill>
                <a:prstClr val="black"/>
              </a:solidFill>
              <a:latin typeface="Century Gothic"/>
            </a:endParaRPr>
          </a:p>
          <a:p>
            <a:pPr lvl="0" defTabSz="457200">
              <a:lnSpc>
                <a:spcPts val="1600"/>
              </a:lnSpc>
              <a:spcBef>
                <a:spcPts val="0"/>
              </a:spcBef>
              <a:spcAft>
                <a:spcPts val="500"/>
              </a:spcAft>
              <a:buFont typeface="Arial"/>
              <a:buChar char="•"/>
              <a:defRPr/>
            </a:pPr>
            <a:r>
              <a:rPr lang="en-US" sz="1800" dirty="0">
                <a:solidFill>
                  <a:prstClr val="black"/>
                </a:solidFill>
                <a:latin typeface="Century Gothic"/>
              </a:rPr>
              <a:t>Pregnant, or 90 days post partum and using substances, or requires acute behavioral health services.</a:t>
            </a:r>
          </a:p>
          <a:p>
            <a:pPr marL="0" lvl="0" indent="0" defTabSz="457200">
              <a:lnSpc>
                <a:spcPts val="1600"/>
              </a:lnSpc>
              <a:spcBef>
                <a:spcPts val="0"/>
              </a:spcBef>
              <a:spcAft>
                <a:spcPts val="500"/>
              </a:spcAft>
              <a:buNone/>
              <a:defRPr/>
            </a:pPr>
            <a:endParaRPr lang="en-US" sz="1800" dirty="0">
              <a:solidFill>
                <a:prstClr val="black"/>
              </a:solidFill>
              <a:latin typeface="Century Gothic"/>
            </a:endParaRPr>
          </a:p>
          <a:p>
            <a:pPr lvl="0" defTabSz="457200">
              <a:lnSpc>
                <a:spcPts val="1600"/>
              </a:lnSpc>
              <a:spcBef>
                <a:spcPts val="0"/>
              </a:spcBef>
              <a:spcAft>
                <a:spcPts val="500"/>
              </a:spcAft>
              <a:buFont typeface="Arial"/>
              <a:buChar char="•"/>
              <a:defRPr/>
            </a:pPr>
            <a:r>
              <a:rPr lang="en-US" sz="1800" dirty="0">
                <a:solidFill>
                  <a:prstClr val="black"/>
                </a:solidFill>
                <a:latin typeface="Century Gothic"/>
              </a:rPr>
              <a:t>Child living with significant family dysfunction and instability following discharge from inpatient which places the member at risk of requiring acute admission that requires assistance to link family, providers and state agencies</a:t>
            </a:r>
          </a:p>
          <a:p>
            <a:endParaRPr lang="en-US" dirty="0"/>
          </a:p>
        </p:txBody>
      </p:sp>
    </p:spTree>
    <p:extLst>
      <p:ext uri="{BB962C8B-B14F-4D97-AF65-F5344CB8AC3E}">
        <p14:creationId xmlns:p14="http://schemas.microsoft.com/office/powerpoint/2010/main" val="3741489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eServices</a:t>
            </a:r>
          </a:p>
        </p:txBody>
      </p:sp>
      <p:sp>
        <p:nvSpPr>
          <p:cNvPr id="3" name="Content Placeholder 2"/>
          <p:cNvSpPr>
            <a:spLocks noGrp="1"/>
          </p:cNvSpPr>
          <p:nvPr>
            <p:ph idx="1"/>
          </p:nvPr>
        </p:nvSpPr>
        <p:spPr>
          <a:xfrm>
            <a:off x="228600" y="1219200"/>
            <a:ext cx="7467600" cy="4952999"/>
          </a:xfrm>
        </p:spPr>
        <p:txBody>
          <a:bodyPr/>
          <a:lstStyle/>
          <a:p>
            <a:pPr marL="109728" lvl="0" indent="0">
              <a:spcBef>
                <a:spcPts val="400"/>
              </a:spcBef>
              <a:buClr>
                <a:srgbClr val="2DA2BF"/>
              </a:buClr>
              <a:buSzPct val="68000"/>
              <a:buNone/>
              <a:defRPr/>
            </a:pPr>
            <a:r>
              <a:rPr lang="en-US" sz="1400" dirty="0">
                <a:solidFill>
                  <a:prstClr val="black"/>
                </a:solidFill>
                <a:latin typeface="Century Gothic"/>
              </a:rPr>
              <a:t>This is a free service that Beacon offers to all contracted and in-network providers. The goal of using eServices is to make clinical, administrative, and claims transactions easy to do. By utilizing eServices you will be able to perform the following:</a:t>
            </a:r>
          </a:p>
          <a:p>
            <a:pPr marL="109728" lvl="0" indent="0">
              <a:spcBef>
                <a:spcPts val="400"/>
              </a:spcBef>
              <a:buClr>
                <a:srgbClr val="2DA2BF"/>
              </a:buClr>
              <a:buSzPct val="68000"/>
              <a:buNone/>
              <a:defRPr/>
            </a:pPr>
            <a:endParaRPr lang="en-US" sz="1400" dirty="0">
              <a:solidFill>
                <a:prstClr val="black"/>
              </a:solidFill>
              <a:latin typeface="Century Gothic"/>
            </a:endParaRPr>
          </a:p>
          <a:p>
            <a:pPr marL="365760" lvl="0" indent="-256032">
              <a:spcBef>
                <a:spcPts val="400"/>
              </a:spcBef>
              <a:buClr>
                <a:srgbClr val="2DA2BF"/>
              </a:buClr>
              <a:buSzPct val="68000"/>
              <a:defRPr/>
            </a:pPr>
            <a:r>
              <a:rPr lang="en-US" sz="1400" dirty="0">
                <a:solidFill>
                  <a:prstClr val="black"/>
                </a:solidFill>
                <a:latin typeface="Century Gothic"/>
              </a:rPr>
              <a:t>Submit requests for authorization</a:t>
            </a:r>
          </a:p>
          <a:p>
            <a:pPr marL="365760" lvl="0" indent="-256032">
              <a:spcBef>
                <a:spcPts val="400"/>
              </a:spcBef>
              <a:buClr>
                <a:srgbClr val="2DA2BF"/>
              </a:buClr>
              <a:buSzPct val="68000"/>
              <a:defRPr/>
            </a:pPr>
            <a:r>
              <a:rPr lang="en-US" sz="1400" dirty="0">
                <a:solidFill>
                  <a:prstClr val="black"/>
                </a:solidFill>
                <a:latin typeface="Century Gothic"/>
              </a:rPr>
              <a:t>Submit  claims (not yet available for IMPACT Plus providers)</a:t>
            </a:r>
          </a:p>
          <a:p>
            <a:pPr marL="365760" lvl="0" indent="-256032">
              <a:spcBef>
                <a:spcPts val="400"/>
              </a:spcBef>
              <a:buClr>
                <a:srgbClr val="2DA2BF"/>
              </a:buClr>
              <a:buSzPct val="68000"/>
              <a:defRPr/>
            </a:pPr>
            <a:r>
              <a:rPr lang="en-US" sz="1400" dirty="0">
                <a:solidFill>
                  <a:prstClr val="black"/>
                </a:solidFill>
                <a:latin typeface="Century Gothic"/>
              </a:rPr>
              <a:t>Verify member eligibility for Passport Health Plan</a:t>
            </a:r>
          </a:p>
          <a:p>
            <a:pPr marL="365760" lvl="0" indent="-256032">
              <a:spcBef>
                <a:spcPts val="400"/>
              </a:spcBef>
              <a:buClr>
                <a:srgbClr val="2DA2BF"/>
              </a:buClr>
              <a:buSzPct val="68000"/>
              <a:defRPr/>
            </a:pPr>
            <a:r>
              <a:rPr lang="en-US" sz="1400" dirty="0">
                <a:solidFill>
                  <a:prstClr val="black"/>
                </a:solidFill>
                <a:latin typeface="Century Gothic"/>
              </a:rPr>
              <a:t>Confirm authorization status</a:t>
            </a:r>
          </a:p>
          <a:p>
            <a:pPr marL="365760" lvl="0" indent="-256032">
              <a:spcBef>
                <a:spcPts val="400"/>
              </a:spcBef>
              <a:buClr>
                <a:srgbClr val="2DA2BF"/>
              </a:buClr>
              <a:buSzPct val="68000"/>
              <a:defRPr/>
            </a:pPr>
            <a:r>
              <a:rPr lang="en-US" sz="1400" dirty="0">
                <a:solidFill>
                  <a:prstClr val="black"/>
                </a:solidFill>
                <a:latin typeface="Century Gothic"/>
              </a:rPr>
              <a:t>Check claim status</a:t>
            </a:r>
          </a:p>
          <a:p>
            <a:pPr marL="365760" lvl="0" indent="-256032">
              <a:spcBef>
                <a:spcPts val="400"/>
              </a:spcBef>
              <a:buClr>
                <a:srgbClr val="2DA2BF"/>
              </a:buClr>
              <a:buSzPct val="68000"/>
              <a:defRPr/>
            </a:pPr>
            <a:r>
              <a:rPr lang="en-US" sz="1400" dirty="0">
                <a:solidFill>
                  <a:prstClr val="black"/>
                </a:solidFill>
                <a:latin typeface="Century Gothic"/>
              </a:rPr>
              <a:t>View claims performance information</a:t>
            </a:r>
          </a:p>
          <a:p>
            <a:pPr marL="365760" lvl="0" indent="-256032">
              <a:spcBef>
                <a:spcPts val="400"/>
              </a:spcBef>
              <a:buClr>
                <a:srgbClr val="2DA2BF"/>
              </a:buClr>
              <a:buSzPct val="68000"/>
              <a:defRPr/>
            </a:pPr>
            <a:r>
              <a:rPr lang="en-US" sz="1400" dirty="0">
                <a:solidFill>
                  <a:prstClr val="black"/>
                </a:solidFill>
                <a:latin typeface="Century Gothic"/>
              </a:rPr>
              <a:t>Access to provider manuals, forms, bulletins and mailings</a:t>
            </a:r>
          </a:p>
          <a:p>
            <a:pPr marL="365760" lvl="0" indent="-256032">
              <a:spcBef>
                <a:spcPts val="400"/>
              </a:spcBef>
              <a:buClr>
                <a:srgbClr val="2DA2BF"/>
              </a:buClr>
              <a:buSzPct val="68000"/>
              <a:defRPr/>
            </a:pPr>
            <a:r>
              <a:rPr lang="en-US" sz="1400" dirty="0">
                <a:solidFill>
                  <a:prstClr val="black"/>
                </a:solidFill>
                <a:latin typeface="Century Gothic"/>
              </a:rPr>
              <a:t>View or print frequently asked questions (FAQs)</a:t>
            </a:r>
          </a:p>
          <a:p>
            <a:endParaRPr lang="en-US" dirty="0"/>
          </a:p>
        </p:txBody>
      </p:sp>
    </p:spTree>
    <p:extLst>
      <p:ext uri="{BB962C8B-B14F-4D97-AF65-F5344CB8AC3E}">
        <p14:creationId xmlns:p14="http://schemas.microsoft.com/office/powerpoint/2010/main" val="1628766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77802"/>
            <a:ext cx="8763000" cy="914399"/>
          </a:xfrm>
        </p:spPr>
        <p:txBody>
          <a:bodyPr>
            <a:normAutofit/>
          </a:bodyPr>
          <a:lstStyle/>
          <a:p>
            <a:r>
              <a:rPr lang="en-US" dirty="0" smtClean="0">
                <a:effectLst>
                  <a:outerShdw blurRad="38100" dist="38100" dir="2700000" algn="tl">
                    <a:srgbClr val="000000">
                      <a:alpha val="43137"/>
                    </a:srgbClr>
                  </a:outerShdw>
                </a:effectLst>
              </a:rPr>
              <a:t>Overview</a:t>
            </a:r>
            <a:endParaRPr lang="en-US" dirty="0">
              <a:solidFill>
                <a:srgbClr val="7AC143"/>
              </a:solidFill>
            </a:endParaRPr>
          </a:p>
        </p:txBody>
      </p:sp>
      <p:sp>
        <p:nvSpPr>
          <p:cNvPr id="6" name="Content Placeholder 5"/>
          <p:cNvSpPr>
            <a:spLocks noGrp="1"/>
          </p:cNvSpPr>
          <p:nvPr>
            <p:ph idx="1"/>
          </p:nvPr>
        </p:nvSpPr>
        <p:spPr>
          <a:xfrm>
            <a:off x="228600" y="1600201"/>
            <a:ext cx="7467600" cy="3657599"/>
          </a:xfrm>
        </p:spPr>
        <p:txBody>
          <a:bodyPr>
            <a:noAutofit/>
          </a:bodyPr>
          <a:lstStyle/>
          <a:p>
            <a:pPr marL="109728" indent="0">
              <a:spcBef>
                <a:spcPts val="400"/>
              </a:spcBef>
              <a:buClr>
                <a:srgbClr val="2DA2BF"/>
              </a:buClr>
              <a:buSzPct val="68000"/>
              <a:buNone/>
              <a:defRPr/>
            </a:pPr>
            <a:r>
              <a:rPr lang="en-US" sz="1600" dirty="0">
                <a:latin typeface="Century Gothic" pitchFamily="34" charset="0"/>
              </a:rPr>
              <a:t>Passport Health Plan (PHP) has contracted with Beacon Health Strategies, LLC to manage the delivery of behavioral health services for its members.  </a:t>
            </a:r>
            <a:endParaRPr lang="en-US" sz="1600" dirty="0" smtClean="0">
              <a:latin typeface="Century Gothic" pitchFamily="34" charset="0"/>
            </a:endParaRPr>
          </a:p>
          <a:p>
            <a:pPr marL="109728" indent="0">
              <a:spcBef>
                <a:spcPts val="400"/>
              </a:spcBef>
              <a:buClr>
                <a:srgbClr val="2DA2BF"/>
              </a:buClr>
              <a:buSzPct val="68000"/>
              <a:buNone/>
              <a:defRPr/>
            </a:pPr>
            <a:endParaRPr lang="en-US" sz="1600" dirty="0">
              <a:latin typeface="Century Gothic" pitchFamily="34" charset="0"/>
            </a:endParaRPr>
          </a:p>
          <a:p>
            <a:pPr marL="109728" indent="0">
              <a:spcBef>
                <a:spcPts val="400"/>
              </a:spcBef>
              <a:buClr>
                <a:srgbClr val="2DA2BF"/>
              </a:buClr>
              <a:buSzPct val="68000"/>
              <a:buNone/>
              <a:defRPr/>
            </a:pPr>
            <a:r>
              <a:rPr lang="en-US" sz="1600" dirty="0">
                <a:latin typeface="Century Gothic" pitchFamily="34" charset="0"/>
              </a:rPr>
              <a:t>The Passport Health Plan behavioral health program provides members with access to a full continuum of recovery and resiliency focused  behavioral health services through a network of contracted providers. The primary goal of the program is to provide medically necessary care in the most clinically appropriate and cost­-effective therapeutic settings. By ensuring that all Plan members receive timely access to clinically appropriate behavioral health care services, Passport Health Plan believes that quality clinical services can achieve improved outcomes for our members.</a:t>
            </a:r>
          </a:p>
        </p:txBody>
      </p:sp>
    </p:spTree>
    <p:extLst>
      <p:ext uri="{BB962C8B-B14F-4D97-AF65-F5344CB8AC3E}">
        <p14:creationId xmlns:p14="http://schemas.microsoft.com/office/powerpoint/2010/main" val="1351079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eServices</a:t>
            </a:r>
            <a:endParaRPr lang="en-US" dirty="0"/>
          </a:p>
        </p:txBody>
      </p:sp>
      <p:pic>
        <p:nvPicPr>
          <p:cNvPr id="4" name="Picture 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7243" t="14626" r="28204" b="2885"/>
          <a:stretch>
            <a:fillRect/>
          </a:stretch>
        </p:blipFill>
        <p:spPr bwMode="auto">
          <a:xfrm>
            <a:off x="1066800" y="991408"/>
            <a:ext cx="6248400" cy="50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p:cNvSpPr txBox="1">
            <a:spLocks noChangeArrowheads="1"/>
          </p:cNvSpPr>
          <p:nvPr/>
        </p:nvSpPr>
        <p:spPr bwMode="auto">
          <a:xfrm>
            <a:off x="3185604" y="5943600"/>
            <a:ext cx="2692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solidFill>
                  <a:schemeClr val="accent6">
                    <a:lumMod val="50000"/>
                  </a:schemeClr>
                </a:solidFill>
                <a:latin typeface="Century Gothic" pitchFamily="34" charset="0"/>
              </a:rPr>
              <a:t>eServices home page</a:t>
            </a:r>
          </a:p>
        </p:txBody>
      </p:sp>
    </p:spTree>
    <p:extLst>
      <p:ext uri="{BB962C8B-B14F-4D97-AF65-F5344CB8AC3E}">
        <p14:creationId xmlns:p14="http://schemas.microsoft.com/office/powerpoint/2010/main" val="3867268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eServices</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7380" t="15002" r="28375" b="36319"/>
          <a:stretch>
            <a:fillRect/>
          </a:stretch>
        </p:blipFill>
        <p:spPr bwMode="auto">
          <a:xfrm>
            <a:off x="533400" y="1295400"/>
            <a:ext cx="7210560" cy="4345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057400" y="5562600"/>
            <a:ext cx="4572000" cy="584775"/>
          </a:xfrm>
          <a:prstGeom prst="rect">
            <a:avLst/>
          </a:prstGeom>
        </p:spPr>
        <p:txBody>
          <a:bodyPr>
            <a:spAutoFit/>
          </a:bodyPr>
          <a:lstStyle/>
          <a:p>
            <a:pPr lvl="0" algn="ctr" defTabSz="457200" fontAlgn="base">
              <a:spcBef>
                <a:spcPct val="0"/>
              </a:spcBef>
              <a:spcAft>
                <a:spcPct val="0"/>
              </a:spcAft>
            </a:pPr>
            <a:r>
              <a:rPr lang="en-US" sz="1600" dirty="0">
                <a:solidFill>
                  <a:prstClr val="black"/>
                </a:solidFill>
                <a:latin typeface="Century Gothic" pitchFamily="34" charset="0"/>
              </a:rPr>
              <a:t>eServices is simple to log into and use. You create your own username and password.</a:t>
            </a:r>
          </a:p>
        </p:txBody>
      </p:sp>
    </p:spTree>
    <p:extLst>
      <p:ext uri="{BB962C8B-B14F-4D97-AF65-F5344CB8AC3E}">
        <p14:creationId xmlns:p14="http://schemas.microsoft.com/office/powerpoint/2010/main" val="1688189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eServices</a:t>
            </a:r>
            <a:endParaRPr lang="en-US" dirty="0"/>
          </a:p>
        </p:txBody>
      </p:sp>
      <p:pic>
        <p:nvPicPr>
          <p:cNvPr id="4"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7243" t="14919" r="28046" b="30968"/>
          <a:stretch>
            <a:fillRect/>
          </a:stretch>
        </p:blipFill>
        <p:spPr bwMode="auto">
          <a:xfrm>
            <a:off x="609600" y="1220139"/>
            <a:ext cx="7086600" cy="454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209800" y="5181600"/>
            <a:ext cx="5029200" cy="830997"/>
          </a:xfrm>
          <a:prstGeom prst="rect">
            <a:avLst/>
          </a:prstGeom>
        </p:spPr>
        <p:txBody>
          <a:bodyPr wrap="square">
            <a:spAutoFit/>
          </a:bodyPr>
          <a:lstStyle/>
          <a:p>
            <a:pPr lvl="0" defTabSz="457200" fontAlgn="base">
              <a:spcBef>
                <a:spcPct val="0"/>
              </a:spcBef>
              <a:spcAft>
                <a:spcPct val="0"/>
              </a:spcAft>
            </a:pPr>
            <a:r>
              <a:rPr lang="en-US" sz="1600" dirty="0">
                <a:solidFill>
                  <a:prstClr val="black"/>
                </a:solidFill>
                <a:latin typeface="Century Gothic" pitchFamily="34" charset="0"/>
              </a:rPr>
              <a:t>Once the account is activated, there are a host of clinical functions available. Beacon prefers that authorization requests be sent via eServices.</a:t>
            </a:r>
            <a:endParaRPr lang="en-US" sz="1600" dirty="0">
              <a:solidFill>
                <a:prstClr val="black"/>
              </a:solidFill>
              <a:latin typeface="Calibri" pitchFamily="34" charset="0"/>
            </a:endParaRPr>
          </a:p>
        </p:txBody>
      </p:sp>
    </p:spTree>
    <p:extLst>
      <p:ext uri="{BB962C8B-B14F-4D97-AF65-F5344CB8AC3E}">
        <p14:creationId xmlns:p14="http://schemas.microsoft.com/office/powerpoint/2010/main" val="4050287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eServices</a:t>
            </a:r>
            <a:endParaRPr lang="en-US" dirty="0"/>
          </a:p>
        </p:txBody>
      </p:sp>
      <p:pic>
        <p:nvPicPr>
          <p:cNvPr id="4"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7083" t="14842" r="28288" b="32722"/>
          <a:stretch>
            <a:fillRect/>
          </a:stretch>
        </p:blipFill>
        <p:spPr bwMode="auto">
          <a:xfrm>
            <a:off x="1371600" y="1295400"/>
            <a:ext cx="6324600" cy="48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6200" y="3657600"/>
            <a:ext cx="1053494" cy="307777"/>
          </a:xfrm>
          <a:prstGeom prst="rect">
            <a:avLst/>
          </a:prstGeom>
        </p:spPr>
        <p:txBody>
          <a:bodyPr wrap="none">
            <a:spAutoFit/>
          </a:bodyPr>
          <a:lstStyle/>
          <a:p>
            <a:r>
              <a:rPr lang="en-US" sz="1400" dirty="0">
                <a:latin typeface="Century Gothic" pitchFamily="34" charset="0"/>
              </a:rPr>
              <a:t>Click here</a:t>
            </a:r>
            <a:endParaRPr lang="en-US" sz="1400" dirty="0"/>
          </a:p>
        </p:txBody>
      </p:sp>
      <p:cxnSp>
        <p:nvCxnSpPr>
          <p:cNvPr id="8" name="Straight Arrow Connector 7"/>
          <p:cNvCxnSpPr>
            <a:stCxn id="6" idx="3"/>
          </p:cNvCxnSpPr>
          <p:nvPr/>
        </p:nvCxnSpPr>
        <p:spPr>
          <a:xfrm flipV="1">
            <a:off x="1129694" y="3810000"/>
            <a:ext cx="165706" cy="14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133600" y="5638800"/>
            <a:ext cx="5257800" cy="646331"/>
          </a:xfrm>
          <a:prstGeom prst="rect">
            <a:avLst/>
          </a:prstGeom>
        </p:spPr>
        <p:txBody>
          <a:bodyPr wrap="square">
            <a:spAutoFit/>
          </a:bodyPr>
          <a:lstStyle/>
          <a:p>
            <a:pPr algn="ctr"/>
            <a:r>
              <a:rPr lang="en-US" dirty="0">
                <a:solidFill>
                  <a:schemeClr val="accent6">
                    <a:lumMod val="50000"/>
                  </a:schemeClr>
                </a:solidFill>
                <a:latin typeface="Century Gothic" pitchFamily="34" charset="0"/>
              </a:rPr>
              <a:t>Submitting an authorization is just a few key strokes away!</a:t>
            </a:r>
          </a:p>
        </p:txBody>
      </p:sp>
    </p:spTree>
    <p:extLst>
      <p:ext uri="{BB962C8B-B14F-4D97-AF65-F5344CB8AC3E}">
        <p14:creationId xmlns:p14="http://schemas.microsoft.com/office/powerpoint/2010/main" val="920900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eServices</a:t>
            </a:r>
            <a:endParaRPr lang="en-US" dirty="0"/>
          </a:p>
        </p:txBody>
      </p:sp>
      <p:pic>
        <p:nvPicPr>
          <p:cNvPr id="4"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6923" t="14626" r="28459" b="6689"/>
          <a:stretch>
            <a:fillRect/>
          </a:stretch>
        </p:blipFill>
        <p:spPr bwMode="auto">
          <a:xfrm>
            <a:off x="1551373" y="990600"/>
            <a:ext cx="5687627"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81000" y="2590800"/>
            <a:ext cx="806631" cy="246221"/>
          </a:xfrm>
          <a:prstGeom prst="rect">
            <a:avLst/>
          </a:prstGeom>
        </p:spPr>
        <p:txBody>
          <a:bodyPr wrap="none">
            <a:spAutoFit/>
          </a:bodyPr>
          <a:lstStyle/>
          <a:p>
            <a:pPr lvl="0" defTabSz="457200" fontAlgn="base">
              <a:spcBef>
                <a:spcPct val="0"/>
              </a:spcBef>
              <a:spcAft>
                <a:spcPct val="0"/>
              </a:spcAft>
            </a:pPr>
            <a:r>
              <a:rPr lang="en-US" sz="1000" dirty="0">
                <a:solidFill>
                  <a:prstClr val="black"/>
                </a:solidFill>
                <a:latin typeface="Century Gothic" pitchFamily="34" charset="0"/>
              </a:rPr>
              <a:t>Click here</a:t>
            </a:r>
          </a:p>
        </p:txBody>
      </p:sp>
      <p:cxnSp>
        <p:nvCxnSpPr>
          <p:cNvPr id="6" name="Straight Arrow Connector 5"/>
          <p:cNvCxnSpPr/>
          <p:nvPr/>
        </p:nvCxnSpPr>
        <p:spPr>
          <a:xfrm>
            <a:off x="1219200" y="2667000"/>
            <a:ext cx="390344" cy="29289"/>
          </a:xfrm>
          <a:prstGeom prst="straightConnector1">
            <a:avLst/>
          </a:prstGeom>
          <a:noFill/>
          <a:ln w="25400" cap="flat" cmpd="sng" algn="ctr">
            <a:solidFill>
              <a:srgbClr val="00487D"/>
            </a:solidFill>
            <a:prstDash val="solid"/>
            <a:tailEnd type="arrow"/>
          </a:ln>
          <a:effectLst>
            <a:outerShdw blurRad="40000" dist="20000" dir="5400000" rotWithShape="0">
              <a:srgbClr val="000000">
                <a:alpha val="38000"/>
              </a:srgbClr>
            </a:outerShdw>
          </a:effectLst>
        </p:spPr>
      </p:cxnSp>
      <p:sp>
        <p:nvSpPr>
          <p:cNvPr id="15" name="Rectangle 14"/>
          <p:cNvSpPr/>
          <p:nvPr/>
        </p:nvSpPr>
        <p:spPr>
          <a:xfrm>
            <a:off x="1676400" y="5562600"/>
            <a:ext cx="5867400"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accent6">
                    <a:lumMod val="50000"/>
                  </a:schemeClr>
                </a:solidFill>
                <a:effectLst/>
                <a:uLnTx/>
                <a:uFillTx/>
                <a:latin typeface="Century Gothic" pitchFamily="34" charset="0"/>
              </a:rPr>
              <a:t>Simply search for the member you wish to obtain an authorization for</a:t>
            </a:r>
            <a:endParaRPr kumimoji="0" lang="en-US" sz="1800" b="0" i="0" u="none" strike="noStrike" kern="0" cap="none" spc="0" normalizeH="0" baseline="0" noProof="0" dirty="0" smtClean="0">
              <a:ln>
                <a:noFill/>
              </a:ln>
              <a:solidFill>
                <a:schemeClr val="accent6">
                  <a:lumMod val="50000"/>
                </a:schemeClr>
              </a:solidFill>
              <a:effectLst/>
              <a:uLnTx/>
              <a:uFillTx/>
            </a:endParaRPr>
          </a:p>
        </p:txBody>
      </p:sp>
    </p:spTree>
    <p:extLst>
      <p:ext uri="{BB962C8B-B14F-4D97-AF65-F5344CB8AC3E}">
        <p14:creationId xmlns:p14="http://schemas.microsoft.com/office/powerpoint/2010/main" val="2041765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eServices</a:t>
            </a:r>
            <a:endParaRPr lang="en-US" dirty="0"/>
          </a:p>
        </p:txBody>
      </p:sp>
      <p:pic>
        <p:nvPicPr>
          <p:cNvPr id="4"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6923" t="15224" r="27885" b="42082"/>
          <a:stretch>
            <a:fillRect/>
          </a:stretch>
        </p:blipFill>
        <p:spPr bwMode="auto">
          <a:xfrm>
            <a:off x="990600" y="1295400"/>
            <a:ext cx="6172200" cy="4104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295400" y="5486400"/>
            <a:ext cx="5867400"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entury Gothic" pitchFamily="34" charset="0"/>
              </a:rPr>
              <a:t>Choose the type of service from the drop down menu</a:t>
            </a:r>
            <a:endParaRPr kumimoji="0" lang="en-US"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2494125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eServices</a:t>
            </a:r>
            <a:endParaRPr lang="en-US" dirty="0"/>
          </a:p>
        </p:txBody>
      </p:sp>
      <p:pic>
        <p:nvPicPr>
          <p:cNvPr id="4"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6923" t="14919" r="28046" b="29036"/>
          <a:stretch>
            <a:fillRect/>
          </a:stretch>
        </p:blipFill>
        <p:spPr bwMode="auto">
          <a:xfrm>
            <a:off x="762000" y="990600"/>
            <a:ext cx="6985064" cy="476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219200" y="5638800"/>
            <a:ext cx="5943600" cy="584775"/>
          </a:xfrm>
          <a:prstGeom prst="rect">
            <a:avLst/>
          </a:prstGeom>
        </p:spPr>
        <p:txBody>
          <a:bodyPr wrap="square">
            <a:spAutoFit/>
          </a:bodyPr>
          <a:lstStyle/>
          <a:p>
            <a:pPr lvl="0" algn="ctr" defTabSz="457200" fontAlgn="base">
              <a:spcBef>
                <a:spcPct val="0"/>
              </a:spcBef>
              <a:spcAft>
                <a:spcPct val="0"/>
              </a:spcAft>
            </a:pPr>
            <a:r>
              <a:rPr lang="en-US" sz="1600" dirty="0">
                <a:solidFill>
                  <a:prstClr val="black"/>
                </a:solidFill>
                <a:latin typeface="Century Gothic" pitchFamily="34" charset="0"/>
              </a:rPr>
              <a:t>Once you have entered all of the required fields, you may submit your request.</a:t>
            </a:r>
          </a:p>
        </p:txBody>
      </p:sp>
    </p:spTree>
    <p:extLst>
      <p:ext uri="{BB962C8B-B14F-4D97-AF65-F5344CB8AC3E}">
        <p14:creationId xmlns:p14="http://schemas.microsoft.com/office/powerpoint/2010/main" val="1922404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eServices</a:t>
            </a:r>
          </a:p>
        </p:txBody>
      </p:sp>
      <p:pic>
        <p:nvPicPr>
          <p:cNvPr id="4"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6923" t="14919" r="28482" b="2592"/>
          <a:stretch>
            <a:fillRect/>
          </a:stretch>
        </p:blipFill>
        <p:spPr bwMode="auto">
          <a:xfrm>
            <a:off x="990600" y="990600"/>
            <a:ext cx="678457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066800" y="5715000"/>
            <a:ext cx="6553200" cy="646331"/>
          </a:xfrm>
          <a:prstGeom prst="rect">
            <a:avLst/>
          </a:prstGeom>
        </p:spPr>
        <p:txBody>
          <a:bodyPr wrap="square">
            <a:spAutoFit/>
          </a:bodyPr>
          <a:lstStyle/>
          <a:p>
            <a:pPr lvl="0" algn="ctr" defTabSz="457200" fontAlgn="base">
              <a:spcBef>
                <a:spcPct val="0"/>
              </a:spcBef>
              <a:spcAft>
                <a:spcPct val="0"/>
              </a:spcAft>
            </a:pPr>
            <a:r>
              <a:rPr lang="en-US" dirty="0">
                <a:solidFill>
                  <a:prstClr val="black"/>
                </a:solidFill>
                <a:latin typeface="Century Gothic" pitchFamily="34" charset="0"/>
              </a:rPr>
              <a:t>After you have successfully submitted your request, you will receive a reference number for your records.</a:t>
            </a:r>
          </a:p>
        </p:txBody>
      </p:sp>
    </p:spTree>
    <p:extLst>
      <p:ext uri="{BB962C8B-B14F-4D97-AF65-F5344CB8AC3E}">
        <p14:creationId xmlns:p14="http://schemas.microsoft.com/office/powerpoint/2010/main" val="146526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rPr>
              <a:t>Electronic Data Interchange (EDI)</a:t>
            </a:r>
            <a:endParaRPr lang="en-US" dirty="0"/>
          </a:p>
        </p:txBody>
      </p:sp>
      <p:sp>
        <p:nvSpPr>
          <p:cNvPr id="3" name="Content Placeholder 2"/>
          <p:cNvSpPr>
            <a:spLocks noGrp="1"/>
          </p:cNvSpPr>
          <p:nvPr>
            <p:ph idx="1"/>
          </p:nvPr>
        </p:nvSpPr>
        <p:spPr>
          <a:xfrm>
            <a:off x="381000" y="1066800"/>
            <a:ext cx="7467600" cy="5105400"/>
          </a:xfrm>
        </p:spPr>
        <p:txBody>
          <a:bodyPr>
            <a:noAutofit/>
          </a:bodyPr>
          <a:lstStyle/>
          <a:p>
            <a:pPr marL="171450" indent="-171450" defTabSz="457200">
              <a:lnSpc>
                <a:spcPts val="1600"/>
              </a:lnSpc>
              <a:spcBef>
                <a:spcPts val="0"/>
              </a:spcBef>
              <a:spcAft>
                <a:spcPts val="500"/>
              </a:spcAft>
              <a:buClr>
                <a:srgbClr val="1F497D">
                  <a:lumMod val="60000"/>
                  <a:lumOff val="40000"/>
                </a:srgbClr>
              </a:buClr>
              <a:defRPr/>
            </a:pPr>
            <a:r>
              <a:rPr lang="en-US" sz="1200" dirty="0">
                <a:solidFill>
                  <a:prstClr val="black"/>
                </a:solidFill>
                <a:latin typeface="Century Gothic"/>
              </a:rPr>
              <a:t>EDI is the preferred method for receiving claims. We accept the standard HIPPA 837 format and provide 835 transactions.</a:t>
            </a:r>
          </a:p>
          <a:p>
            <a:pPr marL="171450" indent="-171450" defTabSz="457200">
              <a:lnSpc>
                <a:spcPts val="1600"/>
              </a:lnSpc>
              <a:spcBef>
                <a:spcPts val="0"/>
              </a:spcBef>
              <a:spcAft>
                <a:spcPts val="500"/>
              </a:spcAft>
              <a:buClr>
                <a:srgbClr val="1F497D">
                  <a:lumMod val="60000"/>
                  <a:lumOff val="40000"/>
                </a:srgbClr>
              </a:buClr>
              <a:defRPr/>
            </a:pPr>
            <a:endParaRPr lang="en-US" sz="1200" dirty="0">
              <a:solidFill>
                <a:prstClr val="black"/>
              </a:solidFill>
              <a:latin typeface="Century Gothic"/>
            </a:endParaRPr>
          </a:p>
          <a:p>
            <a:pPr marL="171450" indent="-171450" defTabSz="457200">
              <a:lnSpc>
                <a:spcPts val="1600"/>
              </a:lnSpc>
              <a:spcBef>
                <a:spcPts val="0"/>
              </a:spcBef>
              <a:spcAft>
                <a:spcPts val="500"/>
              </a:spcAft>
              <a:buClr>
                <a:srgbClr val="1F497D">
                  <a:lumMod val="60000"/>
                  <a:lumOff val="40000"/>
                </a:srgbClr>
              </a:buClr>
              <a:defRPr/>
            </a:pPr>
            <a:r>
              <a:rPr lang="en-US" sz="1200" dirty="0">
                <a:solidFill>
                  <a:prstClr val="black"/>
                </a:solidFill>
                <a:latin typeface="Century Gothic"/>
              </a:rPr>
              <a:t>Beacon also uses 270/271 transactions for eligibility purposes.</a:t>
            </a:r>
          </a:p>
          <a:p>
            <a:pPr marL="0" indent="0" defTabSz="457200">
              <a:lnSpc>
                <a:spcPts val="1600"/>
              </a:lnSpc>
              <a:spcBef>
                <a:spcPts val="0"/>
              </a:spcBef>
              <a:spcAft>
                <a:spcPts val="500"/>
              </a:spcAft>
              <a:buClr>
                <a:srgbClr val="1F497D">
                  <a:lumMod val="60000"/>
                  <a:lumOff val="40000"/>
                </a:srgbClr>
              </a:buClr>
              <a:buNone/>
              <a:defRPr/>
            </a:pPr>
            <a:r>
              <a:rPr lang="en-US" sz="1200" dirty="0">
                <a:solidFill>
                  <a:prstClr val="black"/>
                </a:solidFill>
                <a:latin typeface="Century Gothic"/>
              </a:rPr>
              <a:t> </a:t>
            </a:r>
          </a:p>
          <a:p>
            <a:pPr marL="171450" indent="-171450" defTabSz="457200">
              <a:lnSpc>
                <a:spcPts val="1600"/>
              </a:lnSpc>
              <a:spcBef>
                <a:spcPts val="0"/>
              </a:spcBef>
              <a:spcAft>
                <a:spcPts val="500"/>
              </a:spcAft>
              <a:buClr>
                <a:srgbClr val="1F497D">
                  <a:lumMod val="60000"/>
                  <a:lumOff val="40000"/>
                </a:srgbClr>
              </a:buClr>
              <a:defRPr/>
            </a:pPr>
            <a:r>
              <a:rPr lang="en-US" sz="1200" dirty="0">
                <a:solidFill>
                  <a:prstClr val="black"/>
                </a:solidFill>
                <a:latin typeface="Century Gothic"/>
              </a:rPr>
              <a:t>Beacon does allow EDI claims to be submitted from a Clearing House or Billing Agency</a:t>
            </a:r>
          </a:p>
          <a:p>
            <a:pPr marL="0" indent="0" defTabSz="457200">
              <a:lnSpc>
                <a:spcPts val="1600"/>
              </a:lnSpc>
              <a:spcBef>
                <a:spcPts val="0"/>
              </a:spcBef>
              <a:spcAft>
                <a:spcPts val="500"/>
              </a:spcAft>
              <a:buClr>
                <a:srgbClr val="1F497D">
                  <a:lumMod val="60000"/>
                  <a:lumOff val="40000"/>
                </a:srgbClr>
              </a:buClr>
              <a:buNone/>
              <a:defRPr/>
            </a:pPr>
            <a:r>
              <a:rPr lang="en-US" sz="1200" dirty="0">
                <a:solidFill>
                  <a:prstClr val="black"/>
                </a:solidFill>
                <a:latin typeface="Century Gothic"/>
              </a:rPr>
              <a:t> </a:t>
            </a:r>
          </a:p>
          <a:p>
            <a:pPr marL="171450" indent="-171450" defTabSz="457200">
              <a:lnSpc>
                <a:spcPts val="1600"/>
              </a:lnSpc>
              <a:spcBef>
                <a:spcPts val="0"/>
              </a:spcBef>
              <a:spcAft>
                <a:spcPts val="500"/>
              </a:spcAft>
              <a:buClr>
                <a:srgbClr val="1F497D">
                  <a:lumMod val="60000"/>
                  <a:lumOff val="40000"/>
                </a:srgbClr>
              </a:buClr>
              <a:defRPr/>
            </a:pPr>
            <a:r>
              <a:rPr lang="en-US" sz="1200" dirty="0">
                <a:solidFill>
                  <a:prstClr val="black"/>
                </a:solidFill>
                <a:latin typeface="Century Gothic"/>
              </a:rPr>
              <a:t>EDI claims may also be submitted to Beacon via Emdeon. Beacon’s Emdeon payer ID is 43324. </a:t>
            </a:r>
          </a:p>
          <a:p>
            <a:pPr marL="171450" indent="-171450" defTabSz="457200">
              <a:lnSpc>
                <a:spcPts val="1600"/>
              </a:lnSpc>
              <a:spcBef>
                <a:spcPts val="0"/>
              </a:spcBef>
              <a:spcAft>
                <a:spcPts val="500"/>
              </a:spcAft>
              <a:buClr>
                <a:srgbClr val="1F497D">
                  <a:lumMod val="60000"/>
                  <a:lumOff val="40000"/>
                </a:srgbClr>
              </a:buClr>
              <a:defRPr/>
            </a:pPr>
            <a:endParaRPr lang="en-US" sz="1200" dirty="0">
              <a:solidFill>
                <a:prstClr val="black"/>
              </a:solidFill>
              <a:latin typeface="Century Gothic"/>
            </a:endParaRPr>
          </a:p>
          <a:p>
            <a:pPr marL="171450" indent="-171450" defTabSz="457200">
              <a:lnSpc>
                <a:spcPts val="1600"/>
              </a:lnSpc>
              <a:spcBef>
                <a:spcPts val="0"/>
              </a:spcBef>
              <a:spcAft>
                <a:spcPts val="500"/>
              </a:spcAft>
              <a:buClr>
                <a:srgbClr val="1F497D">
                  <a:lumMod val="60000"/>
                  <a:lumOff val="40000"/>
                </a:srgbClr>
              </a:buClr>
              <a:defRPr/>
            </a:pPr>
            <a:r>
              <a:rPr lang="en-US" sz="1200" dirty="0">
                <a:solidFill>
                  <a:prstClr val="black"/>
                </a:solidFill>
                <a:latin typeface="Century Gothic"/>
              </a:rPr>
              <a:t>Passport’s Plan ID is: 028.</a:t>
            </a:r>
          </a:p>
          <a:p>
            <a:pPr marL="0" indent="0" defTabSz="457200">
              <a:lnSpc>
                <a:spcPts val="1600"/>
              </a:lnSpc>
              <a:spcBef>
                <a:spcPts val="0"/>
              </a:spcBef>
              <a:spcAft>
                <a:spcPts val="500"/>
              </a:spcAft>
              <a:buClr>
                <a:srgbClr val="1F497D">
                  <a:lumMod val="60000"/>
                  <a:lumOff val="40000"/>
                </a:srgbClr>
              </a:buClr>
              <a:buNone/>
              <a:defRPr/>
            </a:pPr>
            <a:r>
              <a:rPr lang="en-US" sz="1200" dirty="0">
                <a:solidFill>
                  <a:prstClr val="black"/>
                </a:solidFill>
                <a:latin typeface="Century Gothic"/>
              </a:rPr>
              <a:t> </a:t>
            </a:r>
          </a:p>
          <a:p>
            <a:pPr marL="171450" indent="-171450" defTabSz="457200">
              <a:lnSpc>
                <a:spcPts val="1600"/>
              </a:lnSpc>
              <a:spcBef>
                <a:spcPts val="0"/>
              </a:spcBef>
              <a:spcAft>
                <a:spcPts val="500"/>
              </a:spcAft>
              <a:buClr>
                <a:srgbClr val="1F497D">
                  <a:lumMod val="60000"/>
                  <a:lumOff val="40000"/>
                </a:srgbClr>
              </a:buClr>
              <a:defRPr/>
            </a:pPr>
            <a:r>
              <a:rPr lang="en-US" sz="1200" dirty="0">
                <a:solidFill>
                  <a:prstClr val="black"/>
                </a:solidFill>
                <a:latin typeface="Century Gothic"/>
              </a:rPr>
              <a:t>All EDI claims submitted via Emdeon must include the members Health Plan “Plan ID” and Beacon’s Emdeon payer ID. Using just one or the other will cause claims to reject.</a:t>
            </a:r>
          </a:p>
          <a:p>
            <a:pPr marL="0" indent="0" defTabSz="457200">
              <a:lnSpc>
                <a:spcPts val="1600"/>
              </a:lnSpc>
              <a:spcBef>
                <a:spcPts val="0"/>
              </a:spcBef>
              <a:spcAft>
                <a:spcPts val="500"/>
              </a:spcAft>
              <a:buClr>
                <a:srgbClr val="1F497D">
                  <a:lumMod val="60000"/>
                  <a:lumOff val="40000"/>
                </a:srgbClr>
              </a:buClr>
              <a:buNone/>
              <a:defRPr/>
            </a:pPr>
            <a:r>
              <a:rPr lang="en-US" sz="1200" dirty="0">
                <a:solidFill>
                  <a:prstClr val="black"/>
                </a:solidFill>
                <a:latin typeface="Century Gothic"/>
              </a:rPr>
              <a:t> </a:t>
            </a:r>
          </a:p>
          <a:p>
            <a:pPr marL="171450" indent="-171450" defTabSz="457200">
              <a:lnSpc>
                <a:spcPts val="1600"/>
              </a:lnSpc>
              <a:spcBef>
                <a:spcPts val="0"/>
              </a:spcBef>
              <a:spcAft>
                <a:spcPts val="500"/>
              </a:spcAft>
              <a:buClr>
                <a:srgbClr val="1F497D">
                  <a:lumMod val="60000"/>
                  <a:lumOff val="40000"/>
                </a:srgbClr>
              </a:buClr>
              <a:defRPr/>
            </a:pPr>
            <a:r>
              <a:rPr lang="en-US" sz="1200" dirty="0">
                <a:solidFill>
                  <a:prstClr val="black"/>
                </a:solidFill>
                <a:latin typeface="Century Gothic"/>
              </a:rPr>
              <a:t>EDI registration forms are on the Beacon web site at </a:t>
            </a:r>
            <a:r>
              <a:rPr lang="en-US" sz="1200" dirty="0">
                <a:solidFill>
                  <a:prstClr val="black"/>
                </a:solidFill>
                <a:latin typeface="Century Gothic"/>
                <a:hlinkClick r:id="rId2"/>
              </a:rPr>
              <a:t>http://www.beaconhealthstrategies.com/private/pdfs/forms/EDI_Trading_Partner_Setup.pdf</a:t>
            </a:r>
            <a:endParaRPr lang="en-US" sz="1200" dirty="0">
              <a:solidFill>
                <a:prstClr val="black"/>
              </a:solidFill>
              <a:latin typeface="Century Gothic"/>
            </a:endParaRPr>
          </a:p>
          <a:p>
            <a:pPr marL="0" indent="0" defTabSz="457200">
              <a:lnSpc>
                <a:spcPts val="1600"/>
              </a:lnSpc>
              <a:spcBef>
                <a:spcPts val="0"/>
              </a:spcBef>
              <a:spcAft>
                <a:spcPts val="500"/>
              </a:spcAft>
              <a:buClr>
                <a:srgbClr val="1F497D">
                  <a:lumMod val="60000"/>
                  <a:lumOff val="40000"/>
                </a:srgbClr>
              </a:buClr>
              <a:buNone/>
              <a:defRPr/>
            </a:pPr>
            <a:endParaRPr lang="en-US" sz="1200" dirty="0">
              <a:solidFill>
                <a:prstClr val="black"/>
              </a:solidFill>
              <a:latin typeface="Century Gothic"/>
            </a:endParaRPr>
          </a:p>
          <a:p>
            <a:pPr marL="171450" indent="-171450" defTabSz="457200">
              <a:lnSpc>
                <a:spcPts val="1600"/>
              </a:lnSpc>
              <a:spcBef>
                <a:spcPts val="0"/>
              </a:spcBef>
              <a:spcAft>
                <a:spcPts val="500"/>
              </a:spcAft>
              <a:buClr>
                <a:srgbClr val="1F497D">
                  <a:lumMod val="60000"/>
                  <a:lumOff val="40000"/>
                </a:srgbClr>
              </a:buClr>
              <a:defRPr/>
            </a:pPr>
            <a:r>
              <a:rPr lang="en-US" sz="1200" dirty="0">
                <a:solidFill>
                  <a:prstClr val="black"/>
                </a:solidFill>
                <a:latin typeface="Century Gothic"/>
              </a:rPr>
              <a:t> After test submissions have been completed, contact EDI Operations to request a production setup. They can be reached at 781-994-7500, or via email at  edi.operations@beaconhs.com.</a:t>
            </a:r>
          </a:p>
          <a:p>
            <a:endParaRPr lang="en-US" sz="1400" dirty="0"/>
          </a:p>
        </p:txBody>
      </p:sp>
    </p:spTree>
    <p:extLst>
      <p:ext uri="{BB962C8B-B14F-4D97-AF65-F5344CB8AC3E}">
        <p14:creationId xmlns:p14="http://schemas.microsoft.com/office/powerpoint/2010/main" val="1263066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IMPACT PLUS CLAIMS SUBMISSIONS</a:t>
            </a:r>
          </a:p>
        </p:txBody>
      </p:sp>
      <p:sp>
        <p:nvSpPr>
          <p:cNvPr id="3" name="Content Placeholder 2"/>
          <p:cNvSpPr>
            <a:spLocks noGrp="1"/>
          </p:cNvSpPr>
          <p:nvPr>
            <p:ph idx="1"/>
          </p:nvPr>
        </p:nvSpPr>
        <p:spPr>
          <a:xfrm>
            <a:off x="381000" y="1143000"/>
            <a:ext cx="7467600" cy="4952999"/>
          </a:xfrm>
        </p:spPr>
        <p:txBody>
          <a:bodyPr/>
          <a:lstStyle/>
          <a:p>
            <a:pPr marL="285750" lvl="0" indent="-285750" defTabSz="457200">
              <a:lnSpc>
                <a:spcPts val="1600"/>
              </a:lnSpc>
              <a:spcBef>
                <a:spcPts val="0"/>
              </a:spcBef>
              <a:spcAft>
                <a:spcPts val="500"/>
              </a:spcAft>
              <a:buClr>
                <a:srgbClr val="1F497D">
                  <a:lumMod val="60000"/>
                  <a:lumOff val="40000"/>
                </a:srgbClr>
              </a:buClr>
              <a:defRPr/>
            </a:pPr>
            <a:r>
              <a:rPr lang="en-US" sz="1200" dirty="0">
                <a:solidFill>
                  <a:prstClr val="black"/>
                </a:solidFill>
                <a:latin typeface="Century Gothic"/>
              </a:rPr>
              <a:t>All claims must be received by Beacon within the plan’s timely filing limit. The filing limit for Passport Health Plan is 180 days.</a:t>
            </a:r>
          </a:p>
          <a:p>
            <a:pPr marL="0" lvl="0" indent="0" defTabSz="457200">
              <a:lnSpc>
                <a:spcPts val="1600"/>
              </a:lnSpc>
              <a:spcBef>
                <a:spcPts val="0"/>
              </a:spcBef>
              <a:spcAft>
                <a:spcPts val="500"/>
              </a:spcAft>
              <a:buClr>
                <a:srgbClr val="1F497D">
                  <a:lumMod val="60000"/>
                  <a:lumOff val="40000"/>
                </a:srgbClr>
              </a:buClr>
              <a:buFont typeface="Arial" pitchFamily="34" charset="0"/>
              <a:buNone/>
              <a:defRPr/>
            </a:pPr>
            <a:r>
              <a:rPr lang="en-US" sz="1200" dirty="0">
                <a:solidFill>
                  <a:prstClr val="black"/>
                </a:solidFill>
                <a:latin typeface="Century Gothic"/>
              </a:rPr>
              <a:t> </a:t>
            </a:r>
          </a:p>
          <a:p>
            <a:pPr marL="285750" lvl="0" indent="-285750" defTabSz="457200">
              <a:lnSpc>
                <a:spcPts val="1600"/>
              </a:lnSpc>
              <a:spcBef>
                <a:spcPts val="0"/>
              </a:spcBef>
              <a:spcAft>
                <a:spcPts val="500"/>
              </a:spcAft>
              <a:buClr>
                <a:srgbClr val="1F497D">
                  <a:lumMod val="60000"/>
                  <a:lumOff val="40000"/>
                </a:srgbClr>
              </a:buClr>
              <a:defRPr/>
            </a:pPr>
            <a:r>
              <a:rPr lang="en-US" sz="1200" dirty="0">
                <a:solidFill>
                  <a:prstClr val="black"/>
                </a:solidFill>
                <a:latin typeface="Century Gothic"/>
              </a:rPr>
              <a:t>All clean claim submissions (meaning no missing or incorrect numbers or information) will processed and paid by Beacon within 30 days.</a:t>
            </a:r>
          </a:p>
          <a:p>
            <a:pPr marL="285750" lvl="0" indent="-285750" defTabSz="457200">
              <a:lnSpc>
                <a:spcPts val="1600"/>
              </a:lnSpc>
              <a:spcBef>
                <a:spcPts val="0"/>
              </a:spcBef>
              <a:spcAft>
                <a:spcPts val="500"/>
              </a:spcAft>
              <a:buClr>
                <a:srgbClr val="1F497D">
                  <a:lumMod val="60000"/>
                  <a:lumOff val="40000"/>
                </a:srgbClr>
              </a:buClr>
              <a:defRPr/>
            </a:pPr>
            <a:endParaRPr lang="en-US" sz="1200" dirty="0">
              <a:solidFill>
                <a:prstClr val="black"/>
              </a:solidFill>
              <a:latin typeface="Century Gothic"/>
            </a:endParaRPr>
          </a:p>
          <a:p>
            <a:pPr marL="285750" lvl="0" indent="-285750" defTabSz="457200">
              <a:lnSpc>
                <a:spcPts val="1600"/>
              </a:lnSpc>
              <a:spcBef>
                <a:spcPts val="0"/>
              </a:spcBef>
              <a:spcAft>
                <a:spcPts val="500"/>
              </a:spcAft>
              <a:buClr>
                <a:srgbClr val="1F497D">
                  <a:lumMod val="60000"/>
                  <a:lumOff val="40000"/>
                </a:srgbClr>
              </a:buClr>
              <a:defRPr/>
            </a:pPr>
            <a:r>
              <a:rPr lang="en-US" sz="1200" dirty="0">
                <a:solidFill>
                  <a:prstClr val="black"/>
                </a:solidFill>
                <a:latin typeface="Century Gothic"/>
              </a:rPr>
              <a:t>IMPACT PLUS Claims must be submitted with the following information:</a:t>
            </a:r>
          </a:p>
          <a:p>
            <a:pPr lvl="1" defTabSz="457200">
              <a:lnSpc>
                <a:spcPts val="1600"/>
              </a:lnSpc>
              <a:spcBef>
                <a:spcPts val="0"/>
              </a:spcBef>
              <a:spcAft>
                <a:spcPts val="500"/>
              </a:spcAft>
              <a:buClr>
                <a:srgbClr val="1F497D">
                  <a:lumMod val="60000"/>
                  <a:lumOff val="40000"/>
                </a:srgbClr>
              </a:buClr>
              <a:buFont typeface="Arial" pitchFamily="34" charset="0"/>
              <a:buChar char="•"/>
              <a:defRPr/>
            </a:pPr>
            <a:r>
              <a:rPr lang="en-US" sz="1200" dirty="0">
                <a:solidFill>
                  <a:prstClr val="black"/>
                </a:solidFill>
                <a:latin typeface="Century Gothic"/>
              </a:rPr>
              <a:t>Commonwealth of Kentucky TAX ID (not site tax id)</a:t>
            </a:r>
          </a:p>
          <a:p>
            <a:pPr lvl="1" defTabSz="457200">
              <a:lnSpc>
                <a:spcPts val="1600"/>
              </a:lnSpc>
              <a:spcBef>
                <a:spcPts val="0"/>
              </a:spcBef>
              <a:spcAft>
                <a:spcPts val="500"/>
              </a:spcAft>
              <a:buClr>
                <a:srgbClr val="1F497D">
                  <a:lumMod val="60000"/>
                  <a:lumOff val="40000"/>
                </a:srgbClr>
              </a:buClr>
              <a:buFont typeface="Arial" pitchFamily="34" charset="0"/>
              <a:buChar char="•"/>
              <a:defRPr/>
            </a:pPr>
            <a:r>
              <a:rPr lang="en-US" sz="1200" dirty="0">
                <a:solidFill>
                  <a:prstClr val="black"/>
                </a:solidFill>
                <a:latin typeface="Century Gothic"/>
              </a:rPr>
              <a:t>Your site name in Box 32 of the CMS 1500 form</a:t>
            </a:r>
          </a:p>
          <a:p>
            <a:pPr lvl="1" defTabSz="457200">
              <a:lnSpc>
                <a:spcPts val="1600"/>
              </a:lnSpc>
              <a:spcBef>
                <a:spcPts val="0"/>
              </a:spcBef>
              <a:spcAft>
                <a:spcPts val="500"/>
              </a:spcAft>
              <a:buClr>
                <a:srgbClr val="1F497D">
                  <a:lumMod val="60000"/>
                  <a:lumOff val="40000"/>
                </a:srgbClr>
              </a:buClr>
              <a:buFont typeface="Arial" pitchFamily="34" charset="0"/>
              <a:buChar char="•"/>
              <a:defRPr/>
            </a:pPr>
            <a:r>
              <a:rPr lang="en-US" sz="1200" dirty="0">
                <a:solidFill>
                  <a:prstClr val="black"/>
                </a:solidFill>
                <a:latin typeface="Century Gothic"/>
              </a:rPr>
              <a:t>Your DCBS or DBH provider number in box 32</a:t>
            </a:r>
          </a:p>
          <a:p>
            <a:pPr lvl="1" defTabSz="457200">
              <a:lnSpc>
                <a:spcPts val="1600"/>
              </a:lnSpc>
              <a:spcBef>
                <a:spcPts val="0"/>
              </a:spcBef>
              <a:spcAft>
                <a:spcPts val="500"/>
              </a:spcAft>
              <a:buClr>
                <a:srgbClr val="1F497D">
                  <a:lumMod val="60000"/>
                  <a:lumOff val="40000"/>
                </a:srgbClr>
              </a:buClr>
              <a:buFont typeface="Arial" pitchFamily="34" charset="0"/>
              <a:buChar char="•"/>
              <a:defRPr/>
            </a:pPr>
            <a:r>
              <a:rPr lang="en-US" sz="1200" dirty="0">
                <a:solidFill>
                  <a:prstClr val="black"/>
                </a:solidFill>
                <a:latin typeface="Century Gothic"/>
              </a:rPr>
              <a:t>EDI claims must include Passport’s Plan ID: 028</a:t>
            </a:r>
          </a:p>
          <a:p>
            <a:pPr marL="0" lvl="0" indent="0" defTabSz="457200">
              <a:spcBef>
                <a:spcPts val="0"/>
              </a:spcBef>
              <a:buClr>
                <a:srgbClr val="1F497D">
                  <a:lumMod val="60000"/>
                  <a:lumOff val="40000"/>
                </a:srgbClr>
              </a:buClr>
              <a:buNone/>
              <a:defRPr/>
            </a:pPr>
            <a:r>
              <a:rPr lang="en-US" sz="2000" dirty="0">
                <a:solidFill>
                  <a:prstClr val="black"/>
                </a:solidFill>
                <a:latin typeface="Century Gothic" pitchFamily="34" charset="0"/>
              </a:rPr>
              <a:t> </a:t>
            </a:r>
          </a:p>
          <a:p>
            <a:endParaRPr lang="en-US" dirty="0"/>
          </a:p>
        </p:txBody>
      </p:sp>
    </p:spTree>
    <p:extLst>
      <p:ext uri="{BB962C8B-B14F-4D97-AF65-F5344CB8AC3E}">
        <p14:creationId xmlns:p14="http://schemas.microsoft.com/office/powerpoint/2010/main" val="3898754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Philosophy</a:t>
            </a:r>
            <a:endParaRPr lang="en-US" dirty="0"/>
          </a:p>
        </p:txBody>
      </p:sp>
      <p:sp>
        <p:nvSpPr>
          <p:cNvPr id="3" name="Content Placeholder 2"/>
          <p:cNvSpPr>
            <a:spLocks noGrp="1"/>
          </p:cNvSpPr>
          <p:nvPr>
            <p:ph idx="1"/>
          </p:nvPr>
        </p:nvSpPr>
        <p:spPr/>
        <p:txBody>
          <a:bodyPr>
            <a:normAutofit/>
          </a:bodyPr>
          <a:lstStyle/>
          <a:p>
            <a:pPr marL="395478" indent="-285750">
              <a:spcBef>
                <a:spcPts val="400"/>
              </a:spcBef>
              <a:buClr>
                <a:srgbClr val="2DA2BF"/>
              </a:buClr>
              <a:buSzPct val="68000"/>
              <a:defRPr/>
            </a:pPr>
            <a:r>
              <a:rPr lang="en-US" sz="1400" dirty="0">
                <a:latin typeface="Century Gothic" pitchFamily="34" charset="0"/>
              </a:rPr>
              <a:t>Improve the health care status of the members we </a:t>
            </a:r>
            <a:r>
              <a:rPr lang="en-US" sz="1400" dirty="0" smtClean="0">
                <a:latin typeface="Century Gothic" pitchFamily="34" charset="0"/>
              </a:rPr>
              <a:t>cover</a:t>
            </a:r>
          </a:p>
          <a:p>
            <a:pPr marL="395478" indent="-285750">
              <a:spcBef>
                <a:spcPts val="400"/>
              </a:spcBef>
              <a:buClr>
                <a:srgbClr val="2DA2BF"/>
              </a:buClr>
              <a:buSzPct val="68000"/>
              <a:defRPr/>
            </a:pPr>
            <a:endParaRPr lang="en-US" sz="1400" dirty="0">
              <a:latin typeface="Century Gothic" pitchFamily="34" charset="0"/>
            </a:endParaRPr>
          </a:p>
          <a:p>
            <a:pPr marL="395478" indent="-285750">
              <a:spcBef>
                <a:spcPts val="400"/>
              </a:spcBef>
              <a:buClr>
                <a:srgbClr val="2DA2BF"/>
              </a:buClr>
              <a:buSzPct val="68000"/>
              <a:defRPr/>
            </a:pPr>
            <a:r>
              <a:rPr lang="en-US" sz="1400" dirty="0">
                <a:latin typeface="Century Gothic" pitchFamily="34" charset="0"/>
              </a:rPr>
              <a:t>Enhance continuity and coordination with behavioral health care providers as well with physical health care providers</a:t>
            </a:r>
          </a:p>
          <a:p>
            <a:pPr marL="395478" indent="-285750">
              <a:spcBef>
                <a:spcPts val="400"/>
              </a:spcBef>
              <a:buClr>
                <a:srgbClr val="2DA2BF"/>
              </a:buClr>
              <a:buSzPct val="68000"/>
              <a:defRPr/>
            </a:pPr>
            <a:endParaRPr lang="en-US" sz="1400" dirty="0" smtClean="0">
              <a:latin typeface="Century Gothic" pitchFamily="34" charset="0"/>
            </a:endParaRPr>
          </a:p>
          <a:p>
            <a:pPr marL="395478" indent="-285750">
              <a:spcBef>
                <a:spcPts val="400"/>
              </a:spcBef>
              <a:buClr>
                <a:srgbClr val="2DA2BF"/>
              </a:buClr>
              <a:buSzPct val="68000"/>
              <a:defRPr/>
            </a:pPr>
            <a:r>
              <a:rPr lang="en-US" sz="1400" dirty="0" smtClean="0">
                <a:latin typeface="Century Gothic" pitchFamily="34" charset="0"/>
              </a:rPr>
              <a:t>Establish </a:t>
            </a:r>
            <a:r>
              <a:rPr lang="en-US" sz="1400" dirty="0">
                <a:latin typeface="Century Gothic" pitchFamily="34" charset="0"/>
              </a:rPr>
              <a:t>innovative preventive and screening programs to decrease the incidence, emergence or worsening of behavioral health disorders</a:t>
            </a:r>
          </a:p>
          <a:p>
            <a:pPr marL="395478" indent="-285750">
              <a:spcBef>
                <a:spcPts val="400"/>
              </a:spcBef>
              <a:buClr>
                <a:srgbClr val="2DA2BF"/>
              </a:buClr>
              <a:buSzPct val="68000"/>
              <a:defRPr/>
            </a:pPr>
            <a:endParaRPr lang="en-US" sz="1400" dirty="0" smtClean="0">
              <a:latin typeface="Century Gothic" pitchFamily="34" charset="0"/>
            </a:endParaRPr>
          </a:p>
          <a:p>
            <a:pPr marL="395478" indent="-285750">
              <a:spcBef>
                <a:spcPts val="400"/>
              </a:spcBef>
              <a:buClr>
                <a:srgbClr val="2DA2BF"/>
              </a:buClr>
              <a:buSzPct val="68000"/>
              <a:defRPr/>
            </a:pPr>
            <a:r>
              <a:rPr lang="en-US" sz="1400" dirty="0" smtClean="0">
                <a:latin typeface="Century Gothic" pitchFamily="34" charset="0"/>
              </a:rPr>
              <a:t>Ensure </a:t>
            </a:r>
            <a:r>
              <a:rPr lang="en-US" sz="1400" dirty="0">
                <a:latin typeface="Century Gothic" pitchFamily="34" charset="0"/>
              </a:rPr>
              <a:t>members receive timely and satisfactory service from Beacon and the Passport Health Plan network of providers</a:t>
            </a:r>
          </a:p>
          <a:p>
            <a:pPr marL="395478" indent="-285750">
              <a:spcBef>
                <a:spcPts val="400"/>
              </a:spcBef>
              <a:buClr>
                <a:srgbClr val="2DA2BF"/>
              </a:buClr>
              <a:buSzPct val="68000"/>
              <a:defRPr/>
            </a:pPr>
            <a:endParaRPr lang="en-US" sz="1400" dirty="0" smtClean="0">
              <a:latin typeface="Century Gothic" pitchFamily="34" charset="0"/>
            </a:endParaRPr>
          </a:p>
          <a:p>
            <a:pPr marL="395478" indent="-285750">
              <a:spcBef>
                <a:spcPts val="400"/>
              </a:spcBef>
              <a:buClr>
                <a:srgbClr val="2DA2BF"/>
              </a:buClr>
              <a:buSzPct val="68000"/>
              <a:defRPr/>
            </a:pPr>
            <a:r>
              <a:rPr lang="en-US" sz="1400" dirty="0" smtClean="0">
                <a:latin typeface="Century Gothic" pitchFamily="34" charset="0"/>
              </a:rPr>
              <a:t>Maintaining </a:t>
            </a:r>
            <a:r>
              <a:rPr lang="en-US" sz="1400" dirty="0">
                <a:latin typeface="Century Gothic" pitchFamily="34" charset="0"/>
              </a:rPr>
              <a:t>positive and collaborative working relationships with network practitioners and ensure provider satisfaction with Beacon</a:t>
            </a:r>
          </a:p>
          <a:p>
            <a:pPr marL="395478" indent="-285750">
              <a:spcBef>
                <a:spcPts val="400"/>
              </a:spcBef>
              <a:buClr>
                <a:srgbClr val="2DA2BF"/>
              </a:buClr>
              <a:buSzPct val="68000"/>
              <a:defRPr/>
            </a:pPr>
            <a:endParaRPr lang="en-US" sz="1400" dirty="0" smtClean="0">
              <a:latin typeface="Century Gothic" pitchFamily="34" charset="0"/>
            </a:endParaRPr>
          </a:p>
          <a:p>
            <a:pPr marL="395478" indent="-285750">
              <a:spcBef>
                <a:spcPts val="400"/>
              </a:spcBef>
              <a:buClr>
                <a:srgbClr val="2DA2BF"/>
              </a:buClr>
              <a:buSzPct val="68000"/>
              <a:defRPr/>
            </a:pPr>
            <a:r>
              <a:rPr lang="en-US" sz="1400" dirty="0" smtClean="0">
                <a:latin typeface="Century Gothic" pitchFamily="34" charset="0"/>
              </a:rPr>
              <a:t>Responsibly </a:t>
            </a:r>
            <a:r>
              <a:rPr lang="en-US" sz="1400" dirty="0">
                <a:latin typeface="Century Gothic" pitchFamily="34" charset="0"/>
              </a:rPr>
              <a:t>contain health care costs</a:t>
            </a:r>
          </a:p>
        </p:txBody>
      </p:sp>
    </p:spTree>
    <p:extLst>
      <p:ext uri="{BB962C8B-B14F-4D97-AF65-F5344CB8AC3E}">
        <p14:creationId xmlns:p14="http://schemas.microsoft.com/office/powerpoint/2010/main" val="3492064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Additional Information: Waivers, Reconsiderations, Resubmissions</a:t>
            </a:r>
          </a:p>
        </p:txBody>
      </p:sp>
      <p:sp>
        <p:nvSpPr>
          <p:cNvPr id="3" name="Content Placeholder 2"/>
          <p:cNvSpPr>
            <a:spLocks noGrp="1"/>
          </p:cNvSpPr>
          <p:nvPr>
            <p:ph idx="1"/>
          </p:nvPr>
        </p:nvSpPr>
        <p:spPr>
          <a:xfrm>
            <a:off x="304800" y="1371600"/>
            <a:ext cx="7467600" cy="4952999"/>
          </a:xfrm>
        </p:spPr>
        <p:txBody>
          <a:bodyPr/>
          <a:lstStyle/>
          <a:p>
            <a:pPr marL="171450" lvl="0" indent="-171450" defTabSz="457200" fontAlgn="base">
              <a:spcBef>
                <a:spcPct val="0"/>
              </a:spcBef>
              <a:spcAft>
                <a:spcPct val="0"/>
              </a:spcAft>
              <a:buClr>
                <a:srgbClr val="1F497D">
                  <a:lumMod val="60000"/>
                  <a:lumOff val="40000"/>
                </a:srgbClr>
              </a:buClr>
            </a:pPr>
            <a:r>
              <a:rPr lang="en-US" sz="1400" dirty="0">
                <a:solidFill>
                  <a:prstClr val="black"/>
                </a:solidFill>
                <a:latin typeface="Century Gothic" pitchFamily="34" charset="0"/>
              </a:rPr>
              <a:t>All claim resubmissions must include the Rec ID from the original claim to prevent unnecessary timely filing denials.</a:t>
            </a:r>
          </a:p>
          <a:p>
            <a:pPr marL="0" lvl="0" indent="0" defTabSz="457200" fontAlgn="base">
              <a:spcBef>
                <a:spcPct val="0"/>
              </a:spcBef>
              <a:spcAft>
                <a:spcPct val="0"/>
              </a:spcAft>
              <a:buClr>
                <a:srgbClr val="1F497D">
                  <a:lumMod val="60000"/>
                  <a:lumOff val="40000"/>
                </a:srgbClr>
              </a:buClr>
              <a:buNone/>
            </a:pPr>
            <a:endParaRPr lang="en-US" sz="1400" dirty="0">
              <a:solidFill>
                <a:prstClr val="black"/>
              </a:solidFill>
              <a:latin typeface="Century Gothic" pitchFamily="34" charset="0"/>
            </a:endParaRPr>
          </a:p>
          <a:p>
            <a:pPr marL="171450" lvl="0" indent="-171450" defTabSz="457200" fontAlgn="base">
              <a:spcBef>
                <a:spcPct val="0"/>
              </a:spcBef>
              <a:spcAft>
                <a:spcPct val="0"/>
              </a:spcAft>
              <a:buClr>
                <a:srgbClr val="1F497D">
                  <a:lumMod val="60000"/>
                  <a:lumOff val="40000"/>
                </a:srgbClr>
              </a:buClr>
            </a:pPr>
            <a:r>
              <a:rPr lang="en-US" sz="1400" dirty="0">
                <a:solidFill>
                  <a:prstClr val="black"/>
                </a:solidFill>
                <a:latin typeface="Century Gothic" pitchFamily="34" charset="0"/>
              </a:rPr>
              <a:t>Waiver requests (for timely filing) may be submitted within 180 days from the qualifying event and must be accompanied by a claim form (available on </a:t>
            </a:r>
            <a:r>
              <a:rPr lang="en-US" sz="1400" dirty="0">
                <a:solidFill>
                  <a:prstClr val="black"/>
                </a:solidFill>
                <a:latin typeface="Century Gothic" pitchFamily="34" charset="0"/>
                <a:hlinkClick r:id="rId2"/>
              </a:rPr>
              <a:t>www.beaconhealthstrageies.com</a:t>
            </a:r>
            <a:r>
              <a:rPr lang="en-US" sz="1400" dirty="0">
                <a:solidFill>
                  <a:prstClr val="black"/>
                </a:solidFill>
                <a:latin typeface="Century Gothic" pitchFamily="34" charset="0"/>
              </a:rPr>
              <a:t>).</a:t>
            </a:r>
          </a:p>
          <a:p>
            <a:pPr marL="0" lvl="0" indent="0" defTabSz="457200" fontAlgn="base">
              <a:spcBef>
                <a:spcPct val="0"/>
              </a:spcBef>
              <a:spcAft>
                <a:spcPct val="0"/>
              </a:spcAft>
              <a:buClr>
                <a:srgbClr val="1F497D">
                  <a:lumMod val="60000"/>
                  <a:lumOff val="40000"/>
                </a:srgbClr>
              </a:buClr>
              <a:buNone/>
            </a:pPr>
            <a:endParaRPr lang="en-US" sz="1400" dirty="0">
              <a:solidFill>
                <a:prstClr val="black"/>
              </a:solidFill>
              <a:latin typeface="Century Gothic" pitchFamily="34" charset="0"/>
            </a:endParaRPr>
          </a:p>
          <a:p>
            <a:pPr marL="171450" lvl="0" indent="-171450" defTabSz="457200" fontAlgn="base">
              <a:spcBef>
                <a:spcPct val="0"/>
              </a:spcBef>
              <a:spcAft>
                <a:spcPct val="0"/>
              </a:spcAft>
              <a:buClr>
                <a:srgbClr val="1F497D">
                  <a:lumMod val="60000"/>
                  <a:lumOff val="40000"/>
                </a:srgbClr>
              </a:buClr>
            </a:pPr>
            <a:r>
              <a:rPr lang="en-US" sz="1400" dirty="0">
                <a:solidFill>
                  <a:prstClr val="black"/>
                </a:solidFill>
                <a:latin typeface="Century Gothic" pitchFamily="34" charset="0"/>
              </a:rPr>
              <a:t>Qualifying events include: retro member eligibility; retro authorization and retro provider eligibility. If your request is not for one of these reasons, it will be denied and you must follow the procedure for reconsiderations.</a:t>
            </a:r>
          </a:p>
          <a:p>
            <a:pPr marL="171450" lvl="0" indent="-171450" defTabSz="457200" fontAlgn="base">
              <a:spcBef>
                <a:spcPct val="0"/>
              </a:spcBef>
              <a:spcAft>
                <a:spcPct val="0"/>
              </a:spcAft>
              <a:buClr>
                <a:srgbClr val="1F497D">
                  <a:lumMod val="60000"/>
                  <a:lumOff val="40000"/>
                </a:srgbClr>
              </a:buClr>
            </a:pPr>
            <a:endParaRPr lang="en-US" sz="1400" dirty="0">
              <a:solidFill>
                <a:prstClr val="black"/>
              </a:solidFill>
              <a:latin typeface="Century Gothic" pitchFamily="34" charset="0"/>
            </a:endParaRPr>
          </a:p>
          <a:p>
            <a:pPr marL="171450" lvl="0" indent="-171450" defTabSz="457200" fontAlgn="base">
              <a:spcBef>
                <a:spcPct val="0"/>
              </a:spcBef>
              <a:spcAft>
                <a:spcPct val="0"/>
              </a:spcAft>
              <a:buClr>
                <a:srgbClr val="1F497D">
                  <a:lumMod val="60000"/>
                  <a:lumOff val="40000"/>
                </a:srgbClr>
              </a:buClr>
            </a:pPr>
            <a:r>
              <a:rPr lang="en-US" sz="1400" dirty="0">
                <a:solidFill>
                  <a:prstClr val="black"/>
                </a:solidFill>
                <a:latin typeface="Century Gothic" pitchFamily="34" charset="0"/>
              </a:rPr>
              <a:t>Once you have exhausted all other avenues, you can submit a request for reconsideration of the 180 day timely filing limit.</a:t>
            </a:r>
          </a:p>
          <a:p>
            <a:pPr marL="171450" lvl="0" indent="-171450" defTabSz="457200" fontAlgn="base">
              <a:spcBef>
                <a:spcPct val="0"/>
              </a:spcBef>
              <a:spcAft>
                <a:spcPct val="0"/>
              </a:spcAft>
              <a:buClr>
                <a:srgbClr val="1F497D">
                  <a:lumMod val="60000"/>
                  <a:lumOff val="40000"/>
                </a:srgbClr>
              </a:buClr>
            </a:pPr>
            <a:endParaRPr lang="en-US" sz="1400" dirty="0">
              <a:solidFill>
                <a:prstClr val="black"/>
              </a:solidFill>
              <a:latin typeface="Century Gothic" pitchFamily="34" charset="0"/>
            </a:endParaRPr>
          </a:p>
          <a:p>
            <a:pPr marL="171450" lvl="0" indent="-171450" defTabSz="457200" fontAlgn="base">
              <a:spcBef>
                <a:spcPct val="0"/>
              </a:spcBef>
              <a:spcAft>
                <a:spcPct val="0"/>
              </a:spcAft>
              <a:buClr>
                <a:srgbClr val="1F497D">
                  <a:lumMod val="60000"/>
                  <a:lumOff val="40000"/>
                </a:srgbClr>
              </a:buClr>
            </a:pPr>
            <a:r>
              <a:rPr lang="en-US" sz="1400" dirty="0">
                <a:solidFill>
                  <a:prstClr val="black"/>
                </a:solidFill>
                <a:latin typeface="Century Gothic" pitchFamily="34" charset="0"/>
              </a:rPr>
              <a:t>Reconsiderations must include:</a:t>
            </a:r>
          </a:p>
          <a:p>
            <a:pPr marL="628650" lvl="1" indent="-171450" defTabSz="457200" fontAlgn="base">
              <a:spcBef>
                <a:spcPct val="0"/>
              </a:spcBef>
              <a:spcAft>
                <a:spcPct val="0"/>
              </a:spcAft>
              <a:buClr>
                <a:srgbClr val="1F497D">
                  <a:lumMod val="60000"/>
                  <a:lumOff val="40000"/>
                </a:srgbClr>
              </a:buClr>
              <a:buFont typeface="Arial" pitchFamily="34" charset="0"/>
              <a:buChar char="•"/>
            </a:pPr>
            <a:r>
              <a:rPr lang="en-US" sz="1400" dirty="0">
                <a:solidFill>
                  <a:prstClr val="black"/>
                </a:solidFill>
                <a:latin typeface="Century Gothic" pitchFamily="34" charset="0"/>
              </a:rPr>
              <a:t>Copy of claim form with a cover letter explaining why claims were not filed timely, along with supporting documentation</a:t>
            </a:r>
          </a:p>
          <a:p>
            <a:pPr marL="628650" lvl="1" indent="-171450" defTabSz="457200" fontAlgn="base">
              <a:spcBef>
                <a:spcPct val="0"/>
              </a:spcBef>
              <a:spcAft>
                <a:spcPct val="0"/>
              </a:spcAft>
              <a:buClr>
                <a:srgbClr val="1F497D">
                  <a:lumMod val="60000"/>
                  <a:lumOff val="40000"/>
                </a:srgbClr>
              </a:buClr>
              <a:buFont typeface="Arial" pitchFamily="34" charset="0"/>
              <a:buChar char="•"/>
            </a:pPr>
            <a:r>
              <a:rPr lang="en-US" sz="1400" dirty="0">
                <a:solidFill>
                  <a:prstClr val="black"/>
                </a:solidFill>
                <a:latin typeface="Century Gothic" pitchFamily="34" charset="0"/>
              </a:rPr>
              <a:t>Screen prints of billing ledgers, certified mail receipts or documentation that claims were sent to a clearinghouse are not considered proof of timely filing</a:t>
            </a:r>
          </a:p>
          <a:p>
            <a:pPr marL="628650" lvl="1" indent="-171450" defTabSz="457200" fontAlgn="base">
              <a:spcBef>
                <a:spcPct val="0"/>
              </a:spcBef>
              <a:spcAft>
                <a:spcPct val="0"/>
              </a:spcAft>
              <a:buClr>
                <a:srgbClr val="1F497D">
                  <a:lumMod val="60000"/>
                  <a:lumOff val="40000"/>
                </a:srgbClr>
              </a:buClr>
              <a:buFont typeface="Arial" pitchFamily="34" charset="0"/>
              <a:buChar char="•"/>
            </a:pPr>
            <a:endParaRPr lang="en-US" sz="1400" dirty="0">
              <a:solidFill>
                <a:srgbClr val="00487D"/>
              </a:solidFill>
              <a:effectLst>
                <a:outerShdw blurRad="38100" dist="38100" dir="2700000" algn="tl">
                  <a:srgbClr val="000000">
                    <a:alpha val="43137"/>
                  </a:srgbClr>
                </a:outerShdw>
              </a:effectLst>
              <a:latin typeface="Century Gothic" pitchFamily="34" charset="0"/>
            </a:endParaRPr>
          </a:p>
          <a:p>
            <a:endParaRPr lang="en-US" dirty="0"/>
          </a:p>
        </p:txBody>
      </p:sp>
    </p:spTree>
    <p:extLst>
      <p:ext uri="{BB962C8B-B14F-4D97-AF65-F5344CB8AC3E}">
        <p14:creationId xmlns:p14="http://schemas.microsoft.com/office/powerpoint/2010/main" val="214095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Contact Numbers</a:t>
            </a:r>
            <a:endParaRPr lang="en-US" dirty="0"/>
          </a:p>
        </p:txBody>
      </p:sp>
      <p:sp>
        <p:nvSpPr>
          <p:cNvPr id="3" name="Content Placeholder 2"/>
          <p:cNvSpPr>
            <a:spLocks noGrp="1"/>
          </p:cNvSpPr>
          <p:nvPr>
            <p:ph idx="1"/>
          </p:nvPr>
        </p:nvSpPr>
        <p:spPr>
          <a:xfrm>
            <a:off x="381000" y="1219200"/>
            <a:ext cx="7467600" cy="4952999"/>
          </a:xfrm>
        </p:spPr>
        <p:txBody>
          <a:bodyPr/>
          <a:lstStyle/>
          <a:p>
            <a:pPr marL="0" lvl="0" indent="0" defTabSz="457200" fontAlgn="base">
              <a:lnSpc>
                <a:spcPts val="1600"/>
              </a:lnSpc>
              <a:spcBef>
                <a:spcPts val="0"/>
              </a:spcBef>
              <a:spcAft>
                <a:spcPts val="500"/>
              </a:spcAft>
              <a:buClr>
                <a:srgbClr val="1F497D">
                  <a:lumMod val="60000"/>
                  <a:lumOff val="40000"/>
                </a:srgbClr>
              </a:buClr>
              <a:buFont typeface="Arial" pitchFamily="34" charset="0"/>
              <a:buNone/>
              <a:defRPr/>
            </a:pPr>
            <a:r>
              <a:rPr lang="en-US" sz="1200" dirty="0">
                <a:solidFill>
                  <a:prstClr val="black"/>
                </a:solidFill>
                <a:latin typeface="Century Gothic"/>
              </a:rPr>
              <a:t>Passport’s Behavioral Health Hotline:  855-834-5651</a:t>
            </a:r>
          </a:p>
          <a:p>
            <a:pPr marL="0" lvl="0" indent="0" defTabSz="457200" fontAlgn="base">
              <a:lnSpc>
                <a:spcPts val="1600"/>
              </a:lnSpc>
              <a:spcBef>
                <a:spcPts val="0"/>
              </a:spcBef>
              <a:spcAft>
                <a:spcPts val="500"/>
              </a:spcAft>
              <a:buClr>
                <a:srgbClr val="1F497D">
                  <a:lumMod val="60000"/>
                  <a:lumOff val="40000"/>
                </a:srgbClr>
              </a:buClr>
              <a:buFont typeface="Arial" pitchFamily="34" charset="0"/>
              <a:buNone/>
              <a:defRPr/>
            </a:pPr>
            <a:endParaRPr lang="en-US" sz="1200" dirty="0">
              <a:solidFill>
                <a:prstClr val="black"/>
              </a:solidFill>
              <a:latin typeface="Century Gothic"/>
            </a:endParaRPr>
          </a:p>
          <a:p>
            <a:pPr marL="0" lvl="0" indent="0" defTabSz="457200" fontAlgn="base">
              <a:lnSpc>
                <a:spcPts val="1600"/>
              </a:lnSpc>
              <a:spcBef>
                <a:spcPts val="0"/>
              </a:spcBef>
              <a:spcAft>
                <a:spcPts val="500"/>
              </a:spcAft>
              <a:buClr>
                <a:srgbClr val="1F497D">
                  <a:lumMod val="60000"/>
                  <a:lumOff val="40000"/>
                </a:srgbClr>
              </a:buClr>
              <a:buFont typeface="Arial" pitchFamily="34" charset="0"/>
              <a:buNone/>
              <a:defRPr/>
            </a:pPr>
            <a:r>
              <a:rPr lang="en-US" sz="1200" dirty="0">
                <a:solidFill>
                  <a:prstClr val="black"/>
                </a:solidFill>
                <a:latin typeface="Century Gothic"/>
              </a:rPr>
              <a:t>Main fax number 781.994.7633</a:t>
            </a:r>
          </a:p>
          <a:p>
            <a:pPr marL="0" lvl="0" indent="0" defTabSz="457200" fontAlgn="base">
              <a:lnSpc>
                <a:spcPts val="1600"/>
              </a:lnSpc>
              <a:spcBef>
                <a:spcPts val="0"/>
              </a:spcBef>
              <a:spcAft>
                <a:spcPts val="500"/>
              </a:spcAft>
              <a:buClr>
                <a:srgbClr val="1F497D">
                  <a:lumMod val="60000"/>
                  <a:lumOff val="40000"/>
                </a:srgbClr>
              </a:buClr>
              <a:buFont typeface="Arial" pitchFamily="34" charset="0"/>
              <a:buNone/>
              <a:defRPr/>
            </a:pPr>
            <a:endParaRPr lang="en-US" sz="1200" dirty="0">
              <a:solidFill>
                <a:prstClr val="black"/>
              </a:solidFill>
              <a:latin typeface="Century Gothic"/>
            </a:endParaRPr>
          </a:p>
          <a:p>
            <a:pPr marL="0" lvl="0" indent="0" defTabSz="457200" fontAlgn="base">
              <a:lnSpc>
                <a:spcPts val="1600"/>
              </a:lnSpc>
              <a:spcBef>
                <a:spcPts val="0"/>
              </a:spcBef>
              <a:spcAft>
                <a:spcPts val="500"/>
              </a:spcAft>
              <a:buClr>
                <a:srgbClr val="1F497D">
                  <a:lumMod val="60000"/>
                  <a:lumOff val="40000"/>
                </a:srgbClr>
              </a:buClr>
              <a:buFont typeface="Arial" pitchFamily="34" charset="0"/>
              <a:buNone/>
              <a:defRPr/>
            </a:pPr>
            <a:r>
              <a:rPr lang="en-US" sz="1200" dirty="0">
                <a:solidFill>
                  <a:prstClr val="black"/>
                </a:solidFill>
                <a:latin typeface="Century Gothic"/>
              </a:rPr>
              <a:t>TTY Number (for hearing impaired) 781.994-7660 or 866.727.9441</a:t>
            </a:r>
          </a:p>
          <a:p>
            <a:pPr marL="0" lvl="0" indent="0" defTabSz="457200" fontAlgn="base">
              <a:lnSpc>
                <a:spcPts val="1600"/>
              </a:lnSpc>
              <a:spcBef>
                <a:spcPts val="0"/>
              </a:spcBef>
              <a:spcAft>
                <a:spcPts val="500"/>
              </a:spcAft>
              <a:buClr>
                <a:srgbClr val="1F497D">
                  <a:lumMod val="60000"/>
                  <a:lumOff val="40000"/>
                </a:srgbClr>
              </a:buClr>
              <a:buFont typeface="Arial" pitchFamily="34" charset="0"/>
              <a:buNone/>
              <a:defRPr/>
            </a:pPr>
            <a:endParaRPr lang="en-US" sz="1200" dirty="0">
              <a:solidFill>
                <a:prstClr val="black"/>
              </a:solidFill>
              <a:latin typeface="Century Gothic"/>
            </a:endParaRPr>
          </a:p>
          <a:p>
            <a:pPr marL="0" lvl="0" indent="0" defTabSz="457200" fontAlgn="base">
              <a:lnSpc>
                <a:spcPts val="1600"/>
              </a:lnSpc>
              <a:spcBef>
                <a:spcPts val="0"/>
              </a:spcBef>
              <a:spcAft>
                <a:spcPts val="500"/>
              </a:spcAft>
              <a:buClr>
                <a:srgbClr val="1F497D">
                  <a:lumMod val="60000"/>
                  <a:lumOff val="40000"/>
                </a:srgbClr>
              </a:buClr>
              <a:buFont typeface="Arial" pitchFamily="34" charset="0"/>
              <a:buNone/>
              <a:defRPr/>
            </a:pPr>
            <a:r>
              <a:rPr lang="en-US" sz="1200" dirty="0">
                <a:solidFill>
                  <a:prstClr val="black"/>
                </a:solidFill>
                <a:latin typeface="Century Gothic"/>
              </a:rPr>
              <a:t> </a:t>
            </a:r>
            <a:r>
              <a:rPr lang="en-US" sz="1200" dirty="0" smtClean="0">
                <a:solidFill>
                  <a:prstClr val="black"/>
                </a:solidFill>
                <a:latin typeface="Century Gothic"/>
              </a:rPr>
              <a:t>Claims </a:t>
            </a:r>
            <a:r>
              <a:rPr lang="en-US" sz="1200" dirty="0">
                <a:solidFill>
                  <a:prstClr val="black"/>
                </a:solidFill>
                <a:latin typeface="Century Gothic"/>
              </a:rPr>
              <a:t>Hotline 888.249.0478</a:t>
            </a:r>
          </a:p>
          <a:p>
            <a:pPr marL="0" lvl="0" indent="0" defTabSz="457200" fontAlgn="base">
              <a:lnSpc>
                <a:spcPts val="1600"/>
              </a:lnSpc>
              <a:spcBef>
                <a:spcPts val="0"/>
              </a:spcBef>
              <a:spcAft>
                <a:spcPts val="500"/>
              </a:spcAft>
              <a:buClr>
                <a:srgbClr val="1F497D">
                  <a:lumMod val="60000"/>
                  <a:lumOff val="40000"/>
                </a:srgbClr>
              </a:buClr>
              <a:buFont typeface="Arial" pitchFamily="34" charset="0"/>
              <a:buNone/>
              <a:defRPr/>
            </a:pPr>
            <a:r>
              <a:rPr lang="en-US" sz="1200" dirty="0">
                <a:solidFill>
                  <a:prstClr val="black"/>
                </a:solidFill>
                <a:latin typeface="Century Gothic"/>
              </a:rPr>
              <a:t> </a:t>
            </a:r>
          </a:p>
          <a:p>
            <a:pPr marL="0" lvl="0" indent="0" defTabSz="457200" fontAlgn="base">
              <a:lnSpc>
                <a:spcPts val="1600"/>
              </a:lnSpc>
              <a:spcBef>
                <a:spcPts val="0"/>
              </a:spcBef>
              <a:spcAft>
                <a:spcPts val="500"/>
              </a:spcAft>
              <a:buClr>
                <a:srgbClr val="1F497D">
                  <a:lumMod val="60000"/>
                  <a:lumOff val="40000"/>
                </a:srgbClr>
              </a:buClr>
              <a:buFont typeface="Arial" pitchFamily="34" charset="0"/>
              <a:buNone/>
              <a:defRPr/>
            </a:pPr>
            <a:r>
              <a:rPr lang="en-US" sz="1200" dirty="0">
                <a:solidFill>
                  <a:prstClr val="black"/>
                </a:solidFill>
                <a:latin typeface="Century Gothic"/>
              </a:rPr>
              <a:t>eServices Helpline </a:t>
            </a:r>
            <a:r>
              <a:rPr lang="en-US" sz="1200" dirty="0" smtClean="0">
                <a:solidFill>
                  <a:prstClr val="black"/>
                </a:solidFill>
                <a:latin typeface="Century Gothic"/>
              </a:rPr>
              <a:t>866.206.6120</a:t>
            </a:r>
          </a:p>
          <a:p>
            <a:pPr marL="0" lvl="0" indent="0" defTabSz="457200" fontAlgn="base">
              <a:lnSpc>
                <a:spcPts val="1600"/>
              </a:lnSpc>
              <a:spcBef>
                <a:spcPts val="0"/>
              </a:spcBef>
              <a:spcAft>
                <a:spcPts val="500"/>
              </a:spcAft>
              <a:buClr>
                <a:srgbClr val="1F497D">
                  <a:lumMod val="60000"/>
                  <a:lumOff val="40000"/>
                </a:srgbClr>
              </a:buClr>
              <a:buFont typeface="Arial" pitchFamily="34" charset="0"/>
              <a:buNone/>
              <a:defRPr/>
            </a:pPr>
            <a:endParaRPr lang="en-US" sz="1200" dirty="0">
              <a:solidFill>
                <a:prstClr val="black"/>
              </a:solidFill>
              <a:latin typeface="Century Gothic"/>
            </a:endParaRPr>
          </a:p>
          <a:p>
            <a:pPr marL="0" lvl="0" indent="0" defTabSz="457200" fontAlgn="base">
              <a:lnSpc>
                <a:spcPts val="1600"/>
              </a:lnSpc>
              <a:spcBef>
                <a:spcPts val="0"/>
              </a:spcBef>
              <a:spcAft>
                <a:spcPts val="500"/>
              </a:spcAft>
              <a:buClr>
                <a:srgbClr val="1F497D">
                  <a:lumMod val="60000"/>
                  <a:lumOff val="40000"/>
                </a:srgbClr>
              </a:buClr>
              <a:buFont typeface="Arial" pitchFamily="34" charset="0"/>
              <a:buNone/>
              <a:defRPr/>
            </a:pPr>
            <a:r>
              <a:rPr lang="en-US" sz="1200" dirty="0">
                <a:solidFill>
                  <a:prstClr val="black"/>
                </a:solidFill>
                <a:latin typeface="Century Gothic"/>
              </a:rPr>
              <a:t>IVR 888.210.2018</a:t>
            </a:r>
          </a:p>
          <a:p>
            <a:pPr marL="0" lvl="0" indent="0" defTabSz="457200" fontAlgn="base">
              <a:lnSpc>
                <a:spcPts val="1600"/>
              </a:lnSpc>
              <a:spcBef>
                <a:spcPts val="0"/>
              </a:spcBef>
              <a:spcAft>
                <a:spcPts val="500"/>
              </a:spcAft>
              <a:buClr>
                <a:srgbClr val="1F497D">
                  <a:lumMod val="60000"/>
                  <a:lumOff val="40000"/>
                </a:srgbClr>
              </a:buClr>
              <a:buFont typeface="Arial" pitchFamily="34" charset="0"/>
              <a:buNone/>
              <a:defRPr/>
            </a:pPr>
            <a:r>
              <a:rPr lang="en-US" sz="1200" dirty="0">
                <a:solidFill>
                  <a:prstClr val="black"/>
                </a:solidFill>
                <a:latin typeface="Century Gothic"/>
              </a:rPr>
              <a:t> </a:t>
            </a:r>
            <a:endParaRPr lang="en-US" sz="1200" dirty="0" smtClean="0">
              <a:solidFill>
                <a:prstClr val="black"/>
              </a:solidFill>
              <a:latin typeface="Century Gothic"/>
            </a:endParaRPr>
          </a:p>
          <a:p>
            <a:pPr marL="0" lvl="0" indent="0" defTabSz="457200" fontAlgn="base">
              <a:lnSpc>
                <a:spcPts val="1600"/>
              </a:lnSpc>
              <a:spcBef>
                <a:spcPts val="0"/>
              </a:spcBef>
              <a:spcAft>
                <a:spcPts val="500"/>
              </a:spcAft>
              <a:buClr>
                <a:srgbClr val="1F497D">
                  <a:lumMod val="60000"/>
                  <a:lumOff val="40000"/>
                </a:srgbClr>
              </a:buClr>
              <a:buFont typeface="Arial" pitchFamily="34" charset="0"/>
              <a:buNone/>
              <a:defRPr/>
            </a:pPr>
            <a:endParaRPr lang="en-US" sz="1200" dirty="0">
              <a:solidFill>
                <a:prstClr val="black"/>
              </a:solidFill>
              <a:latin typeface="Century Gothic"/>
            </a:endParaRPr>
          </a:p>
          <a:p>
            <a:pPr marL="0" lvl="0" indent="0" defTabSz="457200" fontAlgn="base">
              <a:lnSpc>
                <a:spcPts val="1600"/>
              </a:lnSpc>
              <a:spcBef>
                <a:spcPts val="0"/>
              </a:spcBef>
              <a:spcAft>
                <a:spcPts val="500"/>
              </a:spcAft>
              <a:buClr>
                <a:srgbClr val="1F497D">
                  <a:lumMod val="60000"/>
                  <a:lumOff val="40000"/>
                </a:srgbClr>
              </a:buClr>
              <a:buFont typeface="Arial" pitchFamily="34" charset="0"/>
              <a:buNone/>
              <a:defRPr/>
            </a:pPr>
            <a:r>
              <a:rPr lang="en-US" sz="1200" dirty="0">
                <a:solidFill>
                  <a:prstClr val="black"/>
                </a:solidFill>
                <a:latin typeface="Century Gothic"/>
              </a:rPr>
              <a:t> </a:t>
            </a:r>
          </a:p>
          <a:p>
            <a:pPr marL="0" lvl="0" indent="0" defTabSz="457200" fontAlgn="base">
              <a:lnSpc>
                <a:spcPts val="1600"/>
              </a:lnSpc>
              <a:spcBef>
                <a:spcPts val="0"/>
              </a:spcBef>
              <a:spcAft>
                <a:spcPts val="500"/>
              </a:spcAft>
              <a:buClr>
                <a:srgbClr val="1F497D">
                  <a:lumMod val="60000"/>
                  <a:lumOff val="40000"/>
                </a:srgbClr>
              </a:buClr>
              <a:buFont typeface="Arial" pitchFamily="34" charset="0"/>
              <a:buNone/>
              <a:defRPr/>
            </a:pPr>
            <a:r>
              <a:rPr lang="en-US" sz="1200" dirty="0">
                <a:solidFill>
                  <a:prstClr val="black"/>
                </a:solidFill>
                <a:latin typeface="Century Gothic"/>
              </a:rPr>
              <a:t> All departments can be reached at 855-834-5651. This is the Behavioral Health Hotline for Passport Health Plan.</a:t>
            </a:r>
          </a:p>
          <a:p>
            <a:endParaRPr lang="en-US" dirty="0"/>
          </a:p>
        </p:txBody>
      </p:sp>
    </p:spTree>
    <p:extLst>
      <p:ext uri="{BB962C8B-B14F-4D97-AF65-F5344CB8AC3E}">
        <p14:creationId xmlns:p14="http://schemas.microsoft.com/office/powerpoint/2010/main" val="517066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Beacon’s Clinical Approach</a:t>
            </a:r>
            <a:endParaRPr lang="en-US" dirty="0"/>
          </a:p>
        </p:txBody>
      </p:sp>
      <p:sp>
        <p:nvSpPr>
          <p:cNvPr id="3" name="Content Placeholder 2"/>
          <p:cNvSpPr>
            <a:spLocks noGrp="1"/>
          </p:cNvSpPr>
          <p:nvPr>
            <p:ph idx="1"/>
          </p:nvPr>
        </p:nvSpPr>
        <p:spPr/>
        <p:txBody>
          <a:bodyPr>
            <a:normAutofit/>
          </a:bodyPr>
          <a:lstStyle/>
          <a:p>
            <a:pPr marL="395478" indent="-285750">
              <a:spcBef>
                <a:spcPts val="400"/>
              </a:spcBef>
              <a:buClr>
                <a:srgbClr val="2DA2BF"/>
              </a:buClr>
              <a:buSzPct val="68000"/>
              <a:defRPr/>
            </a:pPr>
            <a:r>
              <a:rPr lang="en-US" sz="1400" dirty="0">
                <a:latin typeface="Century Gothic" pitchFamily="34" charset="0"/>
              </a:rPr>
              <a:t>We believe that effective clinical programs always begin with the individual.  We believe in recovery: consumers should live and thrive in the community, with family and friends, engaging in gainful activity. </a:t>
            </a:r>
          </a:p>
          <a:p>
            <a:pPr marL="395478" indent="-285750">
              <a:spcBef>
                <a:spcPts val="400"/>
              </a:spcBef>
              <a:buClr>
                <a:srgbClr val="2DA2BF"/>
              </a:buClr>
              <a:buSzPct val="68000"/>
              <a:defRPr/>
            </a:pPr>
            <a:endParaRPr lang="en-US" sz="1400" dirty="0">
              <a:latin typeface="Century Gothic" pitchFamily="34" charset="0"/>
            </a:endParaRPr>
          </a:p>
          <a:p>
            <a:pPr marL="395478" indent="-285750">
              <a:spcBef>
                <a:spcPts val="400"/>
              </a:spcBef>
              <a:buClr>
                <a:srgbClr val="2DA2BF"/>
              </a:buClr>
              <a:buSzPct val="68000"/>
              <a:defRPr/>
            </a:pPr>
            <a:r>
              <a:rPr lang="en-US" sz="1400" dirty="0">
                <a:latin typeface="Century Gothic" pitchFamily="34" charset="0"/>
              </a:rPr>
              <a:t>We are experts in behavioral health. We drive value for customers and support consumer recovery by increasing information flows, building care systems, and measuring outcomes across BH, medical, social and Rx domains. </a:t>
            </a:r>
          </a:p>
          <a:p>
            <a:pPr marL="109728" indent="0">
              <a:spcBef>
                <a:spcPts val="400"/>
              </a:spcBef>
              <a:buClr>
                <a:srgbClr val="2DA2BF"/>
              </a:buClr>
              <a:buSzPct val="68000"/>
              <a:buNone/>
              <a:defRPr/>
            </a:pPr>
            <a:endParaRPr lang="en-US" sz="1400" dirty="0">
              <a:latin typeface="Century Gothic" pitchFamily="34" charset="0"/>
            </a:endParaRPr>
          </a:p>
          <a:p>
            <a:pPr marL="395478" indent="-285750">
              <a:spcBef>
                <a:spcPts val="400"/>
              </a:spcBef>
              <a:buClr>
                <a:srgbClr val="2DA2BF"/>
              </a:buClr>
              <a:buSzPct val="68000"/>
              <a:defRPr/>
            </a:pPr>
            <a:r>
              <a:rPr lang="en-US" sz="1400" dirty="0">
                <a:latin typeface="Century Gothic" pitchFamily="34" charset="0"/>
              </a:rPr>
              <a:t>Superior analytics, informed by local knowledge and reality, drive better decision-making and meaningful improvement in health status. </a:t>
            </a:r>
          </a:p>
        </p:txBody>
      </p:sp>
    </p:spTree>
    <p:extLst>
      <p:ext uri="{BB962C8B-B14F-4D97-AF65-F5344CB8AC3E}">
        <p14:creationId xmlns:p14="http://schemas.microsoft.com/office/powerpoint/2010/main" val="2583634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latin typeface="Century Gothic" pitchFamily="34" charset="0"/>
              </a:rPr>
              <a:t>Integrated </a:t>
            </a:r>
            <a:r>
              <a:rPr lang="en-US" sz="2400" b="1" dirty="0">
                <a:latin typeface="Century Gothic" pitchFamily="34" charset="0"/>
              </a:rPr>
              <a:t>Partner Model, combines physical, behavioral and social systems of care</a:t>
            </a:r>
            <a:endParaRPr lang="en-US" sz="2400" dirty="0"/>
          </a:p>
        </p:txBody>
      </p:sp>
      <p:sp>
        <p:nvSpPr>
          <p:cNvPr id="3" name="Content Placeholder 2"/>
          <p:cNvSpPr>
            <a:spLocks noGrp="1"/>
          </p:cNvSpPr>
          <p:nvPr>
            <p:ph idx="1"/>
          </p:nvPr>
        </p:nvSpPr>
        <p:spPr>
          <a:xfrm>
            <a:off x="381000" y="1295400"/>
            <a:ext cx="7467600" cy="4952999"/>
          </a:xfrm>
        </p:spPr>
        <p:txBody>
          <a:bodyPr>
            <a:normAutofit/>
          </a:bodyPr>
          <a:lstStyle/>
          <a:p>
            <a:pPr marL="271463" indent="-271463" defTabSz="981075">
              <a:spcBef>
                <a:spcPct val="40000"/>
              </a:spcBef>
              <a:buClr>
                <a:schemeClr val="tx1"/>
              </a:buClr>
              <a:buFont typeface="Verdana" pitchFamily="34" charset="0"/>
              <a:buChar char="•"/>
            </a:pPr>
            <a:r>
              <a:rPr lang="en-US" sz="1400" dirty="0">
                <a:latin typeface="Calibri" pitchFamily="34" charset="0"/>
              </a:rPr>
              <a:t>After School Programs</a:t>
            </a:r>
          </a:p>
          <a:p>
            <a:pPr marL="271463" indent="-271463" defTabSz="981075">
              <a:spcBef>
                <a:spcPct val="40000"/>
              </a:spcBef>
              <a:buClr>
                <a:schemeClr val="tx1"/>
              </a:buClr>
              <a:buFont typeface="Verdana" pitchFamily="34" charset="0"/>
              <a:buChar char="•"/>
            </a:pPr>
            <a:r>
              <a:rPr lang="en-US" sz="1400" dirty="0">
                <a:latin typeface="Calibri" pitchFamily="34" charset="0"/>
              </a:rPr>
              <a:t>Rec. Programs</a:t>
            </a:r>
          </a:p>
          <a:p>
            <a:pPr marL="271463" indent="-271463" defTabSz="981075">
              <a:spcBef>
                <a:spcPct val="40000"/>
              </a:spcBef>
              <a:buClr>
                <a:schemeClr val="tx1"/>
              </a:buClr>
              <a:buFont typeface="Verdana" pitchFamily="34" charset="0"/>
              <a:buChar char="•"/>
            </a:pPr>
            <a:r>
              <a:rPr lang="en-US" sz="1400" dirty="0">
                <a:latin typeface="Calibri" pitchFamily="34" charset="0"/>
              </a:rPr>
              <a:t>Housing </a:t>
            </a:r>
            <a:r>
              <a:rPr lang="en-US" sz="1400" dirty="0" err="1">
                <a:latin typeface="Calibri" pitchFamily="34" charset="0"/>
              </a:rPr>
              <a:t>Svcs</a:t>
            </a:r>
            <a:r>
              <a:rPr lang="en-US" sz="1400" dirty="0">
                <a:latin typeface="Calibri" pitchFamily="34" charset="0"/>
              </a:rPr>
              <a:t>.</a:t>
            </a:r>
          </a:p>
          <a:p>
            <a:pPr marL="271463" indent="-271463" defTabSz="981075">
              <a:spcBef>
                <a:spcPct val="40000"/>
              </a:spcBef>
              <a:buClr>
                <a:schemeClr val="tx1"/>
              </a:buClr>
              <a:buFont typeface="Verdana" pitchFamily="34" charset="0"/>
              <a:buChar char="•"/>
            </a:pPr>
            <a:r>
              <a:rPr lang="en-US" sz="1400" dirty="0">
                <a:latin typeface="Calibri" pitchFamily="34" charset="0"/>
              </a:rPr>
              <a:t>Mentoring Services</a:t>
            </a:r>
          </a:p>
          <a:p>
            <a:pPr marL="271463" indent="-271463" defTabSz="981075">
              <a:spcBef>
                <a:spcPct val="40000"/>
              </a:spcBef>
              <a:buClr>
                <a:schemeClr val="tx1"/>
              </a:buClr>
              <a:buFont typeface="Verdana" pitchFamily="34" charset="0"/>
              <a:buChar char="•"/>
            </a:pPr>
            <a:r>
              <a:rPr lang="en-US" sz="1400" dirty="0" smtClean="0">
                <a:latin typeface="Calibri" pitchFamily="34" charset="0"/>
              </a:rPr>
              <a:t>Faith-based agencies</a:t>
            </a:r>
          </a:p>
          <a:p>
            <a:pPr marL="271463" indent="-271463" defTabSz="981075">
              <a:spcBef>
                <a:spcPct val="40000"/>
              </a:spcBef>
              <a:buClr>
                <a:schemeClr val="tx1"/>
              </a:buClr>
              <a:buFont typeface="Verdana" pitchFamily="34" charset="0"/>
              <a:buChar char="•"/>
            </a:pPr>
            <a:endParaRPr lang="en-US" sz="1400" noProof="1">
              <a:latin typeface="Calibri" pitchFamily="34" charset="0"/>
            </a:endParaRPr>
          </a:p>
          <a:p>
            <a:pPr marL="0" indent="0" defTabSz="981075">
              <a:spcBef>
                <a:spcPct val="40000"/>
              </a:spcBef>
              <a:buClr>
                <a:schemeClr val="tx1"/>
              </a:buClr>
              <a:buNone/>
            </a:pPr>
            <a:endParaRPr lang="en-US" sz="1400" noProof="1" smtClean="0">
              <a:latin typeface="Calibri" pitchFamily="34" charset="0"/>
            </a:endParaRPr>
          </a:p>
          <a:p>
            <a:pPr marL="0" indent="0" defTabSz="981075">
              <a:spcBef>
                <a:spcPct val="40000"/>
              </a:spcBef>
              <a:buClr>
                <a:schemeClr val="tx1"/>
              </a:buClr>
              <a:buNone/>
            </a:pPr>
            <a:endParaRPr lang="en-US" sz="1400" noProof="1">
              <a:latin typeface="Calibri" pitchFamily="34" charset="0"/>
            </a:endParaRPr>
          </a:p>
          <a:p>
            <a:pPr marL="271463" indent="-271463" defTabSz="981075">
              <a:spcBef>
                <a:spcPct val="40000"/>
              </a:spcBef>
              <a:buClr>
                <a:schemeClr val="tx1"/>
              </a:buClr>
              <a:buFont typeface="Verdana" pitchFamily="34" charset="0"/>
              <a:buChar char="•"/>
            </a:pPr>
            <a:r>
              <a:rPr lang="en-US" sz="1400" dirty="0">
                <a:latin typeface="Calibri" pitchFamily="34" charset="0"/>
              </a:rPr>
              <a:t>Schools</a:t>
            </a:r>
          </a:p>
          <a:p>
            <a:pPr marL="271463" indent="-271463" defTabSz="981075">
              <a:spcBef>
                <a:spcPct val="40000"/>
              </a:spcBef>
              <a:buClr>
                <a:schemeClr val="tx1"/>
              </a:buClr>
              <a:buFont typeface="Verdana" pitchFamily="34" charset="0"/>
              <a:buChar char="•"/>
            </a:pPr>
            <a:r>
              <a:rPr lang="en-US" sz="1400" dirty="0">
                <a:latin typeface="Calibri" pitchFamily="34" charset="0"/>
              </a:rPr>
              <a:t>Mental Health</a:t>
            </a:r>
          </a:p>
          <a:p>
            <a:pPr marL="271463" indent="-271463" defTabSz="981075">
              <a:spcBef>
                <a:spcPct val="40000"/>
              </a:spcBef>
              <a:buClr>
                <a:schemeClr val="tx1"/>
              </a:buClr>
              <a:buFont typeface="Verdana" pitchFamily="34" charset="0"/>
              <a:buChar char="•"/>
            </a:pPr>
            <a:r>
              <a:rPr lang="en-US" sz="1400" dirty="0">
                <a:latin typeface="Calibri" pitchFamily="34" charset="0"/>
              </a:rPr>
              <a:t>Child Welfare</a:t>
            </a:r>
          </a:p>
          <a:p>
            <a:pPr marL="271463" indent="-271463" defTabSz="981075">
              <a:spcBef>
                <a:spcPct val="40000"/>
              </a:spcBef>
              <a:buClr>
                <a:schemeClr val="tx1"/>
              </a:buClr>
              <a:buFont typeface="Verdana" pitchFamily="34" charset="0"/>
              <a:buChar char="•"/>
            </a:pPr>
            <a:r>
              <a:rPr lang="en-US" sz="1400" dirty="0">
                <a:latin typeface="Calibri" pitchFamily="34" charset="0"/>
              </a:rPr>
              <a:t>Courts</a:t>
            </a:r>
          </a:p>
          <a:p>
            <a:pPr marL="271463" indent="-271463" defTabSz="981075">
              <a:spcBef>
                <a:spcPct val="40000"/>
              </a:spcBef>
              <a:buClr>
                <a:schemeClr val="tx1"/>
              </a:buClr>
              <a:buFont typeface="Verdana" pitchFamily="34" charset="0"/>
              <a:buChar char="•"/>
            </a:pPr>
            <a:r>
              <a:rPr lang="en-US" sz="1400" dirty="0" smtClean="0">
                <a:latin typeface="Calibri" pitchFamily="34" charset="0"/>
              </a:rPr>
              <a:t>Medicaid</a:t>
            </a:r>
          </a:p>
          <a:p>
            <a:pPr marL="271463" indent="-271463" defTabSz="981075">
              <a:spcBef>
                <a:spcPct val="40000"/>
              </a:spcBef>
              <a:buClr>
                <a:schemeClr val="tx1"/>
              </a:buClr>
              <a:buFont typeface="Verdana" pitchFamily="34" charset="0"/>
              <a:buChar char="•"/>
            </a:pPr>
            <a:r>
              <a:rPr lang="en-US" sz="1400" dirty="0" smtClean="0">
                <a:latin typeface="Calibri" pitchFamily="34" charset="0"/>
              </a:rPr>
              <a:t>DD/MR</a:t>
            </a:r>
          </a:p>
          <a:p>
            <a:pPr marL="271463" indent="-271463" defTabSz="981075">
              <a:spcBef>
                <a:spcPct val="40000"/>
              </a:spcBef>
              <a:buClr>
                <a:schemeClr val="tx1"/>
              </a:buClr>
              <a:buFont typeface="Verdana" pitchFamily="34" charset="0"/>
              <a:buChar char="•"/>
            </a:pPr>
            <a:endParaRPr lang="en-US" sz="1400" dirty="0" smtClean="0">
              <a:latin typeface="Calibri" pitchFamily="34" charset="0"/>
            </a:endParaRPr>
          </a:p>
          <a:p>
            <a:pPr marL="3814763" lvl="8" indent="-271463" defTabSz="981075">
              <a:spcBef>
                <a:spcPct val="40000"/>
              </a:spcBef>
              <a:buClr>
                <a:schemeClr val="tx1"/>
              </a:buClr>
              <a:buFont typeface="Verdana" pitchFamily="34" charset="0"/>
              <a:buChar char="•"/>
            </a:pPr>
            <a:r>
              <a:rPr lang="en-US" sz="200" dirty="0">
                <a:latin typeface="Calibri" pitchFamily="34" charset="0"/>
              </a:rPr>
              <a:t> </a:t>
            </a:r>
            <a:r>
              <a:rPr lang="en-US" sz="200" dirty="0" smtClean="0">
                <a:latin typeface="Calibri" pitchFamily="34" charset="0"/>
              </a:rPr>
              <a:t>                                                                                                                                                                                                                                                                                                                                                                   </a:t>
            </a:r>
            <a:endParaRPr lang="en-US" sz="200" dirty="0">
              <a:latin typeface="Calibri" pitchFamily="34" charset="0"/>
            </a:endParaRPr>
          </a:p>
          <a:p>
            <a:pPr marL="3543300" lvl="8" indent="0" defTabSz="981075">
              <a:spcBef>
                <a:spcPct val="40000"/>
              </a:spcBef>
              <a:buClr>
                <a:schemeClr val="tx1"/>
              </a:buClr>
              <a:buNone/>
            </a:pPr>
            <a:endParaRPr lang="en-US" sz="200" noProof="1">
              <a:latin typeface="Calibri" pitchFamily="34" charset="0"/>
            </a:endParaRPr>
          </a:p>
        </p:txBody>
      </p:sp>
      <p:grpSp>
        <p:nvGrpSpPr>
          <p:cNvPr id="4" name="Group 4"/>
          <p:cNvGrpSpPr>
            <a:grpSpLocks/>
          </p:cNvGrpSpPr>
          <p:nvPr/>
        </p:nvGrpSpPr>
        <p:grpSpPr bwMode="auto">
          <a:xfrm>
            <a:off x="1848960" y="2133600"/>
            <a:ext cx="4545187" cy="3733800"/>
            <a:chOff x="1523" y="1330"/>
            <a:chExt cx="3203" cy="2554"/>
          </a:xfrm>
        </p:grpSpPr>
        <p:pic>
          <p:nvPicPr>
            <p:cNvPr id="5" name="Picture 5" descr="MCj0439587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 y="1330"/>
              <a:ext cx="3203" cy="2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rot="16200000">
              <a:off x="2820" y="1849"/>
              <a:ext cx="654" cy="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46800" tIns="46800" rIns="46800" bIns="468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400" dirty="0">
                  <a:solidFill>
                    <a:schemeClr val="accent6">
                      <a:lumMod val="50000"/>
                    </a:schemeClr>
                  </a:solidFill>
                  <a:latin typeface="Verdana" pitchFamily="34" charset="0"/>
                </a:rPr>
                <a:t>Beacon Integrated Partner Model</a:t>
              </a:r>
            </a:p>
          </p:txBody>
        </p:sp>
        <p:sp>
          <p:nvSpPr>
            <p:cNvPr id="7" name="Text Box 7"/>
            <p:cNvSpPr txBox="1">
              <a:spLocks noChangeArrowheads="1"/>
            </p:cNvSpPr>
            <p:nvPr/>
          </p:nvSpPr>
          <p:spPr bwMode="auto">
            <a:xfrm rot="16200000">
              <a:off x="2937" y="1187"/>
              <a:ext cx="359" cy="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46800" tIns="46800" rIns="46800" bIns="468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400" dirty="0">
                  <a:solidFill>
                    <a:schemeClr val="bg1"/>
                  </a:solidFill>
                  <a:latin typeface="Verdana" pitchFamily="34" charset="0"/>
                </a:rPr>
                <a:t>Health</a:t>
              </a:r>
              <a:r>
                <a:rPr lang="en-US" sz="1400" dirty="0">
                  <a:solidFill>
                    <a:schemeClr val="tx2"/>
                  </a:solidFill>
                  <a:latin typeface="Verdana" pitchFamily="34" charset="0"/>
                </a:rPr>
                <a:t> </a:t>
              </a:r>
              <a:r>
                <a:rPr lang="en-US" sz="1400" dirty="0">
                  <a:solidFill>
                    <a:schemeClr val="bg1"/>
                  </a:solidFill>
                  <a:latin typeface="Verdana" pitchFamily="34" charset="0"/>
                </a:rPr>
                <a:t>Plan</a:t>
              </a:r>
              <a:r>
                <a:rPr lang="en-US" sz="1400" dirty="0">
                  <a:solidFill>
                    <a:schemeClr val="tx2"/>
                  </a:solidFill>
                  <a:latin typeface="Verdana" pitchFamily="34" charset="0"/>
                </a:rPr>
                <a:t> </a:t>
              </a:r>
              <a:r>
                <a:rPr lang="en-US" sz="1400" dirty="0">
                  <a:solidFill>
                    <a:schemeClr val="bg1"/>
                  </a:solidFill>
                  <a:latin typeface="Verdana" pitchFamily="34" charset="0"/>
                </a:rPr>
                <a:t>Partner</a:t>
              </a:r>
            </a:p>
          </p:txBody>
        </p:sp>
        <p:sp>
          <p:nvSpPr>
            <p:cNvPr id="8" name="Text Box 8"/>
            <p:cNvSpPr txBox="1">
              <a:spLocks noChangeArrowheads="1"/>
            </p:cNvSpPr>
            <p:nvPr/>
          </p:nvSpPr>
          <p:spPr bwMode="auto">
            <a:xfrm rot="16200000">
              <a:off x="1960" y="1613"/>
              <a:ext cx="331" cy="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46800" tIns="46800" rIns="46800" bIns="468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400" dirty="0">
                  <a:solidFill>
                    <a:schemeClr val="bg1"/>
                  </a:solidFill>
                  <a:latin typeface="Verdana" pitchFamily="34" charset="0"/>
                </a:rPr>
                <a:t>Community</a:t>
              </a:r>
              <a:r>
                <a:rPr lang="en-US" sz="1400" dirty="0">
                  <a:solidFill>
                    <a:schemeClr val="tx2"/>
                  </a:solidFill>
                  <a:latin typeface="Verdana" pitchFamily="34" charset="0"/>
                </a:rPr>
                <a:t> </a:t>
              </a:r>
              <a:r>
                <a:rPr lang="en-US" sz="1400" dirty="0" smtClean="0">
                  <a:solidFill>
                    <a:schemeClr val="bg1"/>
                  </a:solidFill>
                  <a:latin typeface="Verdana" pitchFamily="34" charset="0"/>
                </a:rPr>
                <a:t>Services</a:t>
              </a:r>
              <a:endParaRPr lang="en-US" sz="1400" dirty="0">
                <a:solidFill>
                  <a:schemeClr val="bg1"/>
                </a:solidFill>
                <a:latin typeface="Verdana" pitchFamily="34" charset="0"/>
              </a:endParaRPr>
            </a:p>
          </p:txBody>
        </p:sp>
        <p:sp>
          <p:nvSpPr>
            <p:cNvPr id="9" name="Text Box 9"/>
            <p:cNvSpPr txBox="1">
              <a:spLocks noChangeArrowheads="1"/>
            </p:cNvSpPr>
            <p:nvPr/>
          </p:nvSpPr>
          <p:spPr bwMode="auto">
            <a:xfrm rot="16200000">
              <a:off x="2228" y="2604"/>
              <a:ext cx="331" cy="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46800" tIns="46800" rIns="46800" bIns="468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400" dirty="0">
                  <a:solidFill>
                    <a:schemeClr val="bg1"/>
                  </a:solidFill>
                  <a:latin typeface="Verdana" pitchFamily="34" charset="0"/>
                </a:rPr>
                <a:t>Government</a:t>
              </a:r>
              <a:r>
                <a:rPr lang="en-US" sz="1400" dirty="0">
                  <a:solidFill>
                    <a:schemeClr val="tx2"/>
                  </a:solidFill>
                  <a:latin typeface="Verdana" pitchFamily="34" charset="0"/>
                </a:rPr>
                <a:t> </a:t>
              </a:r>
              <a:r>
                <a:rPr lang="en-US" sz="1400" dirty="0">
                  <a:solidFill>
                    <a:schemeClr val="bg1"/>
                  </a:solidFill>
                  <a:latin typeface="Verdana" pitchFamily="34" charset="0"/>
                </a:rPr>
                <a:t>Partners</a:t>
              </a:r>
            </a:p>
          </p:txBody>
        </p:sp>
        <p:sp>
          <p:nvSpPr>
            <p:cNvPr id="10" name="Text Box 10"/>
            <p:cNvSpPr txBox="1">
              <a:spLocks noChangeArrowheads="1"/>
            </p:cNvSpPr>
            <p:nvPr/>
          </p:nvSpPr>
          <p:spPr bwMode="auto">
            <a:xfrm rot="16200000">
              <a:off x="3963" y="1649"/>
              <a:ext cx="195" cy="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46800" tIns="46800" rIns="46800" bIns="468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400" dirty="0">
                  <a:solidFill>
                    <a:schemeClr val="bg1"/>
                  </a:solidFill>
                  <a:latin typeface="Verdana" pitchFamily="34" charset="0"/>
                </a:rPr>
                <a:t>Providers</a:t>
              </a:r>
            </a:p>
          </p:txBody>
        </p:sp>
        <p:sp>
          <p:nvSpPr>
            <p:cNvPr id="11" name="Text Box 11"/>
            <p:cNvSpPr txBox="1">
              <a:spLocks noChangeArrowheads="1"/>
            </p:cNvSpPr>
            <p:nvPr/>
          </p:nvSpPr>
          <p:spPr bwMode="auto">
            <a:xfrm rot="16200000">
              <a:off x="3734" y="2604"/>
              <a:ext cx="331" cy="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46800" tIns="46800" rIns="46800" bIns="468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400" dirty="0">
                  <a:solidFill>
                    <a:schemeClr val="bg1"/>
                  </a:solidFill>
                  <a:latin typeface="Verdana" pitchFamily="34" charset="0"/>
                </a:rPr>
                <a:t>Families</a:t>
              </a:r>
              <a:r>
                <a:rPr lang="en-US" sz="1400" dirty="0">
                  <a:solidFill>
                    <a:schemeClr val="tx2"/>
                  </a:solidFill>
                  <a:latin typeface="Verdana" pitchFamily="34" charset="0"/>
                </a:rPr>
                <a:t> </a:t>
              </a:r>
              <a:r>
                <a:rPr lang="en-US" sz="1400" dirty="0">
                  <a:solidFill>
                    <a:schemeClr val="bg1"/>
                  </a:solidFill>
                  <a:latin typeface="Verdana" pitchFamily="34" charset="0"/>
                </a:rPr>
                <a:t>&amp;</a:t>
              </a:r>
              <a:r>
                <a:rPr lang="en-US" sz="1400" dirty="0">
                  <a:solidFill>
                    <a:schemeClr val="tx2"/>
                  </a:solidFill>
                  <a:latin typeface="Verdana" pitchFamily="34" charset="0"/>
                </a:rPr>
                <a:t> </a:t>
              </a:r>
              <a:r>
                <a:rPr lang="en-US" sz="1400" dirty="0">
                  <a:solidFill>
                    <a:schemeClr val="bg1"/>
                  </a:solidFill>
                  <a:latin typeface="Verdana" pitchFamily="34" charset="0"/>
                </a:rPr>
                <a:t>Advocates</a:t>
              </a:r>
            </a:p>
          </p:txBody>
        </p:sp>
      </p:grpSp>
      <p:sp>
        <p:nvSpPr>
          <p:cNvPr id="12" name="Rectangle 11"/>
          <p:cNvSpPr/>
          <p:nvPr/>
        </p:nvSpPr>
        <p:spPr>
          <a:xfrm>
            <a:off x="6324600" y="1676400"/>
            <a:ext cx="2133600" cy="2117503"/>
          </a:xfrm>
          <a:prstGeom prst="rect">
            <a:avLst/>
          </a:prstGeom>
        </p:spPr>
        <p:txBody>
          <a:bodyPr wrap="square">
            <a:spAutoFit/>
          </a:bodyPr>
          <a:lstStyle/>
          <a:p>
            <a:pPr marL="271463" indent="-271463" defTabSz="981075">
              <a:spcBef>
                <a:spcPct val="40000"/>
              </a:spcBef>
              <a:buClr>
                <a:schemeClr val="tx1"/>
              </a:buClr>
              <a:buFont typeface="Verdana" pitchFamily="34" charset="0"/>
              <a:buChar char="•"/>
            </a:pPr>
            <a:r>
              <a:rPr lang="en-US" sz="1400" dirty="0" smtClean="0">
                <a:solidFill>
                  <a:schemeClr val="accent6">
                    <a:lumMod val="50000"/>
                  </a:schemeClr>
                </a:solidFill>
                <a:latin typeface="Calibri" pitchFamily="34" charset="0"/>
              </a:rPr>
              <a:t>BH Specialists</a:t>
            </a:r>
            <a:endParaRPr lang="en-US" sz="1400" dirty="0">
              <a:solidFill>
                <a:schemeClr val="accent6">
                  <a:lumMod val="50000"/>
                </a:schemeClr>
              </a:solidFill>
              <a:latin typeface="Calibri" pitchFamily="34" charset="0"/>
            </a:endParaRPr>
          </a:p>
          <a:p>
            <a:pPr marL="271463" indent="-271463" defTabSz="981075">
              <a:spcBef>
                <a:spcPct val="40000"/>
              </a:spcBef>
              <a:buClr>
                <a:schemeClr val="tx1"/>
              </a:buClr>
              <a:buFont typeface="Verdana" pitchFamily="34" charset="0"/>
              <a:buChar char="•"/>
            </a:pPr>
            <a:r>
              <a:rPr lang="en-US" sz="1400" dirty="0">
                <a:solidFill>
                  <a:schemeClr val="accent6">
                    <a:lumMod val="50000"/>
                  </a:schemeClr>
                </a:solidFill>
                <a:latin typeface="Calibri" pitchFamily="34" charset="0"/>
              </a:rPr>
              <a:t>Primary Care</a:t>
            </a:r>
          </a:p>
          <a:p>
            <a:pPr marL="271463" indent="-271463" defTabSz="981075">
              <a:spcBef>
                <a:spcPct val="40000"/>
              </a:spcBef>
              <a:buClr>
                <a:schemeClr val="tx1"/>
              </a:buClr>
              <a:buFont typeface="Verdana" pitchFamily="34" charset="0"/>
              <a:buChar char="•"/>
            </a:pPr>
            <a:r>
              <a:rPr lang="en-US" sz="1400" dirty="0">
                <a:solidFill>
                  <a:schemeClr val="accent6">
                    <a:lumMod val="50000"/>
                  </a:schemeClr>
                </a:solidFill>
                <a:latin typeface="Calibri" pitchFamily="34" charset="0"/>
              </a:rPr>
              <a:t>BH in Medical Home</a:t>
            </a:r>
          </a:p>
          <a:p>
            <a:pPr marL="271463" indent="-271463" defTabSz="981075">
              <a:spcBef>
                <a:spcPct val="40000"/>
              </a:spcBef>
              <a:buClr>
                <a:schemeClr val="tx1"/>
              </a:buClr>
              <a:buFont typeface="Verdana" pitchFamily="34" charset="0"/>
              <a:buChar char="•"/>
            </a:pPr>
            <a:r>
              <a:rPr lang="en-US" sz="1400" dirty="0">
                <a:solidFill>
                  <a:schemeClr val="accent6">
                    <a:lumMod val="50000"/>
                  </a:schemeClr>
                </a:solidFill>
                <a:latin typeface="Calibri" pitchFamily="34" charset="0"/>
              </a:rPr>
              <a:t>Hospitals</a:t>
            </a:r>
          </a:p>
          <a:p>
            <a:pPr marL="271463" indent="-271463" defTabSz="981075">
              <a:spcBef>
                <a:spcPct val="40000"/>
              </a:spcBef>
              <a:buClr>
                <a:schemeClr val="tx1"/>
              </a:buClr>
              <a:buFont typeface="Verdana" pitchFamily="34" charset="0"/>
              <a:buChar char="•"/>
            </a:pPr>
            <a:r>
              <a:rPr lang="en-US" sz="1400" dirty="0">
                <a:solidFill>
                  <a:schemeClr val="accent6">
                    <a:lumMod val="50000"/>
                  </a:schemeClr>
                </a:solidFill>
                <a:latin typeface="Calibri" pitchFamily="34" charset="0"/>
              </a:rPr>
              <a:t>Diversionary Services</a:t>
            </a:r>
          </a:p>
          <a:p>
            <a:pPr marL="271463" indent="-271463" defTabSz="981075">
              <a:spcBef>
                <a:spcPct val="40000"/>
              </a:spcBef>
              <a:buClr>
                <a:schemeClr val="tx1"/>
              </a:buClr>
              <a:buFont typeface="Verdana" pitchFamily="34" charset="0"/>
              <a:buChar char="•"/>
            </a:pPr>
            <a:r>
              <a:rPr lang="en-US" sz="1400" dirty="0">
                <a:solidFill>
                  <a:schemeClr val="accent6">
                    <a:lumMod val="50000"/>
                  </a:schemeClr>
                </a:solidFill>
                <a:latin typeface="Calibri" pitchFamily="34" charset="0"/>
              </a:rPr>
              <a:t>Mobile Crisis </a:t>
            </a:r>
            <a:r>
              <a:rPr lang="en-US" sz="1400" dirty="0" smtClean="0">
                <a:solidFill>
                  <a:schemeClr val="accent6">
                    <a:lumMod val="50000"/>
                  </a:schemeClr>
                </a:solidFill>
                <a:latin typeface="Calibri" pitchFamily="34" charset="0"/>
              </a:rPr>
              <a:t>Teams</a:t>
            </a:r>
          </a:p>
          <a:p>
            <a:pPr marL="271463" indent="-271463" defTabSz="981075">
              <a:spcBef>
                <a:spcPct val="40000"/>
              </a:spcBef>
              <a:buClr>
                <a:schemeClr val="tx1"/>
              </a:buClr>
              <a:buFont typeface="Verdana" pitchFamily="34" charset="0"/>
              <a:buChar char="•"/>
            </a:pPr>
            <a:endParaRPr lang="en-US" sz="1400" noProof="1">
              <a:solidFill>
                <a:schemeClr val="accent6">
                  <a:lumMod val="50000"/>
                </a:schemeClr>
              </a:solidFill>
              <a:latin typeface="Calibri" pitchFamily="34" charset="0"/>
            </a:endParaRPr>
          </a:p>
        </p:txBody>
      </p:sp>
      <p:sp>
        <p:nvSpPr>
          <p:cNvPr id="13" name="Rectangle 12"/>
          <p:cNvSpPr/>
          <p:nvPr/>
        </p:nvSpPr>
        <p:spPr>
          <a:xfrm>
            <a:off x="2438400" y="990600"/>
            <a:ext cx="3886200" cy="824841"/>
          </a:xfrm>
          <a:prstGeom prst="rect">
            <a:avLst/>
          </a:prstGeom>
        </p:spPr>
        <p:txBody>
          <a:bodyPr wrap="square">
            <a:spAutoFit/>
          </a:bodyPr>
          <a:lstStyle/>
          <a:p>
            <a:pPr marL="271463" indent="-271463" defTabSz="981075">
              <a:spcBef>
                <a:spcPct val="40000"/>
              </a:spcBef>
              <a:buClr>
                <a:schemeClr val="tx1"/>
              </a:buClr>
              <a:buFont typeface="Verdana" pitchFamily="34" charset="0"/>
              <a:buChar char="•"/>
            </a:pPr>
            <a:r>
              <a:rPr lang="en-US" sz="1400" dirty="0">
                <a:solidFill>
                  <a:schemeClr val="accent6">
                    <a:lumMod val="50000"/>
                  </a:schemeClr>
                </a:solidFill>
                <a:latin typeface="Calibri" pitchFamily="34" charset="0"/>
              </a:rPr>
              <a:t>On-site at health plan partner</a:t>
            </a:r>
          </a:p>
          <a:p>
            <a:pPr marL="271463" indent="-271463" defTabSz="981075">
              <a:spcBef>
                <a:spcPct val="40000"/>
              </a:spcBef>
              <a:buClr>
                <a:schemeClr val="tx1"/>
              </a:buClr>
              <a:buFont typeface="Verdana" pitchFamily="34" charset="0"/>
              <a:buChar char="•"/>
            </a:pPr>
            <a:r>
              <a:rPr lang="en-US" sz="1400" dirty="0">
                <a:solidFill>
                  <a:schemeClr val="accent6">
                    <a:lumMod val="50000"/>
                  </a:schemeClr>
                </a:solidFill>
                <a:latin typeface="Calibri" pitchFamily="34" charset="0"/>
              </a:rPr>
              <a:t>Beacon clinicians co-located with Medical Management team</a:t>
            </a:r>
            <a:endParaRPr lang="en-US" sz="1400" noProof="1">
              <a:solidFill>
                <a:schemeClr val="accent6">
                  <a:lumMod val="50000"/>
                </a:schemeClr>
              </a:solidFill>
              <a:latin typeface="Calibri" pitchFamily="34" charset="0"/>
            </a:endParaRPr>
          </a:p>
        </p:txBody>
      </p:sp>
      <p:sp>
        <p:nvSpPr>
          <p:cNvPr id="14" name="KMA1D1FEAF"/>
          <p:cNvSpPr>
            <a:spLocks noChangeArrowheads="1"/>
          </p:cNvSpPr>
          <p:nvPr>
            <p:custDataLst>
              <p:tags r:id="rId1"/>
            </p:custDataLst>
          </p:nvPr>
        </p:nvSpPr>
        <p:spPr bwMode="gray">
          <a:xfrm>
            <a:off x="6172200" y="4343400"/>
            <a:ext cx="2133600" cy="202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4015" tIns="44321" rIns="44015" bIns="44321">
            <a:spAutoFit/>
          </a:bodyPr>
          <a:lstStyle/>
          <a:p>
            <a:pPr marL="271463" indent="-271463" defTabSz="981075">
              <a:spcBef>
                <a:spcPct val="40000"/>
              </a:spcBef>
              <a:buClr>
                <a:schemeClr val="tx1"/>
              </a:buClr>
              <a:buFont typeface="Verdana" pitchFamily="34" charset="0"/>
              <a:buChar char="•"/>
            </a:pPr>
            <a:r>
              <a:rPr lang="en-US" sz="1400" dirty="0">
                <a:solidFill>
                  <a:schemeClr val="accent6">
                    <a:lumMod val="50000"/>
                  </a:schemeClr>
                </a:solidFill>
                <a:latin typeface="Calibri" pitchFamily="34" charset="0"/>
              </a:rPr>
              <a:t>Member Advisory Committee</a:t>
            </a:r>
          </a:p>
          <a:p>
            <a:pPr marL="271463" indent="-271463" defTabSz="981075">
              <a:spcBef>
                <a:spcPct val="40000"/>
              </a:spcBef>
              <a:buClr>
                <a:schemeClr val="tx1"/>
              </a:buClr>
              <a:buFont typeface="Verdana" pitchFamily="34" charset="0"/>
              <a:buChar char="•"/>
            </a:pPr>
            <a:r>
              <a:rPr lang="en-US" sz="1400" dirty="0">
                <a:solidFill>
                  <a:schemeClr val="accent6">
                    <a:lumMod val="50000"/>
                  </a:schemeClr>
                </a:solidFill>
                <a:latin typeface="Calibri" pitchFamily="34" charset="0"/>
              </a:rPr>
              <a:t>NAMI</a:t>
            </a:r>
          </a:p>
          <a:p>
            <a:pPr marL="271463" indent="-271463" defTabSz="981075">
              <a:spcBef>
                <a:spcPct val="40000"/>
              </a:spcBef>
              <a:buClr>
                <a:schemeClr val="tx1"/>
              </a:buClr>
              <a:buFont typeface="Verdana" pitchFamily="34" charset="0"/>
              <a:buChar char="•"/>
            </a:pPr>
            <a:r>
              <a:rPr lang="en-US" sz="1400" dirty="0">
                <a:solidFill>
                  <a:schemeClr val="accent6">
                    <a:lumMod val="50000"/>
                  </a:schemeClr>
                </a:solidFill>
                <a:latin typeface="Calibri" pitchFamily="34" charset="0"/>
              </a:rPr>
              <a:t>Consumer Strategies</a:t>
            </a:r>
          </a:p>
          <a:p>
            <a:pPr marL="271463" indent="-271463" defTabSz="981075">
              <a:spcBef>
                <a:spcPct val="40000"/>
              </a:spcBef>
              <a:buClr>
                <a:schemeClr val="tx1"/>
              </a:buClr>
              <a:buFont typeface="Verdana" pitchFamily="34" charset="0"/>
              <a:buChar char="•"/>
            </a:pPr>
            <a:r>
              <a:rPr lang="en-US" sz="1400" dirty="0">
                <a:solidFill>
                  <a:schemeClr val="accent6">
                    <a:lumMod val="50000"/>
                  </a:schemeClr>
                </a:solidFill>
                <a:latin typeface="Calibri" pitchFamily="34" charset="0"/>
              </a:rPr>
              <a:t>Education / Outreach</a:t>
            </a:r>
          </a:p>
          <a:p>
            <a:pPr marL="271463" indent="-271463" defTabSz="981075">
              <a:spcBef>
                <a:spcPct val="40000"/>
              </a:spcBef>
              <a:buClr>
                <a:schemeClr val="tx1"/>
              </a:buClr>
              <a:buFont typeface="Verdana" pitchFamily="34" charset="0"/>
              <a:buChar char="•"/>
            </a:pPr>
            <a:r>
              <a:rPr lang="en-US" sz="1400" dirty="0">
                <a:solidFill>
                  <a:schemeClr val="accent6">
                    <a:lumMod val="50000"/>
                  </a:schemeClr>
                </a:solidFill>
                <a:latin typeface="Calibri" pitchFamily="34" charset="0"/>
              </a:rPr>
              <a:t>Peer Specialists</a:t>
            </a:r>
          </a:p>
          <a:p>
            <a:pPr marL="271463" indent="-271463" defTabSz="981075">
              <a:spcBef>
                <a:spcPct val="40000"/>
              </a:spcBef>
              <a:buClr>
                <a:schemeClr val="tx1"/>
              </a:buClr>
              <a:buFont typeface="Verdana" pitchFamily="34" charset="0"/>
              <a:buChar char="•"/>
            </a:pPr>
            <a:r>
              <a:rPr lang="en-US" sz="1400" dirty="0">
                <a:solidFill>
                  <a:schemeClr val="accent6">
                    <a:lumMod val="50000"/>
                  </a:schemeClr>
                </a:solidFill>
                <a:latin typeface="Calibri" pitchFamily="34" charset="0"/>
              </a:rPr>
              <a:t>Parent Advocates</a:t>
            </a:r>
            <a:endParaRPr lang="en-US" sz="1400" noProof="1">
              <a:solidFill>
                <a:schemeClr val="accent6">
                  <a:lumMod val="50000"/>
                </a:schemeClr>
              </a:solidFill>
              <a:latin typeface="Calibri" pitchFamily="34" charset="0"/>
            </a:endParaRPr>
          </a:p>
        </p:txBody>
      </p:sp>
      <p:sp>
        <p:nvSpPr>
          <p:cNvPr id="15" name="AutoShape 16"/>
          <p:cNvSpPr>
            <a:spLocks noChangeArrowheads="1"/>
          </p:cNvSpPr>
          <p:nvPr/>
        </p:nvSpPr>
        <p:spPr bwMode="blackWhite">
          <a:xfrm>
            <a:off x="3810000" y="5486400"/>
            <a:ext cx="742950" cy="285750"/>
          </a:xfrm>
          <a:prstGeom prst="downArrow">
            <a:avLst>
              <a:gd name="adj1" fmla="val 50000"/>
              <a:gd name="adj2" fmla="val 50014"/>
            </a:avLst>
          </a:prstGeom>
          <a:solidFill>
            <a:srgbClr val="FFE433"/>
          </a:solidFill>
          <a:ln w="19050">
            <a:solidFill>
              <a:schemeClr val="hlink"/>
            </a:solidFill>
            <a:miter lim="800000"/>
            <a:headEnd/>
            <a:tailEnd/>
          </a:ln>
        </p:spPr>
        <p:txBody>
          <a:bodyPr lIns="99440" tIns="49721" rIns="99440" bIns="49721" anchor="ctr"/>
          <a:lstStyle/>
          <a:p>
            <a:pPr algn="ctr" defTabSz="954088"/>
            <a:endParaRPr lang="en-CA" sz="1300" dirty="0"/>
          </a:p>
        </p:txBody>
      </p:sp>
      <p:sp>
        <p:nvSpPr>
          <p:cNvPr id="16" name="Text Box 18"/>
          <p:cNvSpPr txBox="1">
            <a:spLocks noChangeArrowheads="1"/>
          </p:cNvSpPr>
          <p:nvPr/>
        </p:nvSpPr>
        <p:spPr bwMode="auto">
          <a:xfrm>
            <a:off x="1066800" y="6400800"/>
            <a:ext cx="6492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800" tIns="46800" rIns="46800" bIns="468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1400" dirty="0">
                <a:latin typeface="Verdana" pitchFamily="34" charset="0"/>
              </a:rPr>
              <a:t>Beacon provides </a:t>
            </a:r>
            <a:r>
              <a:rPr lang="en-US" sz="1400" b="1" u="sng" dirty="0">
                <a:latin typeface="Verdana" pitchFamily="34" charset="0"/>
              </a:rPr>
              <a:t>connective tissue</a:t>
            </a:r>
            <a:r>
              <a:rPr lang="en-US" sz="1400" dirty="0">
                <a:latin typeface="Verdana" pitchFamily="34" charset="0"/>
              </a:rPr>
              <a:t> in a </a:t>
            </a:r>
            <a:r>
              <a:rPr lang="en-US" sz="1400" b="1" u="sng" dirty="0">
                <a:latin typeface="Verdana" pitchFamily="34" charset="0"/>
              </a:rPr>
              <a:t>fragmented system of care</a:t>
            </a:r>
          </a:p>
        </p:txBody>
      </p:sp>
    </p:spTree>
    <p:extLst>
      <p:ext uri="{BB962C8B-B14F-4D97-AF65-F5344CB8AC3E}">
        <p14:creationId xmlns:p14="http://schemas.microsoft.com/office/powerpoint/2010/main" val="2843564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Utilization Management</a:t>
            </a:r>
            <a:endParaRPr lang="en-US" dirty="0"/>
          </a:p>
        </p:txBody>
      </p:sp>
      <p:sp>
        <p:nvSpPr>
          <p:cNvPr id="3" name="Content Placeholder 2"/>
          <p:cNvSpPr>
            <a:spLocks noGrp="1"/>
          </p:cNvSpPr>
          <p:nvPr>
            <p:ph idx="1"/>
          </p:nvPr>
        </p:nvSpPr>
        <p:spPr/>
        <p:txBody>
          <a:bodyPr>
            <a:normAutofit/>
          </a:bodyPr>
          <a:lstStyle/>
          <a:p>
            <a:pPr marL="395478" indent="-285750">
              <a:spcBef>
                <a:spcPts val="400"/>
              </a:spcBef>
              <a:buClr>
                <a:srgbClr val="2DA2BF"/>
              </a:buClr>
              <a:buSzPct val="68000"/>
              <a:defRPr/>
            </a:pPr>
            <a:r>
              <a:rPr lang="en-US" sz="1400" dirty="0">
                <a:latin typeface="Century Gothic" pitchFamily="34" charset="0"/>
              </a:rPr>
              <a:t>Beacon utilizes a proprietary, Kentucky specific, Medical Necessity Criteria that complies with regulatory mandates. </a:t>
            </a:r>
          </a:p>
          <a:p>
            <a:pPr marL="395478" indent="-285750">
              <a:spcBef>
                <a:spcPts val="400"/>
              </a:spcBef>
              <a:buClr>
                <a:srgbClr val="2DA2BF"/>
              </a:buClr>
              <a:buSzPct val="68000"/>
              <a:defRPr/>
            </a:pPr>
            <a:endParaRPr lang="en-US" sz="1400" dirty="0">
              <a:latin typeface="Century Gothic" pitchFamily="34" charset="0"/>
            </a:endParaRPr>
          </a:p>
          <a:p>
            <a:pPr marL="395478" indent="-285750">
              <a:spcBef>
                <a:spcPts val="400"/>
              </a:spcBef>
              <a:buClr>
                <a:srgbClr val="2DA2BF"/>
              </a:buClr>
              <a:buSzPct val="68000"/>
              <a:defRPr/>
            </a:pPr>
            <a:r>
              <a:rPr lang="en-US" sz="1400" dirty="0">
                <a:latin typeface="Century Gothic" pitchFamily="34" charset="0"/>
              </a:rPr>
              <a:t>Beacon provides utilization management for Inpatient, Outpatient and Community Support Services using our Level of Care Criteria.</a:t>
            </a:r>
          </a:p>
          <a:p>
            <a:pPr marL="395478" indent="-285750">
              <a:spcBef>
                <a:spcPts val="400"/>
              </a:spcBef>
              <a:buClr>
                <a:srgbClr val="2DA2BF"/>
              </a:buClr>
              <a:buSzPct val="68000"/>
              <a:defRPr/>
            </a:pPr>
            <a:endParaRPr lang="en-US" sz="1400" dirty="0">
              <a:latin typeface="Century Gothic" pitchFamily="34" charset="0"/>
            </a:endParaRPr>
          </a:p>
          <a:p>
            <a:pPr marL="395478" indent="-285750">
              <a:spcBef>
                <a:spcPts val="400"/>
              </a:spcBef>
              <a:buClr>
                <a:srgbClr val="2DA2BF"/>
              </a:buClr>
              <a:buSzPct val="68000"/>
              <a:defRPr/>
            </a:pPr>
            <a:r>
              <a:rPr lang="en-US" sz="1400" dirty="0">
                <a:latin typeface="Century Gothic" pitchFamily="34" charset="0"/>
              </a:rPr>
              <a:t>This Level of Care Criteria is available to contracted providers though eServices. Please go to </a:t>
            </a:r>
            <a:r>
              <a:rPr lang="en-US" sz="1400" dirty="0">
                <a:latin typeface="Century Gothic" pitchFamily="34" charset="0"/>
                <a:hlinkClick r:id="rId2"/>
              </a:rPr>
              <a:t>https://provider.beaconhs.com/</a:t>
            </a:r>
            <a:r>
              <a:rPr lang="en-US" sz="1400" dirty="0">
                <a:latin typeface="Century Gothic" pitchFamily="34" charset="0"/>
              </a:rPr>
              <a:t> and choose the Provider Materials link to review this criteria. </a:t>
            </a:r>
          </a:p>
          <a:p>
            <a:pPr marL="395478" indent="-285750">
              <a:spcBef>
                <a:spcPts val="400"/>
              </a:spcBef>
              <a:buClr>
                <a:srgbClr val="2DA2BF"/>
              </a:buClr>
              <a:buSzPct val="68000"/>
              <a:defRPr/>
            </a:pPr>
            <a:endParaRPr lang="en-US" sz="1400" dirty="0">
              <a:latin typeface="Century Gothic" pitchFamily="34" charset="0"/>
            </a:endParaRPr>
          </a:p>
          <a:p>
            <a:pPr marL="395478" indent="-285750">
              <a:spcBef>
                <a:spcPts val="400"/>
              </a:spcBef>
              <a:buClr>
                <a:srgbClr val="2DA2BF"/>
              </a:buClr>
              <a:buSzPct val="68000"/>
              <a:defRPr/>
            </a:pPr>
            <a:r>
              <a:rPr lang="en-US" sz="1400" dirty="0">
                <a:latin typeface="Century Gothic" pitchFamily="34" charset="0"/>
              </a:rPr>
              <a:t>Beacon’s application of level of care (LOC) criteria and authorization procedures represent a set of formal techniques designed to monitor the use of, and/or evaluate the medical necessity, appropriateness, and efficacy of behavioral health care services. </a:t>
            </a:r>
          </a:p>
          <a:p>
            <a:pPr marL="395478" indent="-285750">
              <a:spcBef>
                <a:spcPts val="400"/>
              </a:spcBef>
              <a:buClr>
                <a:srgbClr val="2DA2BF"/>
              </a:buClr>
              <a:buSzPct val="68000"/>
              <a:defRPr/>
            </a:pPr>
            <a:endParaRPr lang="en-US" sz="1400" dirty="0">
              <a:latin typeface="Century Gothic" pitchFamily="34" charset="0"/>
            </a:endParaRPr>
          </a:p>
          <a:p>
            <a:pPr marL="395478" indent="-285750">
              <a:spcBef>
                <a:spcPts val="400"/>
              </a:spcBef>
              <a:buClr>
                <a:srgbClr val="2DA2BF"/>
              </a:buClr>
              <a:buSzPct val="68000"/>
              <a:defRPr/>
            </a:pPr>
            <a:r>
              <a:rPr lang="en-US" sz="1400" dirty="0">
                <a:latin typeface="Century Gothic" pitchFamily="34" charset="0"/>
              </a:rPr>
              <a:t>Depending on the LOC, Providers may request authorizations online for convenience.</a:t>
            </a:r>
          </a:p>
          <a:p>
            <a:pPr marL="395478" indent="-285750">
              <a:spcBef>
                <a:spcPts val="400"/>
              </a:spcBef>
              <a:buClr>
                <a:srgbClr val="2DA2BF"/>
              </a:buClr>
              <a:buSzPct val="68000"/>
              <a:defRPr/>
            </a:pPr>
            <a:endParaRPr lang="en-US" sz="1400" dirty="0">
              <a:latin typeface="Century Gothic" pitchFamily="34" charset="0"/>
            </a:endParaRPr>
          </a:p>
        </p:txBody>
      </p:sp>
    </p:spTree>
    <p:extLst>
      <p:ext uri="{BB962C8B-B14F-4D97-AF65-F5344CB8AC3E}">
        <p14:creationId xmlns:p14="http://schemas.microsoft.com/office/powerpoint/2010/main" val="3804491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effectLst>
                  <a:outerShdw blurRad="38100" dist="38100" dir="2700000" algn="tl">
                    <a:srgbClr val="000000">
                      <a:alpha val="43137"/>
                    </a:srgbClr>
                  </a:outerShdw>
                </a:effectLst>
              </a:rPr>
              <a:t>IMPACT Plus Policies and Procedures</a:t>
            </a:r>
            <a:endParaRPr lang="en-US" sz="3600" dirty="0"/>
          </a:p>
        </p:txBody>
      </p:sp>
      <p:sp>
        <p:nvSpPr>
          <p:cNvPr id="3" name="Content Placeholder 2"/>
          <p:cNvSpPr>
            <a:spLocks noGrp="1"/>
          </p:cNvSpPr>
          <p:nvPr>
            <p:ph idx="1"/>
          </p:nvPr>
        </p:nvSpPr>
        <p:spPr>
          <a:xfrm>
            <a:off x="228600" y="1295400"/>
            <a:ext cx="7467600" cy="4952999"/>
          </a:xfrm>
        </p:spPr>
        <p:txBody>
          <a:bodyPr>
            <a:noAutofit/>
          </a:bodyPr>
          <a:lstStyle/>
          <a:p>
            <a:pPr marL="395478" indent="-285750">
              <a:spcBef>
                <a:spcPts val="400"/>
              </a:spcBef>
              <a:buClr>
                <a:srgbClr val="2DA2BF"/>
              </a:buClr>
              <a:buSzPct val="68000"/>
              <a:defRPr/>
            </a:pPr>
            <a:r>
              <a:rPr lang="en-US" sz="1400" dirty="0">
                <a:latin typeface="Century Gothic" pitchFamily="34" charset="0"/>
              </a:rPr>
              <a:t>IMPACT Plus services are available to Passport Health Plan members according to the eligibility criteria outlined in 907 KAR 3:030. Beacon is responsible for screening members for eligibility and for making medical necessity determinations for IMPACT Plus Services.</a:t>
            </a:r>
          </a:p>
          <a:p>
            <a:pPr marL="109728">
              <a:spcBef>
                <a:spcPts val="400"/>
              </a:spcBef>
              <a:buClr>
                <a:srgbClr val="2DA2BF"/>
              </a:buClr>
              <a:buSzPct val="68000"/>
              <a:defRPr/>
            </a:pPr>
            <a:endParaRPr lang="en-US" sz="1400" dirty="0">
              <a:latin typeface="Century Gothic" pitchFamily="34" charset="0"/>
            </a:endParaRPr>
          </a:p>
          <a:p>
            <a:pPr marL="395478" indent="-285750">
              <a:spcBef>
                <a:spcPts val="400"/>
              </a:spcBef>
              <a:buClr>
                <a:srgbClr val="2DA2BF"/>
              </a:buClr>
              <a:buSzPct val="68000"/>
              <a:defRPr/>
            </a:pPr>
            <a:r>
              <a:rPr lang="en-US" sz="1400" dirty="0">
                <a:latin typeface="Century Gothic" pitchFamily="34" charset="0"/>
              </a:rPr>
              <a:t>Eligibility materials can be found on eServices or on the following Kentucky DBHDID link: </a:t>
            </a:r>
            <a:r>
              <a:rPr lang="en-US" sz="1400" u="sng" dirty="0">
                <a:latin typeface="Century Gothic" pitchFamily="34" charset="0"/>
                <a:hlinkClick r:id="rId2"/>
              </a:rPr>
              <a:t>http://dbhdid.ky.gov/dbh/impactplusforms.asp</a:t>
            </a:r>
            <a:r>
              <a:rPr lang="en-US" sz="1400" dirty="0">
                <a:latin typeface="Century Gothic" pitchFamily="34" charset="0"/>
              </a:rPr>
              <a:t>.  Eligibility packets must be signed by a behavioral health professional or a behavioral health professional under supervision.  </a:t>
            </a:r>
          </a:p>
          <a:p>
            <a:pPr marL="395478" indent="-285750">
              <a:spcBef>
                <a:spcPts val="400"/>
              </a:spcBef>
              <a:buClr>
                <a:srgbClr val="2DA2BF"/>
              </a:buClr>
              <a:buSzPct val="68000"/>
              <a:defRPr/>
            </a:pPr>
            <a:endParaRPr lang="en-US" sz="1400" dirty="0">
              <a:latin typeface="Century Gothic" pitchFamily="34" charset="0"/>
            </a:endParaRPr>
          </a:p>
          <a:p>
            <a:pPr marL="395478" indent="-285750">
              <a:spcBef>
                <a:spcPts val="400"/>
              </a:spcBef>
              <a:buClr>
                <a:srgbClr val="2DA2BF"/>
              </a:buClr>
              <a:buSzPct val="68000"/>
              <a:defRPr/>
            </a:pPr>
            <a:r>
              <a:rPr lang="en-US" sz="1400" dirty="0">
                <a:latin typeface="Century Gothic" pitchFamily="34" charset="0"/>
              </a:rPr>
              <a:t>Documentation of clinical need must be sufficient to support the intensity of service provided under IMPACT Plus.  Providers must follow the guidelines outlined in the Kentucky Department for Behavioral Health, Developmental and Intellectual Disabilities (DBHDID) Impact Plus User’s Manual for the provision and documentation of Impact Plus Services.</a:t>
            </a:r>
          </a:p>
          <a:p>
            <a:pPr marL="109728">
              <a:spcBef>
                <a:spcPts val="400"/>
              </a:spcBef>
              <a:buClr>
                <a:srgbClr val="2DA2BF"/>
              </a:buClr>
              <a:buSzPct val="68000"/>
              <a:defRPr/>
            </a:pPr>
            <a:endParaRPr lang="en-US" sz="1400" dirty="0">
              <a:latin typeface="Century Gothic" pitchFamily="34" charset="0"/>
            </a:endParaRPr>
          </a:p>
          <a:p>
            <a:pPr marL="395478" indent="-285750">
              <a:spcBef>
                <a:spcPts val="400"/>
              </a:spcBef>
              <a:buClr>
                <a:srgbClr val="2DA2BF"/>
              </a:buClr>
              <a:buSzPct val="68000"/>
              <a:defRPr/>
            </a:pPr>
            <a:r>
              <a:rPr lang="en-US" sz="1400" dirty="0">
                <a:latin typeface="Century Gothic" pitchFamily="34" charset="0"/>
              </a:rPr>
              <a:t>Beacon will adhere to the maximum service limits outlined in the DBHDID IMPACT Plus User’s Manual.  Covered services and authorization requirements are in the next few slides.</a:t>
            </a:r>
          </a:p>
          <a:p>
            <a:endParaRPr lang="en-US" sz="1400" dirty="0"/>
          </a:p>
        </p:txBody>
      </p:sp>
    </p:spTree>
    <p:extLst>
      <p:ext uri="{BB962C8B-B14F-4D97-AF65-F5344CB8AC3E}">
        <p14:creationId xmlns:p14="http://schemas.microsoft.com/office/powerpoint/2010/main" val="2780802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latin typeface="Century Gothic" pitchFamily="34" charset="0"/>
              </a:rPr>
              <a:t>Getting Started: IMPACT Plus Services</a:t>
            </a:r>
            <a:endParaRPr lang="en-US" sz="3200" dirty="0"/>
          </a:p>
        </p:txBody>
      </p:sp>
      <p:sp>
        <p:nvSpPr>
          <p:cNvPr id="3" name="Content Placeholder 2"/>
          <p:cNvSpPr>
            <a:spLocks noGrp="1"/>
          </p:cNvSpPr>
          <p:nvPr>
            <p:ph idx="1"/>
          </p:nvPr>
        </p:nvSpPr>
        <p:spPr>
          <a:xfrm>
            <a:off x="228600" y="1295400"/>
            <a:ext cx="7467600" cy="4952999"/>
          </a:xfrm>
        </p:spPr>
        <p:txBody>
          <a:bodyPr>
            <a:normAutofit/>
          </a:bodyPr>
          <a:lstStyle/>
          <a:p>
            <a:pPr marL="109728" indent="0">
              <a:spcBef>
                <a:spcPts val="400"/>
              </a:spcBef>
              <a:buClr>
                <a:srgbClr val="2DA2BF"/>
              </a:buClr>
              <a:buSzPct val="68000"/>
              <a:buNone/>
              <a:defRPr/>
            </a:pPr>
            <a:r>
              <a:rPr lang="en-US" sz="1500" b="1" dirty="0">
                <a:latin typeface="Century Gothic" pitchFamily="34" charset="0"/>
              </a:rPr>
              <a:t>Eligibility Application Process</a:t>
            </a:r>
          </a:p>
          <a:p>
            <a:pPr marL="395478" indent="-285750">
              <a:spcBef>
                <a:spcPts val="400"/>
              </a:spcBef>
              <a:buClr>
                <a:srgbClr val="2DA2BF"/>
              </a:buClr>
              <a:buSzPct val="68000"/>
              <a:defRPr/>
            </a:pPr>
            <a:r>
              <a:rPr lang="en-US" sz="1500" dirty="0">
                <a:latin typeface="Century Gothic" pitchFamily="34" charset="0"/>
              </a:rPr>
              <a:t>Similar to SHPS process that is familiar to providers</a:t>
            </a:r>
          </a:p>
          <a:p>
            <a:pPr marL="395478" indent="-285750">
              <a:spcBef>
                <a:spcPts val="400"/>
              </a:spcBef>
              <a:buClr>
                <a:srgbClr val="2DA2BF"/>
              </a:buClr>
              <a:buSzPct val="68000"/>
              <a:defRPr/>
            </a:pPr>
            <a:r>
              <a:rPr lang="en-US" sz="1500" dirty="0">
                <a:latin typeface="Century Gothic" pitchFamily="34" charset="0"/>
              </a:rPr>
              <a:t>Beacon’s Eligibility application is identical to SHPS application</a:t>
            </a:r>
          </a:p>
          <a:p>
            <a:pPr marL="395478" indent="-285750">
              <a:spcBef>
                <a:spcPts val="400"/>
              </a:spcBef>
              <a:buClr>
                <a:srgbClr val="2DA2BF"/>
              </a:buClr>
              <a:buSzPct val="68000"/>
              <a:defRPr/>
            </a:pPr>
            <a:r>
              <a:rPr lang="en-US" sz="1500" dirty="0">
                <a:latin typeface="Century Gothic" pitchFamily="34" charset="0"/>
              </a:rPr>
              <a:t>Download from Beacon Website under Provider Tools </a:t>
            </a:r>
          </a:p>
          <a:p>
            <a:pPr marL="395478" indent="-285750">
              <a:spcBef>
                <a:spcPts val="400"/>
              </a:spcBef>
              <a:buClr>
                <a:srgbClr val="2DA2BF"/>
              </a:buClr>
              <a:buSzPct val="68000"/>
              <a:defRPr/>
            </a:pPr>
            <a:r>
              <a:rPr lang="en-US" sz="1500" dirty="0">
                <a:latin typeface="Century Gothic" pitchFamily="34" charset="0"/>
              </a:rPr>
              <a:t>or eServices</a:t>
            </a:r>
          </a:p>
          <a:p>
            <a:pPr marL="395478" indent="-285750">
              <a:spcBef>
                <a:spcPts val="400"/>
              </a:spcBef>
              <a:buClr>
                <a:srgbClr val="2DA2BF"/>
              </a:buClr>
              <a:buSzPct val="68000"/>
              <a:defRPr/>
            </a:pPr>
            <a:endParaRPr lang="en-US" sz="1500" dirty="0">
              <a:latin typeface="Century Gothic" pitchFamily="34" charset="0"/>
            </a:endParaRPr>
          </a:p>
          <a:p>
            <a:pPr marL="109728" indent="0">
              <a:lnSpc>
                <a:spcPts val="1600"/>
              </a:lnSpc>
              <a:spcBef>
                <a:spcPts val="400"/>
              </a:spcBef>
              <a:spcAft>
                <a:spcPts val="500"/>
              </a:spcAft>
              <a:buClr>
                <a:srgbClr val="2DA2BF"/>
              </a:buClr>
              <a:buSzPct val="68000"/>
              <a:buNone/>
              <a:defRPr/>
            </a:pPr>
            <a:r>
              <a:rPr lang="en-US" sz="1500" b="1" dirty="0">
                <a:latin typeface="Century Gothic" pitchFamily="34" charset="0"/>
              </a:rPr>
              <a:t>Complete Application </a:t>
            </a:r>
          </a:p>
          <a:p>
            <a:pPr marL="395478" indent="-285750">
              <a:spcBef>
                <a:spcPts val="400"/>
              </a:spcBef>
              <a:buClr>
                <a:srgbClr val="2DA2BF"/>
              </a:buClr>
              <a:buSzPct val="68000"/>
              <a:defRPr/>
            </a:pPr>
            <a:r>
              <a:rPr lang="en-US" sz="1500" dirty="0">
                <a:latin typeface="Century Gothic" pitchFamily="34" charset="0"/>
              </a:rPr>
              <a:t>Application and consent form should be completed by therapist/case manager who is familiar with the clinical details of the case</a:t>
            </a:r>
          </a:p>
          <a:p>
            <a:pPr marL="395478" indent="-285750">
              <a:spcBef>
                <a:spcPts val="400"/>
              </a:spcBef>
              <a:buClr>
                <a:srgbClr val="2DA2BF"/>
              </a:buClr>
              <a:buSzPct val="68000"/>
              <a:defRPr/>
            </a:pPr>
            <a:r>
              <a:rPr lang="en-US" sz="1500" dirty="0">
                <a:latin typeface="Century Gothic" pitchFamily="34" charset="0"/>
              </a:rPr>
              <a:t>All sections of application must be completed</a:t>
            </a:r>
          </a:p>
          <a:p>
            <a:pPr marL="395478" indent="-285750">
              <a:spcBef>
                <a:spcPts val="400"/>
              </a:spcBef>
              <a:buClr>
                <a:srgbClr val="2DA2BF"/>
              </a:buClr>
              <a:buSzPct val="68000"/>
              <a:defRPr/>
            </a:pPr>
            <a:r>
              <a:rPr lang="en-US" sz="1500" dirty="0">
                <a:latin typeface="Century Gothic" pitchFamily="34" charset="0"/>
              </a:rPr>
              <a:t>Initial Collaborative Service Plan (CSP) must accompany application</a:t>
            </a:r>
          </a:p>
          <a:p>
            <a:pPr marL="395478" indent="-285750">
              <a:spcBef>
                <a:spcPts val="400"/>
              </a:spcBef>
              <a:buClr>
                <a:srgbClr val="2DA2BF"/>
              </a:buClr>
              <a:buSzPct val="68000"/>
              <a:defRPr/>
            </a:pPr>
            <a:r>
              <a:rPr lang="en-US" sz="1500" dirty="0">
                <a:latin typeface="Century Gothic" pitchFamily="34" charset="0"/>
              </a:rPr>
              <a:t>Fax completed form to Beacon @ 781-994-7633 or 800-441-2281</a:t>
            </a:r>
          </a:p>
          <a:p>
            <a:pPr marL="395478" indent="-285750">
              <a:spcBef>
                <a:spcPts val="400"/>
              </a:spcBef>
              <a:buClr>
                <a:srgbClr val="2DA2BF"/>
              </a:buClr>
              <a:buSzPct val="68000"/>
              <a:defRPr/>
            </a:pPr>
            <a:r>
              <a:rPr lang="en-US" sz="1500" dirty="0">
                <a:latin typeface="Century Gothic" pitchFamily="34" charset="0"/>
              </a:rPr>
              <a:t>If using eServices, application can be automatically uploaded but consent form must be faxed to Beacon</a:t>
            </a:r>
          </a:p>
          <a:p>
            <a:pPr>
              <a:lnSpc>
                <a:spcPts val="1600"/>
              </a:lnSpc>
              <a:spcAft>
                <a:spcPts val="500"/>
              </a:spcAft>
              <a:defRPr/>
            </a:pPr>
            <a:endParaRPr lang="en-US" sz="1400" dirty="0">
              <a:latin typeface="Century Gothic" pitchFamily="34" charset="0"/>
            </a:endParaRPr>
          </a:p>
          <a:p>
            <a:pPr algn="ctr">
              <a:defRPr/>
            </a:pPr>
            <a:endParaRPr lang="en-US" b="1" dirty="0"/>
          </a:p>
          <a:p>
            <a:pPr>
              <a:defRPr/>
            </a:pPr>
            <a:endParaRPr lang="en-US" dirty="0"/>
          </a:p>
          <a:p>
            <a:endParaRPr lang="en-US" dirty="0"/>
          </a:p>
        </p:txBody>
      </p:sp>
    </p:spTree>
    <p:extLst>
      <p:ext uri="{BB962C8B-B14F-4D97-AF65-F5344CB8AC3E}">
        <p14:creationId xmlns:p14="http://schemas.microsoft.com/office/powerpoint/2010/main" val="3079523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latin typeface="Calibri" pitchFamily="34" charset="0"/>
                <a:cs typeface="Calibri" pitchFamily="34" charset="0"/>
              </a:rPr>
              <a:t>Utilization Management and Care Coordination</a:t>
            </a:r>
          </a:p>
        </p:txBody>
      </p:sp>
      <p:sp>
        <p:nvSpPr>
          <p:cNvPr id="3" name="Content Placeholder 2"/>
          <p:cNvSpPr>
            <a:spLocks noGrp="1"/>
          </p:cNvSpPr>
          <p:nvPr>
            <p:ph idx="1"/>
          </p:nvPr>
        </p:nvSpPr>
        <p:spPr>
          <a:xfrm>
            <a:off x="304800" y="1219200"/>
            <a:ext cx="7467600" cy="4952999"/>
          </a:xfrm>
        </p:spPr>
        <p:txBody>
          <a:bodyPr>
            <a:normAutofit fontScale="92500" lnSpcReduction="10000"/>
          </a:bodyPr>
          <a:lstStyle/>
          <a:p>
            <a:pPr marL="109728" indent="0">
              <a:spcBef>
                <a:spcPts val="400"/>
              </a:spcBef>
              <a:buClr>
                <a:srgbClr val="2DA2BF"/>
              </a:buClr>
              <a:buSzPct val="68000"/>
              <a:buNone/>
              <a:defRPr/>
            </a:pPr>
            <a:r>
              <a:rPr lang="en-US" sz="1800" dirty="0">
                <a:latin typeface="Century Gothic" pitchFamily="34" charset="0"/>
              </a:rPr>
              <a:t>BEACON has a dedicated IMPACT Plus Care Manager</a:t>
            </a:r>
          </a:p>
          <a:p>
            <a:pPr marL="109728" indent="0">
              <a:spcBef>
                <a:spcPts val="400"/>
              </a:spcBef>
              <a:buClr>
                <a:srgbClr val="2DA2BF"/>
              </a:buClr>
              <a:buSzPct val="68000"/>
              <a:buNone/>
              <a:defRPr/>
            </a:pPr>
            <a:endParaRPr lang="en-US" sz="1800" dirty="0">
              <a:latin typeface="Century Gothic" pitchFamily="34" charset="0"/>
            </a:endParaRPr>
          </a:p>
          <a:p>
            <a:pPr marL="395478" indent="-285750">
              <a:spcBef>
                <a:spcPts val="400"/>
              </a:spcBef>
              <a:buClr>
                <a:srgbClr val="2DA2BF"/>
              </a:buClr>
              <a:buSzPct val="68000"/>
              <a:defRPr/>
            </a:pPr>
            <a:r>
              <a:rPr lang="en-US" sz="1800" dirty="0">
                <a:latin typeface="Century Gothic" pitchFamily="34" charset="0"/>
              </a:rPr>
              <a:t>Completed application will be reviewed by Beacon</a:t>
            </a:r>
          </a:p>
          <a:p>
            <a:pPr marL="395478" indent="-285750">
              <a:spcBef>
                <a:spcPts val="400"/>
              </a:spcBef>
              <a:buClr>
                <a:srgbClr val="2DA2BF"/>
              </a:buClr>
              <a:buSzPct val="68000"/>
              <a:defRPr/>
            </a:pPr>
            <a:endParaRPr lang="en-US" sz="1800" dirty="0">
              <a:latin typeface="Century Gothic" pitchFamily="34" charset="0"/>
            </a:endParaRPr>
          </a:p>
          <a:p>
            <a:pPr marL="395478" indent="-285750">
              <a:spcBef>
                <a:spcPts val="400"/>
              </a:spcBef>
              <a:buClr>
                <a:srgbClr val="2DA2BF"/>
              </a:buClr>
              <a:buSzPct val="68000"/>
              <a:defRPr/>
            </a:pPr>
            <a:r>
              <a:rPr lang="en-US" sz="1800" dirty="0">
                <a:latin typeface="Century Gothic" pitchFamily="34" charset="0"/>
              </a:rPr>
              <a:t>Eligibility determination will be made within 3 business days of receipt of completed application </a:t>
            </a:r>
          </a:p>
          <a:p>
            <a:pPr marL="395478" indent="-285750">
              <a:spcBef>
                <a:spcPts val="400"/>
              </a:spcBef>
              <a:buClr>
                <a:srgbClr val="2DA2BF"/>
              </a:buClr>
              <a:buSzPct val="68000"/>
              <a:defRPr/>
            </a:pPr>
            <a:endParaRPr lang="en-US" sz="1800" dirty="0">
              <a:latin typeface="Century Gothic" pitchFamily="34" charset="0"/>
            </a:endParaRPr>
          </a:p>
          <a:p>
            <a:pPr marL="395478" indent="-285750">
              <a:spcBef>
                <a:spcPts val="400"/>
              </a:spcBef>
              <a:buClr>
                <a:srgbClr val="2DA2BF"/>
              </a:buClr>
              <a:buSzPct val="68000"/>
              <a:defRPr/>
            </a:pPr>
            <a:r>
              <a:rPr lang="en-US" sz="1800" dirty="0">
                <a:latin typeface="Century Gothic" pitchFamily="34" charset="0"/>
              </a:rPr>
              <a:t>Incomplete applications can delay determination</a:t>
            </a:r>
          </a:p>
          <a:p>
            <a:pPr marL="395478" indent="-285750">
              <a:spcBef>
                <a:spcPts val="400"/>
              </a:spcBef>
              <a:buClr>
                <a:srgbClr val="2DA2BF"/>
              </a:buClr>
              <a:buSzPct val="68000"/>
              <a:defRPr/>
            </a:pPr>
            <a:endParaRPr lang="en-US" sz="1800" dirty="0">
              <a:latin typeface="Century Gothic" pitchFamily="34" charset="0"/>
            </a:endParaRPr>
          </a:p>
          <a:p>
            <a:pPr marL="395478" indent="-285750">
              <a:spcBef>
                <a:spcPts val="400"/>
              </a:spcBef>
              <a:buClr>
                <a:srgbClr val="2DA2BF"/>
              </a:buClr>
              <a:buSzPct val="68000"/>
              <a:defRPr/>
            </a:pPr>
            <a:r>
              <a:rPr lang="en-US" sz="1800" dirty="0">
                <a:latin typeface="Century Gothic" pitchFamily="34" charset="0"/>
              </a:rPr>
              <a:t>Eligibility determination letter will be sent to requesting party in addition to telephonic notification</a:t>
            </a:r>
          </a:p>
          <a:p>
            <a:pPr marL="395478" indent="-285750">
              <a:spcBef>
                <a:spcPts val="400"/>
              </a:spcBef>
              <a:buClr>
                <a:srgbClr val="2DA2BF"/>
              </a:buClr>
              <a:buSzPct val="68000"/>
              <a:defRPr/>
            </a:pPr>
            <a:endParaRPr lang="en-US" sz="1800" dirty="0">
              <a:latin typeface="Century Gothic" pitchFamily="34" charset="0"/>
            </a:endParaRPr>
          </a:p>
          <a:p>
            <a:pPr marL="395478" indent="-285750">
              <a:spcBef>
                <a:spcPts val="400"/>
              </a:spcBef>
              <a:buClr>
                <a:srgbClr val="2DA2BF"/>
              </a:buClr>
              <a:buSzPct val="68000"/>
              <a:defRPr/>
            </a:pPr>
            <a:r>
              <a:rPr lang="en-US" sz="1800" dirty="0">
                <a:latin typeface="Century Gothic" pitchFamily="34" charset="0"/>
              </a:rPr>
              <a:t>If approved, Beacon will outreach requesting party to notify the eligibility determination and of authorization of requested services</a:t>
            </a:r>
          </a:p>
          <a:p>
            <a:pPr marL="395478" indent="-285750">
              <a:spcBef>
                <a:spcPts val="400"/>
              </a:spcBef>
              <a:buClr>
                <a:srgbClr val="2DA2BF"/>
              </a:buClr>
              <a:buSzPct val="68000"/>
              <a:defRPr/>
            </a:pPr>
            <a:endParaRPr lang="en-US" sz="1800" dirty="0">
              <a:latin typeface="Century Gothic" pitchFamily="34" charset="0"/>
            </a:endParaRPr>
          </a:p>
          <a:p>
            <a:pPr marL="395478" indent="-285750">
              <a:spcBef>
                <a:spcPts val="400"/>
              </a:spcBef>
              <a:buClr>
                <a:srgbClr val="2DA2BF"/>
              </a:buClr>
              <a:buSzPct val="68000"/>
              <a:defRPr/>
            </a:pPr>
            <a:r>
              <a:rPr lang="en-US" sz="1800" dirty="0">
                <a:latin typeface="Century Gothic" pitchFamily="34" charset="0"/>
              </a:rPr>
              <a:t>If eligibility is denied, requesting party may appeal the decision by contacting Beacon at 855-834-5651.</a:t>
            </a:r>
          </a:p>
          <a:p>
            <a:endParaRPr lang="en-US" dirty="0"/>
          </a:p>
        </p:txBody>
      </p:sp>
    </p:spTree>
    <p:extLst>
      <p:ext uri="{BB962C8B-B14F-4D97-AF65-F5344CB8AC3E}">
        <p14:creationId xmlns:p14="http://schemas.microsoft.com/office/powerpoint/2010/main" val="17433684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ACKUPNAME" val="KMA1D1FEAF:R001:C001"/>
  <p:tag name="LEFT" val="41"/>
  <p:tag name="PRIORNAME" val="KMA1D1FEAF"/>
  <p:tag name="AUTHOR" val="KMA"/>
  <p:tag name="NUMBEROFROWS" val=" 1"/>
  <p:tag name="NUMBEROFCOLUMNS" val=" 1"/>
  <p:tag name="TABLEVERSION" val="3.00"/>
  <p:tag name="TABLEINFO" val="RW:R001;LK=False|RW:R001;ST=1|RW:R001;RH=1|CL:C001;LK=False|CL:C001;ST=1|CL:C001;CW=1"/>
  <p:tag name="BAINBULLET" val="True"/>
</p:tagLst>
</file>

<file path=ppt/theme/theme1.xml><?xml version="1.0" encoding="utf-8"?>
<a:theme xmlns:a="http://schemas.openxmlformats.org/drawingml/2006/main" name="Office Theme">
  <a:themeElements>
    <a:clrScheme name="PHP theme">
      <a:dk1>
        <a:srgbClr val="7AC143"/>
      </a:dk1>
      <a:lt1>
        <a:sysClr val="window" lastClr="FFFFFF"/>
      </a:lt1>
      <a:dk2>
        <a:srgbClr val="ACA095"/>
      </a:dk2>
      <a:lt2>
        <a:srgbClr val="EEECE1"/>
      </a:lt2>
      <a:accent1>
        <a:srgbClr val="7AC143"/>
      </a:accent1>
      <a:accent2>
        <a:srgbClr val="ACA095"/>
      </a:accent2>
      <a:accent3>
        <a:srgbClr val="7F7F7F"/>
      </a:accent3>
      <a:accent4>
        <a:srgbClr val="7AC143"/>
      </a:accent4>
      <a:accent5>
        <a:srgbClr val="ACA095"/>
      </a:accent5>
      <a:accent6>
        <a:srgbClr val="7F7F7F"/>
      </a:accent6>
      <a:hlink>
        <a:srgbClr val="7AC143"/>
      </a:hlink>
      <a:folHlink>
        <a:srgbClr val="7AC1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368</TotalTime>
  <Words>1900</Words>
  <Application>Microsoft Office PowerPoint</Application>
  <PresentationFormat>On-screen Show (4:3)</PresentationFormat>
  <Paragraphs>307</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Overview</vt:lpstr>
      <vt:lpstr>Philosophy</vt:lpstr>
      <vt:lpstr>Beacon’s Clinical Approach</vt:lpstr>
      <vt:lpstr>Integrated Partner Model, combines physical, behavioral and social systems of care</vt:lpstr>
      <vt:lpstr>Utilization Management</vt:lpstr>
      <vt:lpstr>IMPACT Plus Policies and Procedures</vt:lpstr>
      <vt:lpstr>Getting Started: IMPACT Plus Services</vt:lpstr>
      <vt:lpstr>Utilization Management and Care Coordination</vt:lpstr>
      <vt:lpstr>IMPACT Plus Authorization for Services</vt:lpstr>
      <vt:lpstr>IMPACT Plus Authorizations</vt:lpstr>
      <vt:lpstr>IMPACT Plus Authorization for Services (eServices or FAX request)</vt:lpstr>
      <vt:lpstr>IMPACT Plus Authorization for Services (Telephonic Request)</vt:lpstr>
      <vt:lpstr>UM Appeals</vt:lpstr>
      <vt:lpstr>Service Delivery</vt:lpstr>
      <vt:lpstr>Case Management</vt:lpstr>
      <vt:lpstr>Case Management </vt:lpstr>
      <vt:lpstr>Case Management – Levels of Coordination – Intensive Case Management (ICM)</vt:lpstr>
      <vt:lpstr>eServices</vt:lpstr>
      <vt:lpstr>eServices</vt:lpstr>
      <vt:lpstr>eServices</vt:lpstr>
      <vt:lpstr>eServices</vt:lpstr>
      <vt:lpstr>eServices</vt:lpstr>
      <vt:lpstr>eServices</vt:lpstr>
      <vt:lpstr>eServices</vt:lpstr>
      <vt:lpstr>eServices</vt:lpstr>
      <vt:lpstr>eServices</vt:lpstr>
      <vt:lpstr>Electronic Data Interchange (EDI)</vt:lpstr>
      <vt:lpstr>IMPACT PLUS CLAIMS SUBMISSIONS</vt:lpstr>
      <vt:lpstr>Additional Information: Waivers, Reconsiderations, Resubmissions</vt:lpstr>
      <vt:lpstr>Contact Numbers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Cornetet, Mike</dc:creator>
  <cp:lastModifiedBy>User</cp:lastModifiedBy>
  <cp:revision>28</cp:revision>
  <cp:lastPrinted>2012-11-30T19:39:43Z</cp:lastPrinted>
  <dcterms:created xsi:type="dcterms:W3CDTF">2011-11-09T16:48:02Z</dcterms:created>
  <dcterms:modified xsi:type="dcterms:W3CDTF">2012-12-06T21:21:33Z</dcterms:modified>
</cp:coreProperties>
</file>