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8" r:id="rId1"/>
    <p:sldMasterId id="2147483682" r:id="rId2"/>
    <p:sldMasterId id="2147483697" r:id="rId3"/>
  </p:sldMasterIdLst>
  <p:notesMasterIdLst>
    <p:notesMasterId r:id="rId44"/>
  </p:notesMasterIdLst>
  <p:handoutMasterIdLst>
    <p:handoutMasterId r:id="rId45"/>
  </p:handoutMasterIdLst>
  <p:sldIdLst>
    <p:sldId id="761" r:id="rId4"/>
    <p:sldId id="752" r:id="rId5"/>
    <p:sldId id="845" r:id="rId6"/>
    <p:sldId id="847" r:id="rId7"/>
    <p:sldId id="797" r:id="rId8"/>
    <p:sldId id="794" r:id="rId9"/>
    <p:sldId id="846" r:id="rId10"/>
    <p:sldId id="798" r:id="rId11"/>
    <p:sldId id="800" r:id="rId12"/>
    <p:sldId id="802" r:id="rId13"/>
    <p:sldId id="799" r:id="rId14"/>
    <p:sldId id="801" r:id="rId15"/>
    <p:sldId id="804" r:id="rId16"/>
    <p:sldId id="805" r:id="rId17"/>
    <p:sldId id="806" r:id="rId18"/>
    <p:sldId id="807" r:id="rId19"/>
    <p:sldId id="836" r:id="rId20"/>
    <p:sldId id="808" r:id="rId21"/>
    <p:sldId id="828" r:id="rId22"/>
    <p:sldId id="829" r:id="rId23"/>
    <p:sldId id="848" r:id="rId24"/>
    <p:sldId id="849" r:id="rId25"/>
    <p:sldId id="850" r:id="rId26"/>
    <p:sldId id="851" r:id="rId27"/>
    <p:sldId id="834" r:id="rId28"/>
    <p:sldId id="835" r:id="rId29"/>
    <p:sldId id="811" r:id="rId30"/>
    <p:sldId id="839" r:id="rId31"/>
    <p:sldId id="840" r:id="rId32"/>
    <p:sldId id="841" r:id="rId33"/>
    <p:sldId id="842" r:id="rId34"/>
    <p:sldId id="843" r:id="rId35"/>
    <p:sldId id="844" r:id="rId36"/>
    <p:sldId id="837" r:id="rId37"/>
    <p:sldId id="812" r:id="rId38"/>
    <p:sldId id="838" r:id="rId39"/>
    <p:sldId id="824" r:id="rId40"/>
    <p:sldId id="825" r:id="rId41"/>
    <p:sldId id="826" r:id="rId42"/>
    <p:sldId id="827" r:id="rId43"/>
  </p:sldIdLst>
  <p:sldSz cx="9144000" cy="6858000" type="letter"/>
  <p:notesSz cx="7010400" cy="9223375"/>
  <p:custDataLst>
    <p:tags r:id="rId46"/>
  </p:custDataLst>
  <p:defaultTextStyle>
    <a:defPPr>
      <a:defRPr lang="en-US"/>
    </a:defPPr>
    <a:lvl1pPr algn="l" rtl="0" fontAlgn="base">
      <a:spcBef>
        <a:spcPct val="0"/>
      </a:spcBef>
      <a:spcAft>
        <a:spcPct val="0"/>
      </a:spcAft>
      <a:defRPr sz="1300" kern="1200">
        <a:solidFill>
          <a:schemeClr val="tx1"/>
        </a:solidFill>
        <a:latin typeface="Arial" charset="0"/>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Ferst" initials="DF" lastIdx="14" clrIdx="0"/>
  <p:cmAuthor id="1" name="ctxfarm" initials="c" lastIdx="4" clrIdx="1"/>
  <p:cmAuthor id="2" name="Malecki, Denise" initials="MD" lastIdx="7" clrIdx="2"/>
  <p:cmAuthor id="3" name="Gillings, Janelle" initials="JG"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2"/>
    <a:srgbClr val="CCFFCC"/>
    <a:srgbClr val="003399"/>
    <a:srgbClr val="4B4B4B"/>
    <a:srgbClr val="000000"/>
    <a:srgbClr val="FFFFFF"/>
    <a:srgbClr val="406723"/>
    <a:srgbClr val="797979"/>
    <a:srgbClr val="5A5A5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233" autoAdjust="0"/>
    <p:restoredTop sz="96469" autoAdjust="0"/>
  </p:normalViewPr>
  <p:slideViewPr>
    <p:cSldViewPr snapToGrid="0" snapToObjects="1">
      <p:cViewPr>
        <p:scale>
          <a:sx n="40" d="100"/>
          <a:sy n="40" d="100"/>
        </p:scale>
        <p:origin x="-2022" y="-834"/>
      </p:cViewPr>
      <p:guideLst>
        <p:guide orient="horz" pos="429"/>
        <p:guide orient="horz" pos="815"/>
        <p:guide orient="horz" pos="1248"/>
        <p:guide orient="horz" pos="1378"/>
        <p:guide orient="horz"/>
        <p:guide pos="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132" y="-78"/>
      </p:cViewPr>
      <p:guideLst>
        <p:guide orient="horz" pos="2623"/>
        <p:guide orient="horz" pos="2744"/>
        <p:guide orient="horz" pos="443"/>
        <p:guide pos="745"/>
        <p:guide pos="368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DD3D9-0FE3-445D-AB01-DC1BD2C2968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0DD87F5-225D-41B1-8B53-910C54BD5635}">
      <dgm:prSet phldrT="[Text]" custT="1">
        <dgm:style>
          <a:lnRef idx="1">
            <a:schemeClr val="accent6"/>
          </a:lnRef>
          <a:fillRef idx="2">
            <a:schemeClr val="accent6"/>
          </a:fillRef>
          <a:effectRef idx="1">
            <a:schemeClr val="accent6"/>
          </a:effectRef>
          <a:fontRef idx="minor">
            <a:schemeClr val="dk1"/>
          </a:fontRef>
        </dgm:style>
      </dgm:prSet>
      <dgm:spPr>
        <a:effectLst/>
      </dgm:spPr>
      <dgm:t>
        <a:bodyPr/>
        <a:lstStyle/>
        <a:p>
          <a:r>
            <a:rPr lang="en-US" sz="1400" dirty="0" smtClean="0">
              <a:solidFill>
                <a:schemeClr val="tx1"/>
              </a:solidFill>
            </a:rPr>
            <a:t>Improved Health Outcomes</a:t>
          </a:r>
          <a:endParaRPr lang="en-US" sz="1400" dirty="0">
            <a:solidFill>
              <a:schemeClr val="tx1"/>
            </a:solidFill>
          </a:endParaRPr>
        </a:p>
      </dgm:t>
    </dgm:pt>
    <dgm:pt modelId="{17BF49BB-2089-4024-9E7E-0990078100D5}" type="parTrans" cxnId="{F532F3AC-B0B5-42E7-9C8A-3D3FD50C9EF6}">
      <dgm:prSet/>
      <dgm:spPr/>
      <dgm:t>
        <a:bodyPr/>
        <a:lstStyle/>
        <a:p>
          <a:endParaRPr lang="en-US" sz="1400"/>
        </a:p>
      </dgm:t>
    </dgm:pt>
    <dgm:pt modelId="{65A57830-45EA-4AA5-ABD6-0A74CF7F26F3}" type="sibTrans" cxnId="{F532F3AC-B0B5-42E7-9C8A-3D3FD50C9EF6}">
      <dgm:prSet/>
      <dgm:spPr/>
      <dgm:t>
        <a:bodyPr/>
        <a:lstStyle/>
        <a:p>
          <a:endParaRPr lang="en-US" sz="1400"/>
        </a:p>
      </dgm:t>
    </dgm:pt>
    <dgm:pt modelId="{2B87AAC9-E9AC-4E23-919A-455DF9F66716}">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solidFill>
                <a:schemeClr val="tx1"/>
              </a:solidFill>
            </a:rPr>
            <a:t>Providers</a:t>
          </a:r>
          <a:endParaRPr lang="en-US" sz="1400" dirty="0">
            <a:solidFill>
              <a:schemeClr val="tx1"/>
            </a:solidFill>
          </a:endParaRPr>
        </a:p>
      </dgm:t>
    </dgm:pt>
    <dgm:pt modelId="{18704E47-D758-486C-8B92-81D7BC3EDA9E}" type="parTrans" cxnId="{B40919A6-4E3F-4340-8B35-4BB4FCC1F096}">
      <dgm:prSet/>
      <dgm:spPr/>
      <dgm:t>
        <a:bodyPr/>
        <a:lstStyle/>
        <a:p>
          <a:endParaRPr lang="en-US" sz="1400">
            <a:solidFill>
              <a:schemeClr val="tx1"/>
            </a:solidFill>
          </a:endParaRPr>
        </a:p>
      </dgm:t>
    </dgm:pt>
    <dgm:pt modelId="{9591460F-12BC-4EBB-8DCF-70716613BD8A}" type="sibTrans" cxnId="{B40919A6-4E3F-4340-8B35-4BB4FCC1F096}">
      <dgm:prSet/>
      <dgm:spPr/>
      <dgm:t>
        <a:bodyPr/>
        <a:lstStyle/>
        <a:p>
          <a:endParaRPr lang="en-US" sz="1400"/>
        </a:p>
      </dgm:t>
    </dgm:pt>
    <dgm:pt modelId="{51C6E16D-5523-41D9-A7B3-7EF1C66716F7}">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solidFill>
                <a:schemeClr val="tx1"/>
              </a:solidFill>
            </a:rPr>
            <a:t>Members</a:t>
          </a:r>
          <a:endParaRPr lang="en-US" sz="1400" dirty="0">
            <a:solidFill>
              <a:schemeClr val="tx1"/>
            </a:solidFill>
          </a:endParaRPr>
        </a:p>
      </dgm:t>
    </dgm:pt>
    <dgm:pt modelId="{63A3EA6D-E731-42A2-A275-E47D6E1A5E02}" type="parTrans" cxnId="{B88D72BA-FC3C-4FF3-BDAC-7DAA1AD46FF9}">
      <dgm:prSet/>
      <dgm:spPr/>
      <dgm:t>
        <a:bodyPr/>
        <a:lstStyle/>
        <a:p>
          <a:endParaRPr lang="en-US" sz="1400"/>
        </a:p>
      </dgm:t>
    </dgm:pt>
    <dgm:pt modelId="{E1974A5E-1EC9-4310-AAE7-7C73EDB346CC}" type="sibTrans" cxnId="{B88D72BA-FC3C-4FF3-BDAC-7DAA1AD46FF9}">
      <dgm:prSet/>
      <dgm:spPr/>
      <dgm:t>
        <a:bodyPr/>
        <a:lstStyle/>
        <a:p>
          <a:endParaRPr lang="en-US" sz="1400"/>
        </a:p>
      </dgm:t>
    </dgm:pt>
    <dgm:pt modelId="{01D1E876-D96C-4EC6-B3FC-74F55B2F1B6C}">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solidFill>
                <a:schemeClr val="tx1"/>
              </a:solidFill>
            </a:rPr>
            <a:t>Community</a:t>
          </a:r>
          <a:endParaRPr lang="en-US" sz="1400" dirty="0">
            <a:solidFill>
              <a:schemeClr val="tx1"/>
            </a:solidFill>
          </a:endParaRPr>
        </a:p>
      </dgm:t>
    </dgm:pt>
    <dgm:pt modelId="{E2BA61F6-8499-4F15-A606-D9290E792317}" type="parTrans" cxnId="{C780B2D9-415B-4218-899C-A68DFA82CE37}">
      <dgm:prSet/>
      <dgm:spPr/>
      <dgm:t>
        <a:bodyPr/>
        <a:lstStyle/>
        <a:p>
          <a:endParaRPr lang="en-US" sz="1400"/>
        </a:p>
      </dgm:t>
    </dgm:pt>
    <dgm:pt modelId="{B7C10659-42FF-4729-BDA1-9D6B98148050}" type="sibTrans" cxnId="{C780B2D9-415B-4218-899C-A68DFA82CE37}">
      <dgm:prSet/>
      <dgm:spPr/>
      <dgm:t>
        <a:bodyPr/>
        <a:lstStyle/>
        <a:p>
          <a:endParaRPr lang="en-US" sz="1400"/>
        </a:p>
      </dgm:t>
    </dgm:pt>
    <dgm:pt modelId="{055E781B-DF59-4218-8216-C6E34564BEC6}">
      <dgm:prSet custT="1">
        <dgm:style>
          <a:lnRef idx="1">
            <a:schemeClr val="accent6"/>
          </a:lnRef>
          <a:fillRef idx="2">
            <a:schemeClr val="accent6"/>
          </a:fillRef>
          <a:effectRef idx="1">
            <a:schemeClr val="accent6"/>
          </a:effectRef>
          <a:fontRef idx="minor">
            <a:schemeClr val="dk1"/>
          </a:fontRef>
        </dgm:style>
      </dgm:prSet>
      <dgm:spPr/>
      <dgm:t>
        <a:bodyPr/>
        <a:lstStyle/>
        <a:p>
          <a:r>
            <a:rPr lang="en-US" sz="1400" dirty="0" smtClean="0">
              <a:solidFill>
                <a:schemeClr val="tx1"/>
              </a:solidFill>
            </a:rPr>
            <a:t>State</a:t>
          </a:r>
          <a:endParaRPr lang="en-US" sz="1400" dirty="0">
            <a:solidFill>
              <a:schemeClr val="tx1"/>
            </a:solidFill>
          </a:endParaRPr>
        </a:p>
      </dgm:t>
    </dgm:pt>
    <dgm:pt modelId="{28D00774-4759-4967-8EA7-76E343F88316}" type="parTrans" cxnId="{1C04974E-36A3-4657-8A54-CBA5A8F436A0}">
      <dgm:prSet/>
      <dgm:spPr/>
      <dgm:t>
        <a:bodyPr/>
        <a:lstStyle/>
        <a:p>
          <a:endParaRPr lang="en-US" sz="1400"/>
        </a:p>
      </dgm:t>
    </dgm:pt>
    <dgm:pt modelId="{5296767C-6797-470B-BB03-535ECAD6C03F}" type="sibTrans" cxnId="{1C04974E-36A3-4657-8A54-CBA5A8F436A0}">
      <dgm:prSet/>
      <dgm:spPr/>
      <dgm:t>
        <a:bodyPr/>
        <a:lstStyle/>
        <a:p>
          <a:endParaRPr lang="en-US" sz="1400"/>
        </a:p>
      </dgm:t>
    </dgm:pt>
    <dgm:pt modelId="{E55B9F50-CF8A-4DA1-8EF0-6EF6D642BBE0}">
      <dgm:prSet custT="1">
        <dgm:style>
          <a:lnRef idx="1">
            <a:schemeClr val="accent6"/>
          </a:lnRef>
          <a:fillRef idx="2">
            <a:schemeClr val="accent6"/>
          </a:fillRef>
          <a:effectRef idx="1">
            <a:schemeClr val="accent6"/>
          </a:effectRef>
          <a:fontRef idx="minor">
            <a:schemeClr val="dk1"/>
          </a:fontRef>
        </dgm:style>
      </dgm:prSet>
      <dgm:spPr/>
      <dgm:t>
        <a:bodyPr/>
        <a:lstStyle/>
        <a:p>
          <a:pPr algn="l"/>
          <a:r>
            <a:rPr lang="en-US" sz="1100" dirty="0" smtClean="0">
              <a:solidFill>
                <a:schemeClr val="tx1"/>
              </a:solidFill>
            </a:rPr>
            <a:t>Manage members’ care</a:t>
          </a:r>
        </a:p>
        <a:p>
          <a:pPr algn="l"/>
          <a:endParaRPr lang="en-US" sz="1100" dirty="0" smtClean="0">
            <a:solidFill>
              <a:schemeClr val="tx1"/>
            </a:solidFill>
          </a:endParaRPr>
        </a:p>
        <a:p>
          <a:pPr algn="l"/>
          <a:r>
            <a:rPr lang="en-US" sz="1100" dirty="0" smtClean="0">
              <a:solidFill>
                <a:schemeClr val="tx1"/>
              </a:solidFill>
            </a:rPr>
            <a:t>Provide tools to assist providers</a:t>
          </a:r>
        </a:p>
        <a:p>
          <a:pPr algn="l"/>
          <a:endParaRPr lang="en-US" sz="1100" dirty="0" smtClean="0">
            <a:solidFill>
              <a:schemeClr val="tx1"/>
            </a:solidFill>
          </a:endParaRPr>
        </a:p>
        <a:p>
          <a:pPr algn="l"/>
          <a:r>
            <a:rPr lang="en-US" sz="1100" dirty="0" smtClean="0">
              <a:solidFill>
                <a:schemeClr val="tx1"/>
              </a:solidFill>
            </a:rPr>
            <a:t>Assist in coordinating members’ care</a:t>
          </a:r>
          <a:endParaRPr lang="en-US" sz="1100" dirty="0">
            <a:solidFill>
              <a:schemeClr val="tx1"/>
            </a:solidFill>
          </a:endParaRPr>
        </a:p>
      </dgm:t>
    </dgm:pt>
    <dgm:pt modelId="{B2774614-397A-4E5C-8FC2-E1035ECD415C}" type="parTrans" cxnId="{13CD929A-04F1-4B50-BD34-4703ED0BC132}">
      <dgm:prSet/>
      <dgm:spPr/>
      <dgm:t>
        <a:bodyPr/>
        <a:lstStyle/>
        <a:p>
          <a:endParaRPr lang="en-US" sz="1400"/>
        </a:p>
      </dgm:t>
    </dgm:pt>
    <dgm:pt modelId="{3052F6E2-B500-4EE1-B750-74CCEE8C2080}" type="sibTrans" cxnId="{13CD929A-04F1-4B50-BD34-4703ED0BC132}">
      <dgm:prSet/>
      <dgm:spPr/>
      <dgm:t>
        <a:bodyPr/>
        <a:lstStyle/>
        <a:p>
          <a:endParaRPr lang="en-US" sz="1400"/>
        </a:p>
      </dgm:t>
    </dgm:pt>
    <dgm:pt modelId="{72C449DF-C94E-4AAA-8055-9EF6876B2E77}">
      <dgm:prSet custT="1">
        <dgm:style>
          <a:lnRef idx="1">
            <a:schemeClr val="accent6"/>
          </a:lnRef>
          <a:fillRef idx="2">
            <a:schemeClr val="accent6"/>
          </a:fillRef>
          <a:effectRef idx="1">
            <a:schemeClr val="accent6"/>
          </a:effectRef>
          <a:fontRef idx="minor">
            <a:schemeClr val="dk1"/>
          </a:fontRef>
        </dgm:style>
      </dgm:prSet>
      <dgm:spPr/>
      <dgm:t>
        <a:bodyPr/>
        <a:lstStyle/>
        <a:p>
          <a:pPr algn="l"/>
          <a:r>
            <a:rPr lang="en-US" sz="1100" baseline="0" dirty="0" smtClean="0">
              <a:solidFill>
                <a:schemeClr val="tx1"/>
              </a:solidFill>
            </a:rPr>
            <a:t>Educate members </a:t>
          </a:r>
        </a:p>
        <a:p>
          <a:pPr algn="l"/>
          <a:endParaRPr lang="en-US" sz="1100" baseline="0" dirty="0" smtClean="0">
            <a:solidFill>
              <a:schemeClr val="tx1"/>
            </a:solidFill>
          </a:endParaRPr>
        </a:p>
        <a:p>
          <a:pPr algn="l"/>
          <a:r>
            <a:rPr lang="en-US" sz="1100" baseline="0" dirty="0" smtClean="0">
              <a:solidFill>
                <a:schemeClr val="tx1"/>
              </a:solidFill>
            </a:rPr>
            <a:t>Assist in coordinating care and removing barriers to care</a:t>
          </a:r>
          <a:endParaRPr lang="en-US" sz="1100" baseline="0" dirty="0">
            <a:solidFill>
              <a:schemeClr val="tx1"/>
            </a:solidFill>
          </a:endParaRPr>
        </a:p>
      </dgm:t>
    </dgm:pt>
    <dgm:pt modelId="{2A11E2A7-86D3-4A2B-97E5-566BFA52E614}" type="parTrans" cxnId="{73A65262-9349-406A-9508-CE18071FAFDA}">
      <dgm:prSet/>
      <dgm:spPr/>
      <dgm:t>
        <a:bodyPr/>
        <a:lstStyle/>
        <a:p>
          <a:endParaRPr lang="en-US" sz="1400"/>
        </a:p>
      </dgm:t>
    </dgm:pt>
    <dgm:pt modelId="{0001219B-BA3A-4413-8E08-805F458CD99D}" type="sibTrans" cxnId="{73A65262-9349-406A-9508-CE18071FAFDA}">
      <dgm:prSet/>
      <dgm:spPr/>
      <dgm:t>
        <a:bodyPr/>
        <a:lstStyle/>
        <a:p>
          <a:endParaRPr lang="en-US" sz="1400"/>
        </a:p>
      </dgm:t>
    </dgm:pt>
    <dgm:pt modelId="{BC1A42D1-5F21-4B79-8C3D-4882E4C984A4}">
      <dgm:prSet custT="1">
        <dgm:style>
          <a:lnRef idx="1">
            <a:schemeClr val="accent6"/>
          </a:lnRef>
          <a:fillRef idx="2">
            <a:schemeClr val="accent6"/>
          </a:fillRef>
          <a:effectRef idx="1">
            <a:schemeClr val="accent6"/>
          </a:effectRef>
          <a:fontRef idx="minor">
            <a:schemeClr val="dk1"/>
          </a:fontRef>
        </dgm:style>
      </dgm:prSet>
      <dgm:spPr/>
      <dgm:t>
        <a:bodyPr/>
        <a:lstStyle/>
        <a:p>
          <a:pPr algn="l"/>
          <a:r>
            <a:rPr lang="en-US" sz="1100" dirty="0" smtClean="0">
              <a:solidFill>
                <a:schemeClr val="tx1"/>
              </a:solidFill>
            </a:rPr>
            <a:t>Bring community advocates together to serve members needs</a:t>
          </a:r>
        </a:p>
        <a:p>
          <a:pPr algn="l"/>
          <a:endParaRPr lang="en-US" sz="1100" dirty="0" smtClean="0">
            <a:solidFill>
              <a:schemeClr val="tx1"/>
            </a:solidFill>
          </a:endParaRPr>
        </a:p>
        <a:p>
          <a:pPr algn="l"/>
          <a:r>
            <a:rPr lang="en-US" sz="1100" dirty="0" smtClean="0">
              <a:solidFill>
                <a:schemeClr val="tx1"/>
              </a:solidFill>
            </a:rPr>
            <a:t>Identify member social resources</a:t>
          </a:r>
        </a:p>
      </dgm:t>
    </dgm:pt>
    <dgm:pt modelId="{51F662B0-C53E-4174-8923-F1CB05EEF473}" type="parTrans" cxnId="{2328E722-46B6-4778-89F7-34F2BC2399CB}">
      <dgm:prSet/>
      <dgm:spPr/>
      <dgm:t>
        <a:bodyPr/>
        <a:lstStyle/>
        <a:p>
          <a:endParaRPr lang="en-US" sz="1400"/>
        </a:p>
      </dgm:t>
    </dgm:pt>
    <dgm:pt modelId="{A7A4515A-8C51-4786-A794-A1476280D3FC}" type="sibTrans" cxnId="{2328E722-46B6-4778-89F7-34F2BC2399CB}">
      <dgm:prSet/>
      <dgm:spPr/>
      <dgm:t>
        <a:bodyPr/>
        <a:lstStyle/>
        <a:p>
          <a:endParaRPr lang="en-US" sz="1400"/>
        </a:p>
      </dgm:t>
    </dgm:pt>
    <dgm:pt modelId="{350446AF-1C2E-4C43-830F-AA39F5A23DF9}">
      <dgm:prSet custT="1">
        <dgm:style>
          <a:lnRef idx="1">
            <a:schemeClr val="accent6"/>
          </a:lnRef>
          <a:fillRef idx="2">
            <a:schemeClr val="accent6"/>
          </a:fillRef>
          <a:effectRef idx="1">
            <a:schemeClr val="accent6"/>
          </a:effectRef>
          <a:fontRef idx="minor">
            <a:schemeClr val="dk1"/>
          </a:fontRef>
        </dgm:style>
      </dgm:prSet>
      <dgm:spPr/>
      <dgm:t>
        <a:bodyPr/>
        <a:lstStyle/>
        <a:p>
          <a:pPr algn="l"/>
          <a:r>
            <a:rPr lang="en-US" sz="1100" dirty="0" smtClean="0">
              <a:solidFill>
                <a:schemeClr val="tx1"/>
              </a:solidFill>
            </a:rPr>
            <a:t>Find solutions for State-wide issues and barriers to care</a:t>
          </a:r>
          <a:endParaRPr lang="en-US" sz="1100" dirty="0">
            <a:solidFill>
              <a:schemeClr val="tx1"/>
            </a:solidFill>
          </a:endParaRPr>
        </a:p>
      </dgm:t>
    </dgm:pt>
    <dgm:pt modelId="{0260FAC6-1AB6-490A-8BFA-596C0A7F0B9E}" type="parTrans" cxnId="{AF524DBA-D231-4675-BCD8-04FA32AB2DA2}">
      <dgm:prSet/>
      <dgm:spPr/>
      <dgm:t>
        <a:bodyPr/>
        <a:lstStyle/>
        <a:p>
          <a:endParaRPr lang="en-US" sz="1400"/>
        </a:p>
      </dgm:t>
    </dgm:pt>
    <dgm:pt modelId="{705AA165-C099-4464-B42B-C101F1341DBE}" type="sibTrans" cxnId="{AF524DBA-D231-4675-BCD8-04FA32AB2DA2}">
      <dgm:prSet/>
      <dgm:spPr/>
      <dgm:t>
        <a:bodyPr/>
        <a:lstStyle/>
        <a:p>
          <a:endParaRPr lang="en-US" sz="1400"/>
        </a:p>
      </dgm:t>
    </dgm:pt>
    <dgm:pt modelId="{D4603521-8951-4252-B930-874AF1CDD686}" type="pres">
      <dgm:prSet presAssocID="{856DD3D9-0FE3-445D-AB01-DC1BD2C29686}" presName="hierChild1" presStyleCnt="0">
        <dgm:presLayoutVars>
          <dgm:orgChart val="1"/>
          <dgm:chPref val="1"/>
          <dgm:dir/>
          <dgm:animOne val="branch"/>
          <dgm:animLvl val="lvl"/>
          <dgm:resizeHandles/>
        </dgm:presLayoutVars>
      </dgm:prSet>
      <dgm:spPr/>
      <dgm:t>
        <a:bodyPr/>
        <a:lstStyle/>
        <a:p>
          <a:endParaRPr lang="en-US"/>
        </a:p>
      </dgm:t>
    </dgm:pt>
    <dgm:pt modelId="{1B4381AC-2066-40C4-AE52-A83182A047AD}" type="pres">
      <dgm:prSet presAssocID="{00DD87F5-225D-41B1-8B53-910C54BD5635}" presName="hierRoot1" presStyleCnt="0">
        <dgm:presLayoutVars>
          <dgm:hierBranch val="init"/>
        </dgm:presLayoutVars>
      </dgm:prSet>
      <dgm:spPr/>
    </dgm:pt>
    <dgm:pt modelId="{810726CD-15C2-4D1D-BB41-8F792BD07802}" type="pres">
      <dgm:prSet presAssocID="{00DD87F5-225D-41B1-8B53-910C54BD5635}" presName="rootComposite1" presStyleCnt="0"/>
      <dgm:spPr/>
    </dgm:pt>
    <dgm:pt modelId="{65E03A3C-083D-403A-9292-13EDBE5FD141}" type="pres">
      <dgm:prSet presAssocID="{00DD87F5-225D-41B1-8B53-910C54BD5635}" presName="rootText1" presStyleLbl="node0" presStyleIdx="0" presStyleCnt="1" custScaleX="420186" custLinFactNeighborX="7261" custLinFactNeighborY="-80090">
        <dgm:presLayoutVars>
          <dgm:chPref val="3"/>
        </dgm:presLayoutVars>
      </dgm:prSet>
      <dgm:spPr>
        <a:prstGeom prst="flowChartAlternateProcess">
          <a:avLst/>
        </a:prstGeom>
      </dgm:spPr>
      <dgm:t>
        <a:bodyPr/>
        <a:lstStyle/>
        <a:p>
          <a:endParaRPr lang="en-US"/>
        </a:p>
      </dgm:t>
    </dgm:pt>
    <dgm:pt modelId="{FFD9C236-A8C3-49B1-A5F6-1F3D3987CCAB}" type="pres">
      <dgm:prSet presAssocID="{00DD87F5-225D-41B1-8B53-910C54BD5635}" presName="rootConnector1" presStyleLbl="node1" presStyleIdx="0" presStyleCnt="0"/>
      <dgm:spPr/>
      <dgm:t>
        <a:bodyPr/>
        <a:lstStyle/>
        <a:p>
          <a:endParaRPr lang="en-US"/>
        </a:p>
      </dgm:t>
    </dgm:pt>
    <dgm:pt modelId="{8358F876-B566-4016-BA56-B1A2F8E9249B}" type="pres">
      <dgm:prSet presAssocID="{00DD87F5-225D-41B1-8B53-910C54BD5635}" presName="hierChild2" presStyleCnt="0"/>
      <dgm:spPr/>
    </dgm:pt>
    <dgm:pt modelId="{A9230698-EBCD-4E5E-9D07-783C0FF80508}" type="pres">
      <dgm:prSet presAssocID="{18704E47-D758-486C-8B92-81D7BC3EDA9E}" presName="Name37" presStyleLbl="parChTrans1D2" presStyleIdx="0" presStyleCnt="4"/>
      <dgm:spPr/>
      <dgm:t>
        <a:bodyPr/>
        <a:lstStyle/>
        <a:p>
          <a:endParaRPr lang="en-US"/>
        </a:p>
      </dgm:t>
    </dgm:pt>
    <dgm:pt modelId="{029704D7-F37B-4791-8658-55002FCA0AB9}" type="pres">
      <dgm:prSet presAssocID="{2B87AAC9-E9AC-4E23-919A-455DF9F66716}" presName="hierRoot2" presStyleCnt="0">
        <dgm:presLayoutVars>
          <dgm:hierBranch val="init"/>
        </dgm:presLayoutVars>
      </dgm:prSet>
      <dgm:spPr/>
    </dgm:pt>
    <dgm:pt modelId="{CDA84866-D327-46F2-A843-8C1C7EC6BFDD}" type="pres">
      <dgm:prSet presAssocID="{2B87AAC9-E9AC-4E23-919A-455DF9F66716}" presName="rootComposite" presStyleCnt="0"/>
      <dgm:spPr/>
    </dgm:pt>
    <dgm:pt modelId="{81ED421C-1427-42F4-B48C-2647E2915457}" type="pres">
      <dgm:prSet presAssocID="{2B87AAC9-E9AC-4E23-919A-455DF9F66716}" presName="rootText" presStyleLbl="node2" presStyleIdx="0" presStyleCnt="4" custScaleX="121267">
        <dgm:presLayoutVars>
          <dgm:chPref val="3"/>
        </dgm:presLayoutVars>
      </dgm:prSet>
      <dgm:spPr>
        <a:prstGeom prst="flowChartAlternateProcess">
          <a:avLst/>
        </a:prstGeom>
      </dgm:spPr>
      <dgm:t>
        <a:bodyPr/>
        <a:lstStyle/>
        <a:p>
          <a:endParaRPr lang="en-US"/>
        </a:p>
      </dgm:t>
    </dgm:pt>
    <dgm:pt modelId="{183ED24F-54C7-4F62-98E6-6B39374717DE}" type="pres">
      <dgm:prSet presAssocID="{2B87AAC9-E9AC-4E23-919A-455DF9F66716}" presName="rootConnector" presStyleLbl="node2" presStyleIdx="0" presStyleCnt="4"/>
      <dgm:spPr/>
      <dgm:t>
        <a:bodyPr/>
        <a:lstStyle/>
        <a:p>
          <a:endParaRPr lang="en-US"/>
        </a:p>
      </dgm:t>
    </dgm:pt>
    <dgm:pt modelId="{84328E0A-4E01-4395-B5FB-54CADC11DF49}" type="pres">
      <dgm:prSet presAssocID="{2B87AAC9-E9AC-4E23-919A-455DF9F66716}" presName="hierChild4" presStyleCnt="0"/>
      <dgm:spPr/>
    </dgm:pt>
    <dgm:pt modelId="{A46C7F03-657D-413B-9B92-91B3FF604EFD}" type="pres">
      <dgm:prSet presAssocID="{B2774614-397A-4E5C-8FC2-E1035ECD415C}" presName="Name37" presStyleLbl="parChTrans1D3" presStyleIdx="0" presStyleCnt="4"/>
      <dgm:spPr/>
      <dgm:t>
        <a:bodyPr/>
        <a:lstStyle/>
        <a:p>
          <a:endParaRPr lang="en-US"/>
        </a:p>
      </dgm:t>
    </dgm:pt>
    <dgm:pt modelId="{D3CBBE16-DDA9-481D-8159-81E0D77CC50D}" type="pres">
      <dgm:prSet presAssocID="{E55B9F50-CF8A-4DA1-8EF0-6EF6D642BBE0}" presName="hierRoot2" presStyleCnt="0">
        <dgm:presLayoutVars>
          <dgm:hierBranch val="init"/>
        </dgm:presLayoutVars>
      </dgm:prSet>
      <dgm:spPr/>
    </dgm:pt>
    <dgm:pt modelId="{1E67C7AA-744A-4E82-A400-70A36A07B99E}" type="pres">
      <dgm:prSet presAssocID="{E55B9F50-CF8A-4DA1-8EF0-6EF6D642BBE0}" presName="rootComposite" presStyleCnt="0"/>
      <dgm:spPr/>
    </dgm:pt>
    <dgm:pt modelId="{4A443671-37EA-4319-96B8-E2C083C2F0C7}" type="pres">
      <dgm:prSet presAssocID="{E55B9F50-CF8A-4DA1-8EF0-6EF6D642BBE0}" presName="rootText" presStyleLbl="node3" presStyleIdx="0" presStyleCnt="4" custScaleX="120202" custScaleY="251049" custLinFactNeighborX="-10966" custLinFactNeighborY="-1927">
        <dgm:presLayoutVars>
          <dgm:chPref val="3"/>
        </dgm:presLayoutVars>
      </dgm:prSet>
      <dgm:spPr>
        <a:prstGeom prst="flowChartAlternateProcess">
          <a:avLst/>
        </a:prstGeom>
      </dgm:spPr>
      <dgm:t>
        <a:bodyPr/>
        <a:lstStyle/>
        <a:p>
          <a:endParaRPr lang="en-US"/>
        </a:p>
      </dgm:t>
    </dgm:pt>
    <dgm:pt modelId="{FE31B582-9D54-46A4-B891-7C39032357CF}" type="pres">
      <dgm:prSet presAssocID="{E55B9F50-CF8A-4DA1-8EF0-6EF6D642BBE0}" presName="rootConnector" presStyleLbl="node3" presStyleIdx="0" presStyleCnt="4"/>
      <dgm:spPr/>
      <dgm:t>
        <a:bodyPr/>
        <a:lstStyle/>
        <a:p>
          <a:endParaRPr lang="en-US"/>
        </a:p>
      </dgm:t>
    </dgm:pt>
    <dgm:pt modelId="{435745DA-76AD-49EF-A6A3-4E4EE54203DB}" type="pres">
      <dgm:prSet presAssocID="{E55B9F50-CF8A-4DA1-8EF0-6EF6D642BBE0}" presName="hierChild4" presStyleCnt="0"/>
      <dgm:spPr/>
    </dgm:pt>
    <dgm:pt modelId="{ABC34A09-BD54-4963-A8AF-7289F4DEBEBB}" type="pres">
      <dgm:prSet presAssocID="{E55B9F50-CF8A-4DA1-8EF0-6EF6D642BBE0}" presName="hierChild5" presStyleCnt="0"/>
      <dgm:spPr/>
    </dgm:pt>
    <dgm:pt modelId="{DC91F9FB-AF72-4B0A-A3B6-24EE3D121743}" type="pres">
      <dgm:prSet presAssocID="{2B87AAC9-E9AC-4E23-919A-455DF9F66716}" presName="hierChild5" presStyleCnt="0"/>
      <dgm:spPr/>
    </dgm:pt>
    <dgm:pt modelId="{5DCF2013-7715-44CC-979F-ED0E2AEF654B}" type="pres">
      <dgm:prSet presAssocID="{63A3EA6D-E731-42A2-A275-E47D6E1A5E02}" presName="Name37" presStyleLbl="parChTrans1D2" presStyleIdx="1" presStyleCnt="4"/>
      <dgm:spPr/>
      <dgm:t>
        <a:bodyPr/>
        <a:lstStyle/>
        <a:p>
          <a:endParaRPr lang="en-US"/>
        </a:p>
      </dgm:t>
    </dgm:pt>
    <dgm:pt modelId="{371F75E0-1927-4D09-9D6A-C9C6C5094EF4}" type="pres">
      <dgm:prSet presAssocID="{51C6E16D-5523-41D9-A7B3-7EF1C66716F7}" presName="hierRoot2" presStyleCnt="0">
        <dgm:presLayoutVars>
          <dgm:hierBranch val="init"/>
        </dgm:presLayoutVars>
      </dgm:prSet>
      <dgm:spPr/>
    </dgm:pt>
    <dgm:pt modelId="{82446C05-0E40-4170-AEE5-F060A3077BA5}" type="pres">
      <dgm:prSet presAssocID="{51C6E16D-5523-41D9-A7B3-7EF1C66716F7}" presName="rootComposite" presStyleCnt="0"/>
      <dgm:spPr/>
    </dgm:pt>
    <dgm:pt modelId="{FC25EAB8-9C53-4F11-8EC5-CC92584BE6C8}" type="pres">
      <dgm:prSet presAssocID="{51C6E16D-5523-41D9-A7B3-7EF1C66716F7}" presName="rootText" presStyleLbl="node2" presStyleIdx="1" presStyleCnt="4" custScaleX="114422">
        <dgm:presLayoutVars>
          <dgm:chPref val="3"/>
        </dgm:presLayoutVars>
      </dgm:prSet>
      <dgm:spPr>
        <a:prstGeom prst="flowChartAlternateProcess">
          <a:avLst/>
        </a:prstGeom>
      </dgm:spPr>
      <dgm:t>
        <a:bodyPr/>
        <a:lstStyle/>
        <a:p>
          <a:endParaRPr lang="en-US"/>
        </a:p>
      </dgm:t>
    </dgm:pt>
    <dgm:pt modelId="{00FF853D-FE00-4BF3-81B7-2A69B463FE35}" type="pres">
      <dgm:prSet presAssocID="{51C6E16D-5523-41D9-A7B3-7EF1C66716F7}" presName="rootConnector" presStyleLbl="node2" presStyleIdx="1" presStyleCnt="4"/>
      <dgm:spPr/>
      <dgm:t>
        <a:bodyPr/>
        <a:lstStyle/>
        <a:p>
          <a:endParaRPr lang="en-US"/>
        </a:p>
      </dgm:t>
    </dgm:pt>
    <dgm:pt modelId="{BEDD3773-764C-4199-A415-7B30BA9D33A3}" type="pres">
      <dgm:prSet presAssocID="{51C6E16D-5523-41D9-A7B3-7EF1C66716F7}" presName="hierChild4" presStyleCnt="0"/>
      <dgm:spPr/>
    </dgm:pt>
    <dgm:pt modelId="{014B5F64-D68A-4FB1-BB6A-3E324BFE13FE}" type="pres">
      <dgm:prSet presAssocID="{2A11E2A7-86D3-4A2B-97E5-566BFA52E614}" presName="Name37" presStyleLbl="parChTrans1D3" presStyleIdx="1" presStyleCnt="4"/>
      <dgm:spPr/>
      <dgm:t>
        <a:bodyPr/>
        <a:lstStyle/>
        <a:p>
          <a:endParaRPr lang="en-US"/>
        </a:p>
      </dgm:t>
    </dgm:pt>
    <dgm:pt modelId="{DA821C99-FD51-4CEF-9FDD-D507B162A3C2}" type="pres">
      <dgm:prSet presAssocID="{72C449DF-C94E-4AAA-8055-9EF6876B2E77}" presName="hierRoot2" presStyleCnt="0">
        <dgm:presLayoutVars>
          <dgm:hierBranch val="init"/>
        </dgm:presLayoutVars>
      </dgm:prSet>
      <dgm:spPr/>
    </dgm:pt>
    <dgm:pt modelId="{DDA625AB-5541-4B0D-895C-F4F579542CEE}" type="pres">
      <dgm:prSet presAssocID="{72C449DF-C94E-4AAA-8055-9EF6876B2E77}" presName="rootComposite" presStyleCnt="0"/>
      <dgm:spPr/>
    </dgm:pt>
    <dgm:pt modelId="{C85D8558-7EFB-40B4-8875-531607B94DAE}" type="pres">
      <dgm:prSet presAssocID="{72C449DF-C94E-4AAA-8055-9EF6876B2E77}" presName="rootText" presStyleLbl="node3" presStyleIdx="1" presStyleCnt="4" custScaleX="131832" custScaleY="226366" custLinFactNeighborX="-8604" custLinFactNeighborY="-1926">
        <dgm:presLayoutVars>
          <dgm:chPref val="3"/>
        </dgm:presLayoutVars>
      </dgm:prSet>
      <dgm:spPr>
        <a:prstGeom prst="flowChartAlternateProcess">
          <a:avLst/>
        </a:prstGeom>
      </dgm:spPr>
      <dgm:t>
        <a:bodyPr/>
        <a:lstStyle/>
        <a:p>
          <a:endParaRPr lang="en-US"/>
        </a:p>
      </dgm:t>
    </dgm:pt>
    <dgm:pt modelId="{CBBBE0FD-40CB-4639-B304-B558BA8B6FF7}" type="pres">
      <dgm:prSet presAssocID="{72C449DF-C94E-4AAA-8055-9EF6876B2E77}" presName="rootConnector" presStyleLbl="node3" presStyleIdx="1" presStyleCnt="4"/>
      <dgm:spPr/>
      <dgm:t>
        <a:bodyPr/>
        <a:lstStyle/>
        <a:p>
          <a:endParaRPr lang="en-US"/>
        </a:p>
      </dgm:t>
    </dgm:pt>
    <dgm:pt modelId="{5726D213-3FA7-404C-85FB-7CA326D9458F}" type="pres">
      <dgm:prSet presAssocID="{72C449DF-C94E-4AAA-8055-9EF6876B2E77}" presName="hierChild4" presStyleCnt="0"/>
      <dgm:spPr/>
    </dgm:pt>
    <dgm:pt modelId="{548CCCE4-4993-432E-B86A-0C4CE95D3131}" type="pres">
      <dgm:prSet presAssocID="{72C449DF-C94E-4AAA-8055-9EF6876B2E77}" presName="hierChild5" presStyleCnt="0"/>
      <dgm:spPr/>
    </dgm:pt>
    <dgm:pt modelId="{79EE2B1F-C48A-489F-84FE-D4B0559578DE}" type="pres">
      <dgm:prSet presAssocID="{51C6E16D-5523-41D9-A7B3-7EF1C66716F7}" presName="hierChild5" presStyleCnt="0"/>
      <dgm:spPr/>
    </dgm:pt>
    <dgm:pt modelId="{A15C5B51-0E02-437E-8B13-9127A8EE9130}" type="pres">
      <dgm:prSet presAssocID="{E2BA61F6-8499-4F15-A606-D9290E792317}" presName="Name37" presStyleLbl="parChTrans1D2" presStyleIdx="2" presStyleCnt="4"/>
      <dgm:spPr/>
      <dgm:t>
        <a:bodyPr/>
        <a:lstStyle/>
        <a:p>
          <a:endParaRPr lang="en-US"/>
        </a:p>
      </dgm:t>
    </dgm:pt>
    <dgm:pt modelId="{334DB894-DB7B-434C-A0AF-E06C158E24BC}" type="pres">
      <dgm:prSet presAssocID="{01D1E876-D96C-4EC6-B3FC-74F55B2F1B6C}" presName="hierRoot2" presStyleCnt="0">
        <dgm:presLayoutVars>
          <dgm:hierBranch val="init"/>
        </dgm:presLayoutVars>
      </dgm:prSet>
      <dgm:spPr/>
    </dgm:pt>
    <dgm:pt modelId="{73EBFC93-BD4A-43CA-8011-3E275C9C08A4}" type="pres">
      <dgm:prSet presAssocID="{01D1E876-D96C-4EC6-B3FC-74F55B2F1B6C}" presName="rootComposite" presStyleCnt="0"/>
      <dgm:spPr/>
    </dgm:pt>
    <dgm:pt modelId="{38F3125E-9EA9-4478-AD2D-9C8804499337}" type="pres">
      <dgm:prSet presAssocID="{01D1E876-D96C-4EC6-B3FC-74F55B2F1B6C}" presName="rootText" presStyleLbl="node2" presStyleIdx="2" presStyleCnt="4" custScaleX="131039">
        <dgm:presLayoutVars>
          <dgm:chPref val="3"/>
        </dgm:presLayoutVars>
      </dgm:prSet>
      <dgm:spPr>
        <a:prstGeom prst="flowChartAlternateProcess">
          <a:avLst/>
        </a:prstGeom>
      </dgm:spPr>
      <dgm:t>
        <a:bodyPr/>
        <a:lstStyle/>
        <a:p>
          <a:endParaRPr lang="en-US"/>
        </a:p>
      </dgm:t>
    </dgm:pt>
    <dgm:pt modelId="{E63571D6-6434-400D-9491-91474A389196}" type="pres">
      <dgm:prSet presAssocID="{01D1E876-D96C-4EC6-B3FC-74F55B2F1B6C}" presName="rootConnector" presStyleLbl="node2" presStyleIdx="2" presStyleCnt="4"/>
      <dgm:spPr/>
      <dgm:t>
        <a:bodyPr/>
        <a:lstStyle/>
        <a:p>
          <a:endParaRPr lang="en-US"/>
        </a:p>
      </dgm:t>
    </dgm:pt>
    <dgm:pt modelId="{0463506C-F1D8-4757-A718-67544C9753B9}" type="pres">
      <dgm:prSet presAssocID="{01D1E876-D96C-4EC6-B3FC-74F55B2F1B6C}" presName="hierChild4" presStyleCnt="0"/>
      <dgm:spPr/>
    </dgm:pt>
    <dgm:pt modelId="{F6F656CB-CF38-4846-B659-E672038AEB10}" type="pres">
      <dgm:prSet presAssocID="{51F662B0-C53E-4174-8923-F1CB05EEF473}" presName="Name37" presStyleLbl="parChTrans1D3" presStyleIdx="2" presStyleCnt="4"/>
      <dgm:spPr/>
      <dgm:t>
        <a:bodyPr/>
        <a:lstStyle/>
        <a:p>
          <a:endParaRPr lang="en-US"/>
        </a:p>
      </dgm:t>
    </dgm:pt>
    <dgm:pt modelId="{C91FA1FE-3B24-4058-8A3E-6A7097F2DB41}" type="pres">
      <dgm:prSet presAssocID="{BC1A42D1-5F21-4B79-8C3D-4882E4C984A4}" presName="hierRoot2" presStyleCnt="0">
        <dgm:presLayoutVars>
          <dgm:hierBranch val="init"/>
        </dgm:presLayoutVars>
      </dgm:prSet>
      <dgm:spPr/>
    </dgm:pt>
    <dgm:pt modelId="{FD177E47-D411-48F8-A21D-D34DCB2E8FE7}" type="pres">
      <dgm:prSet presAssocID="{BC1A42D1-5F21-4B79-8C3D-4882E4C984A4}" presName="rootComposite" presStyleCnt="0"/>
      <dgm:spPr/>
    </dgm:pt>
    <dgm:pt modelId="{0124B3DC-067D-4DDF-A666-083C9717D65C}" type="pres">
      <dgm:prSet presAssocID="{BC1A42D1-5F21-4B79-8C3D-4882E4C984A4}" presName="rootText" presStyleLbl="node3" presStyleIdx="2" presStyleCnt="4" custScaleX="154488" custScaleY="236545" custLinFactNeighborX="-11244" custLinFactNeighborY="-1926">
        <dgm:presLayoutVars>
          <dgm:chPref val="3"/>
        </dgm:presLayoutVars>
      </dgm:prSet>
      <dgm:spPr>
        <a:prstGeom prst="flowChartAlternateProcess">
          <a:avLst/>
        </a:prstGeom>
      </dgm:spPr>
      <dgm:t>
        <a:bodyPr/>
        <a:lstStyle/>
        <a:p>
          <a:endParaRPr lang="en-US"/>
        </a:p>
      </dgm:t>
    </dgm:pt>
    <dgm:pt modelId="{7C3665DA-DA1F-401B-8608-991B911B724C}" type="pres">
      <dgm:prSet presAssocID="{BC1A42D1-5F21-4B79-8C3D-4882E4C984A4}" presName="rootConnector" presStyleLbl="node3" presStyleIdx="2" presStyleCnt="4"/>
      <dgm:spPr/>
      <dgm:t>
        <a:bodyPr/>
        <a:lstStyle/>
        <a:p>
          <a:endParaRPr lang="en-US"/>
        </a:p>
      </dgm:t>
    </dgm:pt>
    <dgm:pt modelId="{1E238B1B-5B0C-4199-84BD-6A2118EB85F2}" type="pres">
      <dgm:prSet presAssocID="{BC1A42D1-5F21-4B79-8C3D-4882E4C984A4}" presName="hierChild4" presStyleCnt="0"/>
      <dgm:spPr/>
    </dgm:pt>
    <dgm:pt modelId="{87B4D7F9-31B6-4975-AA10-8DA1ECE1D61A}" type="pres">
      <dgm:prSet presAssocID="{BC1A42D1-5F21-4B79-8C3D-4882E4C984A4}" presName="hierChild5" presStyleCnt="0"/>
      <dgm:spPr/>
    </dgm:pt>
    <dgm:pt modelId="{EDE62450-40E6-4110-8323-2B0C3D3C526F}" type="pres">
      <dgm:prSet presAssocID="{01D1E876-D96C-4EC6-B3FC-74F55B2F1B6C}" presName="hierChild5" presStyleCnt="0"/>
      <dgm:spPr/>
    </dgm:pt>
    <dgm:pt modelId="{3DE71953-9E43-4F61-8FD1-09239D6E582B}" type="pres">
      <dgm:prSet presAssocID="{28D00774-4759-4967-8EA7-76E343F88316}" presName="Name37" presStyleLbl="parChTrans1D2" presStyleIdx="3" presStyleCnt="4"/>
      <dgm:spPr/>
      <dgm:t>
        <a:bodyPr/>
        <a:lstStyle/>
        <a:p>
          <a:endParaRPr lang="en-US"/>
        </a:p>
      </dgm:t>
    </dgm:pt>
    <dgm:pt modelId="{49D0527D-B776-4E8F-80D6-3A3D17A37ED4}" type="pres">
      <dgm:prSet presAssocID="{055E781B-DF59-4218-8216-C6E34564BEC6}" presName="hierRoot2" presStyleCnt="0">
        <dgm:presLayoutVars>
          <dgm:hierBranch val="init"/>
        </dgm:presLayoutVars>
      </dgm:prSet>
      <dgm:spPr/>
    </dgm:pt>
    <dgm:pt modelId="{4C515FE6-44B9-420E-9698-5C73277F3BFD}" type="pres">
      <dgm:prSet presAssocID="{055E781B-DF59-4218-8216-C6E34564BEC6}" presName="rootComposite" presStyleCnt="0"/>
      <dgm:spPr/>
    </dgm:pt>
    <dgm:pt modelId="{7ED9E226-7B6B-413A-952D-2EA6F1D0169D}" type="pres">
      <dgm:prSet presAssocID="{055E781B-DF59-4218-8216-C6E34564BEC6}" presName="rootText" presStyleLbl="node2" presStyleIdx="3" presStyleCnt="4">
        <dgm:presLayoutVars>
          <dgm:chPref val="3"/>
        </dgm:presLayoutVars>
      </dgm:prSet>
      <dgm:spPr>
        <a:prstGeom prst="flowChartAlternateProcess">
          <a:avLst/>
        </a:prstGeom>
      </dgm:spPr>
      <dgm:t>
        <a:bodyPr/>
        <a:lstStyle/>
        <a:p>
          <a:endParaRPr lang="en-US"/>
        </a:p>
      </dgm:t>
    </dgm:pt>
    <dgm:pt modelId="{CAC456C5-E650-4ADA-8633-475E32387002}" type="pres">
      <dgm:prSet presAssocID="{055E781B-DF59-4218-8216-C6E34564BEC6}" presName="rootConnector" presStyleLbl="node2" presStyleIdx="3" presStyleCnt="4"/>
      <dgm:spPr/>
      <dgm:t>
        <a:bodyPr/>
        <a:lstStyle/>
        <a:p>
          <a:endParaRPr lang="en-US"/>
        </a:p>
      </dgm:t>
    </dgm:pt>
    <dgm:pt modelId="{6A76D557-F66B-499F-9934-97BF57886A5D}" type="pres">
      <dgm:prSet presAssocID="{055E781B-DF59-4218-8216-C6E34564BEC6}" presName="hierChild4" presStyleCnt="0"/>
      <dgm:spPr/>
    </dgm:pt>
    <dgm:pt modelId="{F41E5ABF-6482-49DA-9169-32C4905D4A0C}" type="pres">
      <dgm:prSet presAssocID="{0260FAC6-1AB6-490A-8BFA-596C0A7F0B9E}" presName="Name37" presStyleLbl="parChTrans1D3" presStyleIdx="3" presStyleCnt="4"/>
      <dgm:spPr/>
      <dgm:t>
        <a:bodyPr/>
        <a:lstStyle/>
        <a:p>
          <a:endParaRPr lang="en-US"/>
        </a:p>
      </dgm:t>
    </dgm:pt>
    <dgm:pt modelId="{FB424BCB-67EB-4325-8C0E-6A99AF2D862E}" type="pres">
      <dgm:prSet presAssocID="{350446AF-1C2E-4C43-830F-AA39F5A23DF9}" presName="hierRoot2" presStyleCnt="0">
        <dgm:presLayoutVars>
          <dgm:hierBranch val="init"/>
        </dgm:presLayoutVars>
      </dgm:prSet>
      <dgm:spPr/>
    </dgm:pt>
    <dgm:pt modelId="{2118602D-37F7-4D79-BC06-55DB5C50A602}" type="pres">
      <dgm:prSet presAssocID="{350446AF-1C2E-4C43-830F-AA39F5A23DF9}" presName="rootComposite" presStyleCnt="0"/>
      <dgm:spPr/>
    </dgm:pt>
    <dgm:pt modelId="{2DF562D9-ECA1-44BC-9FD7-66879FC8D387}" type="pres">
      <dgm:prSet presAssocID="{350446AF-1C2E-4C43-830F-AA39F5A23DF9}" presName="rootText" presStyleLbl="node3" presStyleIdx="3" presStyleCnt="4" custScaleX="113066" custScaleY="160647" custLinFactNeighborX="-6290" custLinFactNeighborY="-1926">
        <dgm:presLayoutVars>
          <dgm:chPref val="3"/>
        </dgm:presLayoutVars>
      </dgm:prSet>
      <dgm:spPr>
        <a:prstGeom prst="flowChartAlternateProcess">
          <a:avLst/>
        </a:prstGeom>
      </dgm:spPr>
      <dgm:t>
        <a:bodyPr/>
        <a:lstStyle/>
        <a:p>
          <a:endParaRPr lang="en-US"/>
        </a:p>
      </dgm:t>
    </dgm:pt>
    <dgm:pt modelId="{3723B970-4EBB-4554-A9D2-442BADA5B483}" type="pres">
      <dgm:prSet presAssocID="{350446AF-1C2E-4C43-830F-AA39F5A23DF9}" presName="rootConnector" presStyleLbl="node3" presStyleIdx="3" presStyleCnt="4"/>
      <dgm:spPr/>
      <dgm:t>
        <a:bodyPr/>
        <a:lstStyle/>
        <a:p>
          <a:endParaRPr lang="en-US"/>
        </a:p>
      </dgm:t>
    </dgm:pt>
    <dgm:pt modelId="{7983136E-569A-4852-A975-75F60C89C54E}" type="pres">
      <dgm:prSet presAssocID="{350446AF-1C2E-4C43-830F-AA39F5A23DF9}" presName="hierChild4" presStyleCnt="0"/>
      <dgm:spPr/>
    </dgm:pt>
    <dgm:pt modelId="{4C1CC40F-2D69-44B4-B20C-8D2F99B64FF9}" type="pres">
      <dgm:prSet presAssocID="{350446AF-1C2E-4C43-830F-AA39F5A23DF9}" presName="hierChild5" presStyleCnt="0"/>
      <dgm:spPr/>
    </dgm:pt>
    <dgm:pt modelId="{D99ADB34-757B-4D7F-9812-065BAEE4442F}" type="pres">
      <dgm:prSet presAssocID="{055E781B-DF59-4218-8216-C6E34564BEC6}" presName="hierChild5" presStyleCnt="0"/>
      <dgm:spPr/>
    </dgm:pt>
    <dgm:pt modelId="{94B08F22-B87F-4FAA-9809-5CCA7C2F3542}" type="pres">
      <dgm:prSet presAssocID="{00DD87F5-225D-41B1-8B53-910C54BD5635}" presName="hierChild3" presStyleCnt="0"/>
      <dgm:spPr/>
    </dgm:pt>
  </dgm:ptLst>
  <dgm:cxnLst>
    <dgm:cxn modelId="{F532F3AC-B0B5-42E7-9C8A-3D3FD50C9EF6}" srcId="{856DD3D9-0FE3-445D-AB01-DC1BD2C29686}" destId="{00DD87F5-225D-41B1-8B53-910C54BD5635}" srcOrd="0" destOrd="0" parTransId="{17BF49BB-2089-4024-9E7E-0990078100D5}" sibTransId="{65A57830-45EA-4AA5-ABD6-0A74CF7F26F3}"/>
    <dgm:cxn modelId="{73A65262-9349-406A-9508-CE18071FAFDA}" srcId="{51C6E16D-5523-41D9-A7B3-7EF1C66716F7}" destId="{72C449DF-C94E-4AAA-8055-9EF6876B2E77}" srcOrd="0" destOrd="0" parTransId="{2A11E2A7-86D3-4A2B-97E5-566BFA52E614}" sibTransId="{0001219B-BA3A-4413-8E08-805F458CD99D}"/>
    <dgm:cxn modelId="{1F44FF83-0D96-4046-9513-5A9CAFF67FF8}" type="presOf" srcId="{B2774614-397A-4E5C-8FC2-E1035ECD415C}" destId="{A46C7F03-657D-413B-9B92-91B3FF604EFD}" srcOrd="0" destOrd="0" presId="urn:microsoft.com/office/officeart/2005/8/layout/orgChart1"/>
    <dgm:cxn modelId="{7BD0F660-B72F-4BD3-AAE8-CD1B9D95DDF0}" type="presOf" srcId="{01D1E876-D96C-4EC6-B3FC-74F55B2F1B6C}" destId="{E63571D6-6434-400D-9491-91474A389196}" srcOrd="1" destOrd="0" presId="urn:microsoft.com/office/officeart/2005/8/layout/orgChart1"/>
    <dgm:cxn modelId="{DA55A241-D515-43BB-A77E-E4C4EFE8BC27}" type="presOf" srcId="{72C449DF-C94E-4AAA-8055-9EF6876B2E77}" destId="{C85D8558-7EFB-40B4-8875-531607B94DAE}" srcOrd="0" destOrd="0" presId="urn:microsoft.com/office/officeart/2005/8/layout/orgChart1"/>
    <dgm:cxn modelId="{8A9E75B8-A7B1-487B-B8D0-62B4B0BAB13E}" type="presOf" srcId="{055E781B-DF59-4218-8216-C6E34564BEC6}" destId="{7ED9E226-7B6B-413A-952D-2EA6F1D0169D}" srcOrd="0" destOrd="0" presId="urn:microsoft.com/office/officeart/2005/8/layout/orgChart1"/>
    <dgm:cxn modelId="{13CD929A-04F1-4B50-BD34-4703ED0BC132}" srcId="{2B87AAC9-E9AC-4E23-919A-455DF9F66716}" destId="{E55B9F50-CF8A-4DA1-8EF0-6EF6D642BBE0}" srcOrd="0" destOrd="0" parTransId="{B2774614-397A-4E5C-8FC2-E1035ECD415C}" sibTransId="{3052F6E2-B500-4EE1-B750-74CCEE8C2080}"/>
    <dgm:cxn modelId="{8C898DB7-F657-4331-96F6-F84F614311D0}" type="presOf" srcId="{28D00774-4759-4967-8EA7-76E343F88316}" destId="{3DE71953-9E43-4F61-8FD1-09239D6E582B}" srcOrd="0" destOrd="0" presId="urn:microsoft.com/office/officeart/2005/8/layout/orgChart1"/>
    <dgm:cxn modelId="{E0AC46DA-C8BE-44F7-90F2-9C01656894B7}" type="presOf" srcId="{BC1A42D1-5F21-4B79-8C3D-4882E4C984A4}" destId="{7C3665DA-DA1F-401B-8608-991B911B724C}" srcOrd="1" destOrd="0" presId="urn:microsoft.com/office/officeart/2005/8/layout/orgChart1"/>
    <dgm:cxn modelId="{993EA384-D317-4099-A3C6-499A9E2B014F}" type="presOf" srcId="{2A11E2A7-86D3-4A2B-97E5-566BFA52E614}" destId="{014B5F64-D68A-4FB1-BB6A-3E324BFE13FE}" srcOrd="0" destOrd="0" presId="urn:microsoft.com/office/officeart/2005/8/layout/orgChart1"/>
    <dgm:cxn modelId="{A216EEA8-E95F-44EE-AC90-97786D3500D2}" type="presOf" srcId="{E2BA61F6-8499-4F15-A606-D9290E792317}" destId="{A15C5B51-0E02-437E-8B13-9127A8EE9130}" srcOrd="0" destOrd="0" presId="urn:microsoft.com/office/officeart/2005/8/layout/orgChart1"/>
    <dgm:cxn modelId="{A97FF565-EDAC-49E2-8023-CF6EF765C4EB}" type="presOf" srcId="{63A3EA6D-E731-42A2-A275-E47D6E1A5E02}" destId="{5DCF2013-7715-44CC-979F-ED0E2AEF654B}" srcOrd="0" destOrd="0" presId="urn:microsoft.com/office/officeart/2005/8/layout/orgChart1"/>
    <dgm:cxn modelId="{072684F1-A8D1-4E6B-A5EC-EC97406DDA6D}" type="presOf" srcId="{51C6E16D-5523-41D9-A7B3-7EF1C66716F7}" destId="{00FF853D-FE00-4BF3-81B7-2A69B463FE35}" srcOrd="1" destOrd="0" presId="urn:microsoft.com/office/officeart/2005/8/layout/orgChart1"/>
    <dgm:cxn modelId="{8652A54B-B7A5-415C-8CDD-441496FED593}" type="presOf" srcId="{E55B9F50-CF8A-4DA1-8EF0-6EF6D642BBE0}" destId="{4A443671-37EA-4319-96B8-E2C083C2F0C7}" srcOrd="0" destOrd="0" presId="urn:microsoft.com/office/officeart/2005/8/layout/orgChart1"/>
    <dgm:cxn modelId="{F9897BE9-7E72-4F18-84B3-4076DB37D896}" type="presOf" srcId="{0260FAC6-1AB6-490A-8BFA-596C0A7F0B9E}" destId="{F41E5ABF-6482-49DA-9169-32C4905D4A0C}" srcOrd="0" destOrd="0" presId="urn:microsoft.com/office/officeart/2005/8/layout/orgChart1"/>
    <dgm:cxn modelId="{1C04974E-36A3-4657-8A54-CBA5A8F436A0}" srcId="{00DD87F5-225D-41B1-8B53-910C54BD5635}" destId="{055E781B-DF59-4218-8216-C6E34564BEC6}" srcOrd="3" destOrd="0" parTransId="{28D00774-4759-4967-8EA7-76E343F88316}" sibTransId="{5296767C-6797-470B-BB03-535ECAD6C03F}"/>
    <dgm:cxn modelId="{7B821B10-2F9C-4DCC-9571-CD8BE8684B7C}" type="presOf" srcId="{2B87AAC9-E9AC-4E23-919A-455DF9F66716}" destId="{183ED24F-54C7-4F62-98E6-6B39374717DE}" srcOrd="1" destOrd="0" presId="urn:microsoft.com/office/officeart/2005/8/layout/orgChart1"/>
    <dgm:cxn modelId="{3F9A1C53-5A82-4DC7-9589-083DDB13F9AB}" type="presOf" srcId="{51F662B0-C53E-4174-8923-F1CB05EEF473}" destId="{F6F656CB-CF38-4846-B659-E672038AEB10}" srcOrd="0" destOrd="0" presId="urn:microsoft.com/office/officeart/2005/8/layout/orgChart1"/>
    <dgm:cxn modelId="{7F671C8E-9E81-44D9-B985-E9E43B7A2429}" type="presOf" srcId="{350446AF-1C2E-4C43-830F-AA39F5A23DF9}" destId="{3723B970-4EBB-4554-A9D2-442BADA5B483}" srcOrd="1" destOrd="0" presId="urn:microsoft.com/office/officeart/2005/8/layout/orgChart1"/>
    <dgm:cxn modelId="{393D6564-0ECC-4EA8-A80B-736D0FFD973A}" type="presOf" srcId="{856DD3D9-0FE3-445D-AB01-DC1BD2C29686}" destId="{D4603521-8951-4252-B930-874AF1CDD686}" srcOrd="0" destOrd="0" presId="urn:microsoft.com/office/officeart/2005/8/layout/orgChart1"/>
    <dgm:cxn modelId="{B88D72BA-FC3C-4FF3-BDAC-7DAA1AD46FF9}" srcId="{00DD87F5-225D-41B1-8B53-910C54BD5635}" destId="{51C6E16D-5523-41D9-A7B3-7EF1C66716F7}" srcOrd="1" destOrd="0" parTransId="{63A3EA6D-E731-42A2-A275-E47D6E1A5E02}" sibTransId="{E1974A5E-1EC9-4310-AAE7-7C73EDB346CC}"/>
    <dgm:cxn modelId="{B5D978B5-6B30-441E-B88B-76D8E9BC7C41}" type="presOf" srcId="{72C449DF-C94E-4AAA-8055-9EF6876B2E77}" destId="{CBBBE0FD-40CB-4639-B304-B558BA8B6FF7}" srcOrd="1" destOrd="0" presId="urn:microsoft.com/office/officeart/2005/8/layout/orgChart1"/>
    <dgm:cxn modelId="{E80B5904-0B43-47C1-9880-13117218D2D5}" type="presOf" srcId="{00DD87F5-225D-41B1-8B53-910C54BD5635}" destId="{FFD9C236-A8C3-49B1-A5F6-1F3D3987CCAB}" srcOrd="1" destOrd="0" presId="urn:microsoft.com/office/officeart/2005/8/layout/orgChart1"/>
    <dgm:cxn modelId="{B40919A6-4E3F-4340-8B35-4BB4FCC1F096}" srcId="{00DD87F5-225D-41B1-8B53-910C54BD5635}" destId="{2B87AAC9-E9AC-4E23-919A-455DF9F66716}" srcOrd="0" destOrd="0" parTransId="{18704E47-D758-486C-8B92-81D7BC3EDA9E}" sibTransId="{9591460F-12BC-4EBB-8DCF-70716613BD8A}"/>
    <dgm:cxn modelId="{4D8BA76B-6051-445B-8431-04E81B57830E}" type="presOf" srcId="{E55B9F50-CF8A-4DA1-8EF0-6EF6D642BBE0}" destId="{FE31B582-9D54-46A4-B891-7C39032357CF}" srcOrd="1" destOrd="0" presId="urn:microsoft.com/office/officeart/2005/8/layout/orgChart1"/>
    <dgm:cxn modelId="{35D748EF-3D06-496A-BAD3-41EFB8B5D842}" type="presOf" srcId="{2B87AAC9-E9AC-4E23-919A-455DF9F66716}" destId="{81ED421C-1427-42F4-B48C-2647E2915457}" srcOrd="0" destOrd="0" presId="urn:microsoft.com/office/officeart/2005/8/layout/orgChart1"/>
    <dgm:cxn modelId="{AF524DBA-D231-4675-BCD8-04FA32AB2DA2}" srcId="{055E781B-DF59-4218-8216-C6E34564BEC6}" destId="{350446AF-1C2E-4C43-830F-AA39F5A23DF9}" srcOrd="0" destOrd="0" parTransId="{0260FAC6-1AB6-490A-8BFA-596C0A7F0B9E}" sibTransId="{705AA165-C099-4464-B42B-C101F1341DBE}"/>
    <dgm:cxn modelId="{8EAF6B90-ECFC-46BB-9EB2-DAC5539ADC7B}" type="presOf" srcId="{01D1E876-D96C-4EC6-B3FC-74F55B2F1B6C}" destId="{38F3125E-9EA9-4478-AD2D-9C8804499337}" srcOrd="0" destOrd="0" presId="urn:microsoft.com/office/officeart/2005/8/layout/orgChart1"/>
    <dgm:cxn modelId="{0134BBB7-59E9-43B4-A5E0-B20614A2E2DA}" type="presOf" srcId="{00DD87F5-225D-41B1-8B53-910C54BD5635}" destId="{65E03A3C-083D-403A-9292-13EDBE5FD141}" srcOrd="0" destOrd="0" presId="urn:microsoft.com/office/officeart/2005/8/layout/orgChart1"/>
    <dgm:cxn modelId="{2328E722-46B6-4778-89F7-34F2BC2399CB}" srcId="{01D1E876-D96C-4EC6-B3FC-74F55B2F1B6C}" destId="{BC1A42D1-5F21-4B79-8C3D-4882E4C984A4}" srcOrd="0" destOrd="0" parTransId="{51F662B0-C53E-4174-8923-F1CB05EEF473}" sibTransId="{A7A4515A-8C51-4786-A794-A1476280D3FC}"/>
    <dgm:cxn modelId="{F45DC784-D713-45DC-9C15-51C7B9F77D24}" type="presOf" srcId="{BC1A42D1-5F21-4B79-8C3D-4882E4C984A4}" destId="{0124B3DC-067D-4DDF-A666-083C9717D65C}" srcOrd="0" destOrd="0" presId="urn:microsoft.com/office/officeart/2005/8/layout/orgChart1"/>
    <dgm:cxn modelId="{F0728540-64BB-4CC1-AAD5-FF1ED9ADA0E3}" type="presOf" srcId="{350446AF-1C2E-4C43-830F-AA39F5A23DF9}" destId="{2DF562D9-ECA1-44BC-9FD7-66879FC8D387}" srcOrd="0" destOrd="0" presId="urn:microsoft.com/office/officeart/2005/8/layout/orgChart1"/>
    <dgm:cxn modelId="{BB28634B-01E4-4BD0-857D-9CE039456F2D}" type="presOf" srcId="{18704E47-D758-486C-8B92-81D7BC3EDA9E}" destId="{A9230698-EBCD-4E5E-9D07-783C0FF80508}" srcOrd="0" destOrd="0" presId="urn:microsoft.com/office/officeart/2005/8/layout/orgChart1"/>
    <dgm:cxn modelId="{C780B2D9-415B-4218-899C-A68DFA82CE37}" srcId="{00DD87F5-225D-41B1-8B53-910C54BD5635}" destId="{01D1E876-D96C-4EC6-B3FC-74F55B2F1B6C}" srcOrd="2" destOrd="0" parTransId="{E2BA61F6-8499-4F15-A606-D9290E792317}" sibTransId="{B7C10659-42FF-4729-BDA1-9D6B98148050}"/>
    <dgm:cxn modelId="{F037E6F2-A088-4641-885F-E045F44B651F}" type="presOf" srcId="{055E781B-DF59-4218-8216-C6E34564BEC6}" destId="{CAC456C5-E650-4ADA-8633-475E32387002}" srcOrd="1" destOrd="0" presId="urn:microsoft.com/office/officeart/2005/8/layout/orgChart1"/>
    <dgm:cxn modelId="{B27E6131-8D30-4417-96E5-47ACD311643B}" type="presOf" srcId="{51C6E16D-5523-41D9-A7B3-7EF1C66716F7}" destId="{FC25EAB8-9C53-4F11-8EC5-CC92584BE6C8}" srcOrd="0" destOrd="0" presId="urn:microsoft.com/office/officeart/2005/8/layout/orgChart1"/>
    <dgm:cxn modelId="{9352D211-CD86-44B3-AB63-35F405386C26}" type="presParOf" srcId="{D4603521-8951-4252-B930-874AF1CDD686}" destId="{1B4381AC-2066-40C4-AE52-A83182A047AD}" srcOrd="0" destOrd="0" presId="urn:microsoft.com/office/officeart/2005/8/layout/orgChart1"/>
    <dgm:cxn modelId="{90C3F4A2-5A03-4B51-851D-628DC91AC86B}" type="presParOf" srcId="{1B4381AC-2066-40C4-AE52-A83182A047AD}" destId="{810726CD-15C2-4D1D-BB41-8F792BD07802}" srcOrd="0" destOrd="0" presId="urn:microsoft.com/office/officeart/2005/8/layout/orgChart1"/>
    <dgm:cxn modelId="{856EE190-79CF-4A58-96C4-DEBEDBA57869}" type="presParOf" srcId="{810726CD-15C2-4D1D-BB41-8F792BD07802}" destId="{65E03A3C-083D-403A-9292-13EDBE5FD141}" srcOrd="0" destOrd="0" presId="urn:microsoft.com/office/officeart/2005/8/layout/orgChart1"/>
    <dgm:cxn modelId="{15E59090-EF7C-4BDF-A654-180981BCCB29}" type="presParOf" srcId="{810726CD-15C2-4D1D-BB41-8F792BD07802}" destId="{FFD9C236-A8C3-49B1-A5F6-1F3D3987CCAB}" srcOrd="1" destOrd="0" presId="urn:microsoft.com/office/officeart/2005/8/layout/orgChart1"/>
    <dgm:cxn modelId="{A24A01C0-1F81-475E-AA37-5748817FA8E3}" type="presParOf" srcId="{1B4381AC-2066-40C4-AE52-A83182A047AD}" destId="{8358F876-B566-4016-BA56-B1A2F8E9249B}" srcOrd="1" destOrd="0" presId="urn:microsoft.com/office/officeart/2005/8/layout/orgChart1"/>
    <dgm:cxn modelId="{F93E1211-365A-493F-8E87-EAE2FA928A72}" type="presParOf" srcId="{8358F876-B566-4016-BA56-B1A2F8E9249B}" destId="{A9230698-EBCD-4E5E-9D07-783C0FF80508}" srcOrd="0" destOrd="0" presId="urn:microsoft.com/office/officeart/2005/8/layout/orgChart1"/>
    <dgm:cxn modelId="{0BF4532C-1A74-47D2-BAB8-370D056BB1C5}" type="presParOf" srcId="{8358F876-B566-4016-BA56-B1A2F8E9249B}" destId="{029704D7-F37B-4791-8658-55002FCA0AB9}" srcOrd="1" destOrd="0" presId="urn:microsoft.com/office/officeart/2005/8/layout/orgChart1"/>
    <dgm:cxn modelId="{089D3988-FACE-4253-976A-74A8D3D5F180}" type="presParOf" srcId="{029704D7-F37B-4791-8658-55002FCA0AB9}" destId="{CDA84866-D327-46F2-A843-8C1C7EC6BFDD}" srcOrd="0" destOrd="0" presId="urn:microsoft.com/office/officeart/2005/8/layout/orgChart1"/>
    <dgm:cxn modelId="{B3571747-56BF-4FF2-A9B3-B8D333A04DE6}" type="presParOf" srcId="{CDA84866-D327-46F2-A843-8C1C7EC6BFDD}" destId="{81ED421C-1427-42F4-B48C-2647E2915457}" srcOrd="0" destOrd="0" presId="urn:microsoft.com/office/officeart/2005/8/layout/orgChart1"/>
    <dgm:cxn modelId="{CCBAFA66-09C7-401D-BB6E-FA63AA76C5A8}" type="presParOf" srcId="{CDA84866-D327-46F2-A843-8C1C7EC6BFDD}" destId="{183ED24F-54C7-4F62-98E6-6B39374717DE}" srcOrd="1" destOrd="0" presId="urn:microsoft.com/office/officeart/2005/8/layout/orgChart1"/>
    <dgm:cxn modelId="{B2B877B6-2AEA-4A9B-96D4-6D0357797F8D}" type="presParOf" srcId="{029704D7-F37B-4791-8658-55002FCA0AB9}" destId="{84328E0A-4E01-4395-B5FB-54CADC11DF49}" srcOrd="1" destOrd="0" presId="urn:microsoft.com/office/officeart/2005/8/layout/orgChart1"/>
    <dgm:cxn modelId="{AD1963D5-53BD-4677-8FD2-5076C9A489FE}" type="presParOf" srcId="{84328E0A-4E01-4395-B5FB-54CADC11DF49}" destId="{A46C7F03-657D-413B-9B92-91B3FF604EFD}" srcOrd="0" destOrd="0" presId="urn:microsoft.com/office/officeart/2005/8/layout/orgChart1"/>
    <dgm:cxn modelId="{88A9C8A7-5FED-491F-A108-707A9B8D5DB1}" type="presParOf" srcId="{84328E0A-4E01-4395-B5FB-54CADC11DF49}" destId="{D3CBBE16-DDA9-481D-8159-81E0D77CC50D}" srcOrd="1" destOrd="0" presId="urn:microsoft.com/office/officeart/2005/8/layout/orgChart1"/>
    <dgm:cxn modelId="{5B335033-1141-4919-9019-7FE49F1B8415}" type="presParOf" srcId="{D3CBBE16-DDA9-481D-8159-81E0D77CC50D}" destId="{1E67C7AA-744A-4E82-A400-70A36A07B99E}" srcOrd="0" destOrd="0" presId="urn:microsoft.com/office/officeart/2005/8/layout/orgChart1"/>
    <dgm:cxn modelId="{1E56401D-AB80-4094-98BE-DE0D06A1F0DB}" type="presParOf" srcId="{1E67C7AA-744A-4E82-A400-70A36A07B99E}" destId="{4A443671-37EA-4319-96B8-E2C083C2F0C7}" srcOrd="0" destOrd="0" presId="urn:microsoft.com/office/officeart/2005/8/layout/orgChart1"/>
    <dgm:cxn modelId="{5EBB7720-E9DF-4FA3-AF4B-EB8E5386E461}" type="presParOf" srcId="{1E67C7AA-744A-4E82-A400-70A36A07B99E}" destId="{FE31B582-9D54-46A4-B891-7C39032357CF}" srcOrd="1" destOrd="0" presId="urn:microsoft.com/office/officeart/2005/8/layout/orgChart1"/>
    <dgm:cxn modelId="{87C6F474-7B85-48E3-BB41-BD15D4452BA0}" type="presParOf" srcId="{D3CBBE16-DDA9-481D-8159-81E0D77CC50D}" destId="{435745DA-76AD-49EF-A6A3-4E4EE54203DB}" srcOrd="1" destOrd="0" presId="urn:microsoft.com/office/officeart/2005/8/layout/orgChart1"/>
    <dgm:cxn modelId="{1DC67E09-2E31-4806-B60D-44FB7F147E6C}" type="presParOf" srcId="{D3CBBE16-DDA9-481D-8159-81E0D77CC50D}" destId="{ABC34A09-BD54-4963-A8AF-7289F4DEBEBB}" srcOrd="2" destOrd="0" presId="urn:microsoft.com/office/officeart/2005/8/layout/orgChart1"/>
    <dgm:cxn modelId="{4C2C585F-C5FA-4830-929E-6BCC87262273}" type="presParOf" srcId="{029704D7-F37B-4791-8658-55002FCA0AB9}" destId="{DC91F9FB-AF72-4B0A-A3B6-24EE3D121743}" srcOrd="2" destOrd="0" presId="urn:microsoft.com/office/officeart/2005/8/layout/orgChart1"/>
    <dgm:cxn modelId="{FE594464-6BA0-4F91-9261-84DAA47A05EB}" type="presParOf" srcId="{8358F876-B566-4016-BA56-B1A2F8E9249B}" destId="{5DCF2013-7715-44CC-979F-ED0E2AEF654B}" srcOrd="2" destOrd="0" presId="urn:microsoft.com/office/officeart/2005/8/layout/orgChart1"/>
    <dgm:cxn modelId="{9AACFFB2-CDDC-4344-A8DC-B8CBF3F694DD}" type="presParOf" srcId="{8358F876-B566-4016-BA56-B1A2F8E9249B}" destId="{371F75E0-1927-4D09-9D6A-C9C6C5094EF4}" srcOrd="3" destOrd="0" presId="urn:microsoft.com/office/officeart/2005/8/layout/orgChart1"/>
    <dgm:cxn modelId="{1AEBBE64-50A6-4482-AC37-5B9185C2E91F}" type="presParOf" srcId="{371F75E0-1927-4D09-9D6A-C9C6C5094EF4}" destId="{82446C05-0E40-4170-AEE5-F060A3077BA5}" srcOrd="0" destOrd="0" presId="urn:microsoft.com/office/officeart/2005/8/layout/orgChart1"/>
    <dgm:cxn modelId="{896463DC-5B7B-4886-B2ED-80133AACC21B}" type="presParOf" srcId="{82446C05-0E40-4170-AEE5-F060A3077BA5}" destId="{FC25EAB8-9C53-4F11-8EC5-CC92584BE6C8}" srcOrd="0" destOrd="0" presId="urn:microsoft.com/office/officeart/2005/8/layout/orgChart1"/>
    <dgm:cxn modelId="{301EA981-069D-48D0-A91D-CEDF4295F35A}" type="presParOf" srcId="{82446C05-0E40-4170-AEE5-F060A3077BA5}" destId="{00FF853D-FE00-4BF3-81B7-2A69B463FE35}" srcOrd="1" destOrd="0" presId="urn:microsoft.com/office/officeart/2005/8/layout/orgChart1"/>
    <dgm:cxn modelId="{572F627A-0957-4E22-9EDA-A126BD65EC54}" type="presParOf" srcId="{371F75E0-1927-4D09-9D6A-C9C6C5094EF4}" destId="{BEDD3773-764C-4199-A415-7B30BA9D33A3}" srcOrd="1" destOrd="0" presId="urn:microsoft.com/office/officeart/2005/8/layout/orgChart1"/>
    <dgm:cxn modelId="{2DF32BA8-5A90-4064-B9F3-FC438454D421}" type="presParOf" srcId="{BEDD3773-764C-4199-A415-7B30BA9D33A3}" destId="{014B5F64-D68A-4FB1-BB6A-3E324BFE13FE}" srcOrd="0" destOrd="0" presId="urn:microsoft.com/office/officeart/2005/8/layout/orgChart1"/>
    <dgm:cxn modelId="{533A5DE2-5DC0-49A1-885A-4E2C82C17512}" type="presParOf" srcId="{BEDD3773-764C-4199-A415-7B30BA9D33A3}" destId="{DA821C99-FD51-4CEF-9FDD-D507B162A3C2}" srcOrd="1" destOrd="0" presId="urn:microsoft.com/office/officeart/2005/8/layout/orgChart1"/>
    <dgm:cxn modelId="{73320249-58CE-417D-8B6E-EAB7C09F915D}" type="presParOf" srcId="{DA821C99-FD51-4CEF-9FDD-D507B162A3C2}" destId="{DDA625AB-5541-4B0D-895C-F4F579542CEE}" srcOrd="0" destOrd="0" presId="urn:microsoft.com/office/officeart/2005/8/layout/orgChart1"/>
    <dgm:cxn modelId="{890E1D79-A207-4DFD-A443-6722233A6672}" type="presParOf" srcId="{DDA625AB-5541-4B0D-895C-F4F579542CEE}" destId="{C85D8558-7EFB-40B4-8875-531607B94DAE}" srcOrd="0" destOrd="0" presId="urn:microsoft.com/office/officeart/2005/8/layout/orgChart1"/>
    <dgm:cxn modelId="{DF8EFB7C-EA3C-4C73-B0F1-D1DA325D6E29}" type="presParOf" srcId="{DDA625AB-5541-4B0D-895C-F4F579542CEE}" destId="{CBBBE0FD-40CB-4639-B304-B558BA8B6FF7}" srcOrd="1" destOrd="0" presId="urn:microsoft.com/office/officeart/2005/8/layout/orgChart1"/>
    <dgm:cxn modelId="{ED9D9F5B-0229-4880-BD0A-36DD6E6A68D7}" type="presParOf" srcId="{DA821C99-FD51-4CEF-9FDD-D507B162A3C2}" destId="{5726D213-3FA7-404C-85FB-7CA326D9458F}" srcOrd="1" destOrd="0" presId="urn:microsoft.com/office/officeart/2005/8/layout/orgChart1"/>
    <dgm:cxn modelId="{BABA1B43-A19F-48EF-89D4-28E0ED2F6D64}" type="presParOf" srcId="{DA821C99-FD51-4CEF-9FDD-D507B162A3C2}" destId="{548CCCE4-4993-432E-B86A-0C4CE95D3131}" srcOrd="2" destOrd="0" presId="urn:microsoft.com/office/officeart/2005/8/layout/orgChart1"/>
    <dgm:cxn modelId="{71BFD942-324D-4602-B4FC-E22908608A65}" type="presParOf" srcId="{371F75E0-1927-4D09-9D6A-C9C6C5094EF4}" destId="{79EE2B1F-C48A-489F-84FE-D4B0559578DE}" srcOrd="2" destOrd="0" presId="urn:microsoft.com/office/officeart/2005/8/layout/orgChart1"/>
    <dgm:cxn modelId="{FC917576-3D16-4AC5-9FAC-42A5250DAC04}" type="presParOf" srcId="{8358F876-B566-4016-BA56-B1A2F8E9249B}" destId="{A15C5B51-0E02-437E-8B13-9127A8EE9130}" srcOrd="4" destOrd="0" presId="urn:microsoft.com/office/officeart/2005/8/layout/orgChart1"/>
    <dgm:cxn modelId="{78F98285-CFFB-4EF3-B998-5821F30C78F1}" type="presParOf" srcId="{8358F876-B566-4016-BA56-B1A2F8E9249B}" destId="{334DB894-DB7B-434C-A0AF-E06C158E24BC}" srcOrd="5" destOrd="0" presId="urn:microsoft.com/office/officeart/2005/8/layout/orgChart1"/>
    <dgm:cxn modelId="{78BB833D-73A2-462E-865E-B2A9FA3C354C}" type="presParOf" srcId="{334DB894-DB7B-434C-A0AF-E06C158E24BC}" destId="{73EBFC93-BD4A-43CA-8011-3E275C9C08A4}" srcOrd="0" destOrd="0" presId="urn:microsoft.com/office/officeart/2005/8/layout/orgChart1"/>
    <dgm:cxn modelId="{1A5D422B-985D-4E24-AEB8-3F7C1CB9A550}" type="presParOf" srcId="{73EBFC93-BD4A-43CA-8011-3E275C9C08A4}" destId="{38F3125E-9EA9-4478-AD2D-9C8804499337}" srcOrd="0" destOrd="0" presId="urn:microsoft.com/office/officeart/2005/8/layout/orgChart1"/>
    <dgm:cxn modelId="{84784E06-B8EF-4ECB-800E-FDEBAED9DD08}" type="presParOf" srcId="{73EBFC93-BD4A-43CA-8011-3E275C9C08A4}" destId="{E63571D6-6434-400D-9491-91474A389196}" srcOrd="1" destOrd="0" presId="urn:microsoft.com/office/officeart/2005/8/layout/orgChart1"/>
    <dgm:cxn modelId="{4A93165D-006F-418B-882B-7E38A88175E1}" type="presParOf" srcId="{334DB894-DB7B-434C-A0AF-E06C158E24BC}" destId="{0463506C-F1D8-4757-A718-67544C9753B9}" srcOrd="1" destOrd="0" presId="urn:microsoft.com/office/officeart/2005/8/layout/orgChart1"/>
    <dgm:cxn modelId="{2479A1B0-0B07-49E7-8F53-5FEF933430AF}" type="presParOf" srcId="{0463506C-F1D8-4757-A718-67544C9753B9}" destId="{F6F656CB-CF38-4846-B659-E672038AEB10}" srcOrd="0" destOrd="0" presId="urn:microsoft.com/office/officeart/2005/8/layout/orgChart1"/>
    <dgm:cxn modelId="{4DD9EBEC-A74B-4B62-AA7E-ECEEADD145EC}" type="presParOf" srcId="{0463506C-F1D8-4757-A718-67544C9753B9}" destId="{C91FA1FE-3B24-4058-8A3E-6A7097F2DB41}" srcOrd="1" destOrd="0" presId="urn:microsoft.com/office/officeart/2005/8/layout/orgChart1"/>
    <dgm:cxn modelId="{4C1B4F72-20C0-401F-BE9C-797494E254E6}" type="presParOf" srcId="{C91FA1FE-3B24-4058-8A3E-6A7097F2DB41}" destId="{FD177E47-D411-48F8-A21D-D34DCB2E8FE7}" srcOrd="0" destOrd="0" presId="urn:microsoft.com/office/officeart/2005/8/layout/orgChart1"/>
    <dgm:cxn modelId="{F3961E97-B24A-4C09-9E0C-94DF36525E69}" type="presParOf" srcId="{FD177E47-D411-48F8-A21D-D34DCB2E8FE7}" destId="{0124B3DC-067D-4DDF-A666-083C9717D65C}" srcOrd="0" destOrd="0" presId="urn:microsoft.com/office/officeart/2005/8/layout/orgChart1"/>
    <dgm:cxn modelId="{F509D209-C5F2-4C8A-92B5-B349CE1391A5}" type="presParOf" srcId="{FD177E47-D411-48F8-A21D-D34DCB2E8FE7}" destId="{7C3665DA-DA1F-401B-8608-991B911B724C}" srcOrd="1" destOrd="0" presId="urn:microsoft.com/office/officeart/2005/8/layout/orgChart1"/>
    <dgm:cxn modelId="{65E2E26A-D5E5-4EBF-9A7B-D25F76004F33}" type="presParOf" srcId="{C91FA1FE-3B24-4058-8A3E-6A7097F2DB41}" destId="{1E238B1B-5B0C-4199-84BD-6A2118EB85F2}" srcOrd="1" destOrd="0" presId="urn:microsoft.com/office/officeart/2005/8/layout/orgChart1"/>
    <dgm:cxn modelId="{07844722-C590-4D04-A194-44CEFE657ADB}" type="presParOf" srcId="{C91FA1FE-3B24-4058-8A3E-6A7097F2DB41}" destId="{87B4D7F9-31B6-4975-AA10-8DA1ECE1D61A}" srcOrd="2" destOrd="0" presId="urn:microsoft.com/office/officeart/2005/8/layout/orgChart1"/>
    <dgm:cxn modelId="{0F5F2A50-8AED-43E9-BD4F-DC78D3A6C0CC}" type="presParOf" srcId="{334DB894-DB7B-434C-A0AF-E06C158E24BC}" destId="{EDE62450-40E6-4110-8323-2B0C3D3C526F}" srcOrd="2" destOrd="0" presId="urn:microsoft.com/office/officeart/2005/8/layout/orgChart1"/>
    <dgm:cxn modelId="{5382184D-3433-42C5-8225-7926BB042722}" type="presParOf" srcId="{8358F876-B566-4016-BA56-B1A2F8E9249B}" destId="{3DE71953-9E43-4F61-8FD1-09239D6E582B}" srcOrd="6" destOrd="0" presId="urn:microsoft.com/office/officeart/2005/8/layout/orgChart1"/>
    <dgm:cxn modelId="{0CB6A3EB-6784-4727-8A1F-24BAF66A8D7C}" type="presParOf" srcId="{8358F876-B566-4016-BA56-B1A2F8E9249B}" destId="{49D0527D-B776-4E8F-80D6-3A3D17A37ED4}" srcOrd="7" destOrd="0" presId="urn:microsoft.com/office/officeart/2005/8/layout/orgChart1"/>
    <dgm:cxn modelId="{CB2DF7A9-E8FA-429A-9AA9-B669669E3E50}" type="presParOf" srcId="{49D0527D-B776-4E8F-80D6-3A3D17A37ED4}" destId="{4C515FE6-44B9-420E-9698-5C73277F3BFD}" srcOrd="0" destOrd="0" presId="urn:microsoft.com/office/officeart/2005/8/layout/orgChart1"/>
    <dgm:cxn modelId="{743A9665-037E-48C2-BEFD-684D9606A93F}" type="presParOf" srcId="{4C515FE6-44B9-420E-9698-5C73277F3BFD}" destId="{7ED9E226-7B6B-413A-952D-2EA6F1D0169D}" srcOrd="0" destOrd="0" presId="urn:microsoft.com/office/officeart/2005/8/layout/orgChart1"/>
    <dgm:cxn modelId="{3B0D2E25-273C-44BA-BF2A-12457DF98917}" type="presParOf" srcId="{4C515FE6-44B9-420E-9698-5C73277F3BFD}" destId="{CAC456C5-E650-4ADA-8633-475E32387002}" srcOrd="1" destOrd="0" presId="urn:microsoft.com/office/officeart/2005/8/layout/orgChart1"/>
    <dgm:cxn modelId="{5FD83D58-384E-482A-8B1E-ABEC087B1DC2}" type="presParOf" srcId="{49D0527D-B776-4E8F-80D6-3A3D17A37ED4}" destId="{6A76D557-F66B-499F-9934-97BF57886A5D}" srcOrd="1" destOrd="0" presId="urn:microsoft.com/office/officeart/2005/8/layout/orgChart1"/>
    <dgm:cxn modelId="{53651086-2753-431B-A0A8-C465CC89D28C}" type="presParOf" srcId="{6A76D557-F66B-499F-9934-97BF57886A5D}" destId="{F41E5ABF-6482-49DA-9169-32C4905D4A0C}" srcOrd="0" destOrd="0" presId="urn:microsoft.com/office/officeart/2005/8/layout/orgChart1"/>
    <dgm:cxn modelId="{023467DE-49C6-4F72-B463-9726675D3392}" type="presParOf" srcId="{6A76D557-F66B-499F-9934-97BF57886A5D}" destId="{FB424BCB-67EB-4325-8C0E-6A99AF2D862E}" srcOrd="1" destOrd="0" presId="urn:microsoft.com/office/officeart/2005/8/layout/orgChart1"/>
    <dgm:cxn modelId="{5890FF88-EA03-4420-ABCC-A1B7A81415DF}" type="presParOf" srcId="{FB424BCB-67EB-4325-8C0E-6A99AF2D862E}" destId="{2118602D-37F7-4D79-BC06-55DB5C50A602}" srcOrd="0" destOrd="0" presId="urn:microsoft.com/office/officeart/2005/8/layout/orgChart1"/>
    <dgm:cxn modelId="{F67EA2AE-E0CA-492F-9CD4-D908D2F9D5DF}" type="presParOf" srcId="{2118602D-37F7-4D79-BC06-55DB5C50A602}" destId="{2DF562D9-ECA1-44BC-9FD7-66879FC8D387}" srcOrd="0" destOrd="0" presId="urn:microsoft.com/office/officeart/2005/8/layout/orgChart1"/>
    <dgm:cxn modelId="{842A47B3-996C-42A7-A41D-CA8A7E640ADF}" type="presParOf" srcId="{2118602D-37F7-4D79-BC06-55DB5C50A602}" destId="{3723B970-4EBB-4554-A9D2-442BADA5B483}" srcOrd="1" destOrd="0" presId="urn:microsoft.com/office/officeart/2005/8/layout/orgChart1"/>
    <dgm:cxn modelId="{1741B2D2-B606-4046-A54A-0B75DA1AB88E}" type="presParOf" srcId="{FB424BCB-67EB-4325-8C0E-6A99AF2D862E}" destId="{7983136E-569A-4852-A975-75F60C89C54E}" srcOrd="1" destOrd="0" presId="urn:microsoft.com/office/officeart/2005/8/layout/orgChart1"/>
    <dgm:cxn modelId="{23C7A937-8B87-44CC-9D33-ACCB09B34890}" type="presParOf" srcId="{FB424BCB-67EB-4325-8C0E-6A99AF2D862E}" destId="{4C1CC40F-2D69-44B4-B20C-8D2F99B64FF9}" srcOrd="2" destOrd="0" presId="urn:microsoft.com/office/officeart/2005/8/layout/orgChart1"/>
    <dgm:cxn modelId="{1B9E1F8A-FD18-4848-984E-DF1DFB31AE64}" type="presParOf" srcId="{49D0527D-B776-4E8F-80D6-3A3D17A37ED4}" destId="{D99ADB34-757B-4D7F-9812-065BAEE4442F}" srcOrd="2" destOrd="0" presId="urn:microsoft.com/office/officeart/2005/8/layout/orgChart1"/>
    <dgm:cxn modelId="{DF4F0873-3A22-489C-A16C-7BAA82AC8AE8}" type="presParOf" srcId="{1B4381AC-2066-40C4-AE52-A83182A047AD}" destId="{94B08F22-B87F-4FAA-9809-5CCA7C2F3542}"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E5ABF-6482-49DA-9169-32C4905D4A0C}">
      <dsp:nvSpPr>
        <dsp:cNvPr id="0" name=""/>
        <dsp:cNvSpPr/>
      </dsp:nvSpPr>
      <dsp:spPr>
        <a:xfrm>
          <a:off x="6258650" y="1987031"/>
          <a:ext cx="112350" cy="776505"/>
        </a:xfrm>
        <a:custGeom>
          <a:avLst/>
          <a:gdLst/>
          <a:ahLst/>
          <a:cxnLst/>
          <a:rect l="0" t="0" r="0" b="0"/>
          <a:pathLst>
            <a:path>
              <a:moveTo>
                <a:pt x="0" y="0"/>
              </a:moveTo>
              <a:lnTo>
                <a:pt x="0" y="776505"/>
              </a:lnTo>
              <a:lnTo>
                <a:pt x="112350" y="7765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E71953-9E43-4F61-8FD1-09239D6E582B}">
      <dsp:nvSpPr>
        <dsp:cNvPr id="0" name=""/>
        <dsp:cNvSpPr/>
      </dsp:nvSpPr>
      <dsp:spPr>
        <a:xfrm>
          <a:off x="3805790" y="644951"/>
          <a:ext cx="2968821" cy="697127"/>
        </a:xfrm>
        <a:custGeom>
          <a:avLst/>
          <a:gdLst/>
          <a:ahLst/>
          <a:cxnLst/>
          <a:rect l="0" t="0" r="0" b="0"/>
          <a:pathLst>
            <a:path>
              <a:moveTo>
                <a:pt x="0" y="0"/>
              </a:moveTo>
              <a:lnTo>
                <a:pt x="0" y="561688"/>
              </a:lnTo>
              <a:lnTo>
                <a:pt x="2968821" y="561688"/>
              </a:lnTo>
              <a:lnTo>
                <a:pt x="2968821" y="697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F656CB-CF38-4846-B659-E672038AEB10}">
      <dsp:nvSpPr>
        <dsp:cNvPr id="0" name=""/>
        <dsp:cNvSpPr/>
      </dsp:nvSpPr>
      <dsp:spPr>
        <a:xfrm>
          <a:off x="3934967" y="1987031"/>
          <a:ext cx="108504" cy="1021258"/>
        </a:xfrm>
        <a:custGeom>
          <a:avLst/>
          <a:gdLst/>
          <a:ahLst/>
          <a:cxnLst/>
          <a:rect l="0" t="0" r="0" b="0"/>
          <a:pathLst>
            <a:path>
              <a:moveTo>
                <a:pt x="0" y="0"/>
              </a:moveTo>
              <a:lnTo>
                <a:pt x="0" y="1021258"/>
              </a:lnTo>
              <a:lnTo>
                <a:pt x="108504" y="10212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5C5B51-0E02-437E-8B13-9127A8EE9130}">
      <dsp:nvSpPr>
        <dsp:cNvPr id="0" name=""/>
        <dsp:cNvSpPr/>
      </dsp:nvSpPr>
      <dsp:spPr>
        <a:xfrm>
          <a:off x="3805790" y="644951"/>
          <a:ext cx="805288" cy="697127"/>
        </a:xfrm>
        <a:custGeom>
          <a:avLst/>
          <a:gdLst/>
          <a:ahLst/>
          <a:cxnLst/>
          <a:rect l="0" t="0" r="0" b="0"/>
          <a:pathLst>
            <a:path>
              <a:moveTo>
                <a:pt x="0" y="0"/>
              </a:moveTo>
              <a:lnTo>
                <a:pt x="0" y="561688"/>
              </a:lnTo>
              <a:lnTo>
                <a:pt x="805288" y="561688"/>
              </a:lnTo>
              <a:lnTo>
                <a:pt x="805288" y="697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4B5F64-D68A-4FB1-BB6A-3E324BFE13FE}">
      <dsp:nvSpPr>
        <dsp:cNvPr id="0" name=""/>
        <dsp:cNvSpPr/>
      </dsp:nvSpPr>
      <dsp:spPr>
        <a:xfrm>
          <a:off x="1995733" y="1987031"/>
          <a:ext cx="110406" cy="988433"/>
        </a:xfrm>
        <a:custGeom>
          <a:avLst/>
          <a:gdLst/>
          <a:ahLst/>
          <a:cxnLst/>
          <a:rect l="0" t="0" r="0" b="0"/>
          <a:pathLst>
            <a:path>
              <a:moveTo>
                <a:pt x="0" y="0"/>
              </a:moveTo>
              <a:lnTo>
                <a:pt x="0" y="988433"/>
              </a:lnTo>
              <a:lnTo>
                <a:pt x="110406" y="988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CF2013-7715-44CC-979F-ED0E2AEF654B}">
      <dsp:nvSpPr>
        <dsp:cNvPr id="0" name=""/>
        <dsp:cNvSpPr/>
      </dsp:nvSpPr>
      <dsp:spPr>
        <a:xfrm>
          <a:off x="2586106" y="644951"/>
          <a:ext cx="1219683" cy="697127"/>
        </a:xfrm>
        <a:custGeom>
          <a:avLst/>
          <a:gdLst/>
          <a:ahLst/>
          <a:cxnLst/>
          <a:rect l="0" t="0" r="0" b="0"/>
          <a:pathLst>
            <a:path>
              <a:moveTo>
                <a:pt x="1219683" y="0"/>
              </a:moveTo>
              <a:lnTo>
                <a:pt x="1219683" y="561688"/>
              </a:lnTo>
              <a:lnTo>
                <a:pt x="0" y="561688"/>
              </a:lnTo>
              <a:lnTo>
                <a:pt x="0" y="697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6C7F03-657D-413B-9B92-91B3FF604EFD}">
      <dsp:nvSpPr>
        <dsp:cNvPr id="0" name=""/>
        <dsp:cNvSpPr/>
      </dsp:nvSpPr>
      <dsp:spPr>
        <a:xfrm>
          <a:off x="161119" y="1987031"/>
          <a:ext cx="93183" cy="1068024"/>
        </a:xfrm>
        <a:custGeom>
          <a:avLst/>
          <a:gdLst/>
          <a:ahLst/>
          <a:cxnLst/>
          <a:rect l="0" t="0" r="0" b="0"/>
          <a:pathLst>
            <a:path>
              <a:moveTo>
                <a:pt x="0" y="0"/>
              </a:moveTo>
              <a:lnTo>
                <a:pt x="0" y="1068024"/>
              </a:lnTo>
              <a:lnTo>
                <a:pt x="93183" y="10680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230698-EBCD-4E5E-9D07-783C0FF80508}">
      <dsp:nvSpPr>
        <dsp:cNvPr id="0" name=""/>
        <dsp:cNvSpPr/>
      </dsp:nvSpPr>
      <dsp:spPr>
        <a:xfrm>
          <a:off x="786810" y="644951"/>
          <a:ext cx="3018979" cy="697127"/>
        </a:xfrm>
        <a:custGeom>
          <a:avLst/>
          <a:gdLst/>
          <a:ahLst/>
          <a:cxnLst/>
          <a:rect l="0" t="0" r="0" b="0"/>
          <a:pathLst>
            <a:path>
              <a:moveTo>
                <a:pt x="3018979" y="0"/>
              </a:moveTo>
              <a:lnTo>
                <a:pt x="3018979" y="561688"/>
              </a:lnTo>
              <a:lnTo>
                <a:pt x="0" y="561688"/>
              </a:lnTo>
              <a:lnTo>
                <a:pt x="0" y="6971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E03A3C-083D-403A-9292-13EDBE5FD141}">
      <dsp:nvSpPr>
        <dsp:cNvPr id="0" name=""/>
        <dsp:cNvSpPr/>
      </dsp:nvSpPr>
      <dsp:spPr>
        <a:xfrm>
          <a:off x="1095792" y="0"/>
          <a:ext cx="5419995" cy="644951"/>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Improved Health Outcomes</a:t>
          </a:r>
          <a:endParaRPr lang="en-US" sz="1400" kern="1200" dirty="0">
            <a:solidFill>
              <a:schemeClr val="tx1"/>
            </a:solidFill>
          </a:endParaRPr>
        </a:p>
      </dsp:txBody>
      <dsp:txXfrm>
        <a:off x="1127275" y="31483"/>
        <a:ext cx="5357029" cy="581985"/>
      </dsp:txXfrm>
    </dsp:sp>
    <dsp:sp modelId="{81ED421C-1427-42F4-B48C-2647E2915457}">
      <dsp:nvSpPr>
        <dsp:cNvPr id="0" name=""/>
        <dsp:cNvSpPr/>
      </dsp:nvSpPr>
      <dsp:spPr>
        <a:xfrm>
          <a:off x="4696" y="1342079"/>
          <a:ext cx="1564227" cy="644951"/>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Providers</a:t>
          </a:r>
          <a:endParaRPr lang="en-US" sz="1400" kern="1200" dirty="0">
            <a:solidFill>
              <a:schemeClr val="tx1"/>
            </a:solidFill>
          </a:endParaRPr>
        </a:p>
      </dsp:txBody>
      <dsp:txXfrm>
        <a:off x="36179" y="1373562"/>
        <a:ext cx="1501261" cy="581985"/>
      </dsp:txXfrm>
    </dsp:sp>
    <dsp:sp modelId="{4A443671-37EA-4319-96B8-E2C083C2F0C7}">
      <dsp:nvSpPr>
        <dsp:cNvPr id="0" name=""/>
        <dsp:cNvSpPr/>
      </dsp:nvSpPr>
      <dsp:spPr>
        <a:xfrm>
          <a:off x="254302" y="2245483"/>
          <a:ext cx="1550490" cy="1619145"/>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smtClean="0">
              <a:solidFill>
                <a:schemeClr val="tx1"/>
              </a:solidFill>
            </a:rPr>
            <a:t>Manage members’ care</a:t>
          </a:r>
        </a:p>
        <a:p>
          <a:pPr lvl="0" algn="l" defTabSz="488950">
            <a:lnSpc>
              <a:spcPct val="90000"/>
            </a:lnSpc>
            <a:spcBef>
              <a:spcPct val="0"/>
            </a:spcBef>
            <a:spcAft>
              <a:spcPct val="35000"/>
            </a:spcAft>
          </a:pPr>
          <a:endParaRPr lang="en-US" sz="1100" kern="1200" dirty="0" smtClean="0">
            <a:solidFill>
              <a:schemeClr val="tx1"/>
            </a:solidFill>
          </a:endParaRPr>
        </a:p>
        <a:p>
          <a:pPr lvl="0" algn="l" defTabSz="488950">
            <a:lnSpc>
              <a:spcPct val="90000"/>
            </a:lnSpc>
            <a:spcBef>
              <a:spcPct val="0"/>
            </a:spcBef>
            <a:spcAft>
              <a:spcPct val="35000"/>
            </a:spcAft>
          </a:pPr>
          <a:r>
            <a:rPr lang="en-US" sz="1100" kern="1200" dirty="0" smtClean="0">
              <a:solidFill>
                <a:schemeClr val="tx1"/>
              </a:solidFill>
            </a:rPr>
            <a:t>Provide tools to assist providers</a:t>
          </a:r>
        </a:p>
        <a:p>
          <a:pPr lvl="0" algn="l" defTabSz="488950">
            <a:lnSpc>
              <a:spcPct val="90000"/>
            </a:lnSpc>
            <a:spcBef>
              <a:spcPct val="0"/>
            </a:spcBef>
            <a:spcAft>
              <a:spcPct val="35000"/>
            </a:spcAft>
          </a:pPr>
          <a:endParaRPr lang="en-US" sz="1100" kern="1200" dirty="0" smtClean="0">
            <a:solidFill>
              <a:schemeClr val="tx1"/>
            </a:solidFill>
          </a:endParaRPr>
        </a:p>
        <a:p>
          <a:pPr lvl="0" algn="l" defTabSz="488950">
            <a:lnSpc>
              <a:spcPct val="90000"/>
            </a:lnSpc>
            <a:spcBef>
              <a:spcPct val="0"/>
            </a:spcBef>
            <a:spcAft>
              <a:spcPct val="35000"/>
            </a:spcAft>
          </a:pPr>
          <a:r>
            <a:rPr lang="en-US" sz="1100" kern="1200" dirty="0" smtClean="0">
              <a:solidFill>
                <a:schemeClr val="tx1"/>
              </a:solidFill>
            </a:rPr>
            <a:t>Assist in coordinating members’ care</a:t>
          </a:r>
          <a:endParaRPr lang="en-US" sz="1100" kern="1200" dirty="0">
            <a:solidFill>
              <a:schemeClr val="tx1"/>
            </a:solidFill>
          </a:endParaRPr>
        </a:p>
      </dsp:txBody>
      <dsp:txXfrm>
        <a:off x="329989" y="2321170"/>
        <a:ext cx="1399116" cy="1467771"/>
      </dsp:txXfrm>
    </dsp:sp>
    <dsp:sp modelId="{FC25EAB8-9C53-4F11-8EC5-CC92584BE6C8}">
      <dsp:nvSpPr>
        <dsp:cNvPr id="0" name=""/>
        <dsp:cNvSpPr/>
      </dsp:nvSpPr>
      <dsp:spPr>
        <a:xfrm>
          <a:off x="1848140" y="1342079"/>
          <a:ext cx="1475933" cy="644951"/>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Members</a:t>
          </a:r>
          <a:endParaRPr lang="en-US" sz="1400" kern="1200" dirty="0">
            <a:solidFill>
              <a:schemeClr val="tx1"/>
            </a:solidFill>
          </a:endParaRPr>
        </a:p>
      </dsp:txBody>
      <dsp:txXfrm>
        <a:off x="1879623" y="1373562"/>
        <a:ext cx="1412967" cy="581985"/>
      </dsp:txXfrm>
    </dsp:sp>
    <dsp:sp modelId="{C85D8558-7EFB-40B4-8875-531607B94DAE}">
      <dsp:nvSpPr>
        <dsp:cNvPr id="0" name=""/>
        <dsp:cNvSpPr/>
      </dsp:nvSpPr>
      <dsp:spPr>
        <a:xfrm>
          <a:off x="2106140" y="2245489"/>
          <a:ext cx="1700506" cy="1459951"/>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baseline="0" dirty="0" smtClean="0">
              <a:solidFill>
                <a:schemeClr val="tx1"/>
              </a:solidFill>
            </a:rPr>
            <a:t>Educate members </a:t>
          </a:r>
        </a:p>
        <a:p>
          <a:pPr lvl="0" algn="l" defTabSz="488950">
            <a:lnSpc>
              <a:spcPct val="90000"/>
            </a:lnSpc>
            <a:spcBef>
              <a:spcPct val="0"/>
            </a:spcBef>
            <a:spcAft>
              <a:spcPct val="35000"/>
            </a:spcAft>
          </a:pPr>
          <a:endParaRPr lang="en-US" sz="1100" kern="1200" baseline="0" dirty="0" smtClean="0">
            <a:solidFill>
              <a:schemeClr val="tx1"/>
            </a:solidFill>
          </a:endParaRPr>
        </a:p>
        <a:p>
          <a:pPr lvl="0" algn="l" defTabSz="488950">
            <a:lnSpc>
              <a:spcPct val="90000"/>
            </a:lnSpc>
            <a:spcBef>
              <a:spcPct val="0"/>
            </a:spcBef>
            <a:spcAft>
              <a:spcPct val="35000"/>
            </a:spcAft>
          </a:pPr>
          <a:r>
            <a:rPr lang="en-US" sz="1100" kern="1200" baseline="0" dirty="0" smtClean="0">
              <a:solidFill>
                <a:schemeClr val="tx1"/>
              </a:solidFill>
            </a:rPr>
            <a:t>Assist in coordinating care and removing barriers to care</a:t>
          </a:r>
          <a:endParaRPr lang="en-US" sz="1100" kern="1200" baseline="0" dirty="0">
            <a:solidFill>
              <a:schemeClr val="tx1"/>
            </a:solidFill>
          </a:endParaRPr>
        </a:p>
      </dsp:txBody>
      <dsp:txXfrm>
        <a:off x="2177408" y="2316757"/>
        <a:ext cx="1557970" cy="1317415"/>
      </dsp:txXfrm>
    </dsp:sp>
    <dsp:sp modelId="{38F3125E-9EA9-4478-AD2D-9C8804499337}">
      <dsp:nvSpPr>
        <dsp:cNvPr id="0" name=""/>
        <dsp:cNvSpPr/>
      </dsp:nvSpPr>
      <dsp:spPr>
        <a:xfrm>
          <a:off x="3765940" y="1342079"/>
          <a:ext cx="1690277" cy="644951"/>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Community</a:t>
          </a:r>
          <a:endParaRPr lang="en-US" sz="1400" kern="1200" dirty="0">
            <a:solidFill>
              <a:schemeClr val="tx1"/>
            </a:solidFill>
          </a:endParaRPr>
        </a:p>
      </dsp:txBody>
      <dsp:txXfrm>
        <a:off x="3797423" y="1373562"/>
        <a:ext cx="1627311" cy="581985"/>
      </dsp:txXfrm>
    </dsp:sp>
    <dsp:sp modelId="{0124B3DC-067D-4DDF-A666-083C9717D65C}">
      <dsp:nvSpPr>
        <dsp:cNvPr id="0" name=""/>
        <dsp:cNvSpPr/>
      </dsp:nvSpPr>
      <dsp:spPr>
        <a:xfrm>
          <a:off x="4043472" y="2245489"/>
          <a:ext cx="1992746" cy="1525601"/>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smtClean="0">
              <a:solidFill>
                <a:schemeClr val="tx1"/>
              </a:solidFill>
            </a:rPr>
            <a:t>Bring community advocates together to serve members needs</a:t>
          </a:r>
        </a:p>
        <a:p>
          <a:pPr lvl="0" algn="l" defTabSz="488950">
            <a:lnSpc>
              <a:spcPct val="90000"/>
            </a:lnSpc>
            <a:spcBef>
              <a:spcPct val="0"/>
            </a:spcBef>
            <a:spcAft>
              <a:spcPct val="35000"/>
            </a:spcAft>
          </a:pPr>
          <a:endParaRPr lang="en-US" sz="1100" kern="1200" dirty="0" smtClean="0">
            <a:solidFill>
              <a:schemeClr val="tx1"/>
            </a:solidFill>
          </a:endParaRPr>
        </a:p>
        <a:p>
          <a:pPr lvl="0" algn="l" defTabSz="488950">
            <a:lnSpc>
              <a:spcPct val="90000"/>
            </a:lnSpc>
            <a:spcBef>
              <a:spcPct val="0"/>
            </a:spcBef>
            <a:spcAft>
              <a:spcPct val="35000"/>
            </a:spcAft>
          </a:pPr>
          <a:r>
            <a:rPr lang="en-US" sz="1100" kern="1200" dirty="0" smtClean="0">
              <a:solidFill>
                <a:schemeClr val="tx1"/>
              </a:solidFill>
            </a:rPr>
            <a:t>Identify member social resources</a:t>
          </a:r>
        </a:p>
      </dsp:txBody>
      <dsp:txXfrm>
        <a:off x="4117944" y="2319961"/>
        <a:ext cx="1843802" cy="1376657"/>
      </dsp:txXfrm>
    </dsp:sp>
    <dsp:sp modelId="{7ED9E226-7B6B-413A-952D-2EA6F1D0169D}">
      <dsp:nvSpPr>
        <dsp:cNvPr id="0" name=""/>
        <dsp:cNvSpPr/>
      </dsp:nvSpPr>
      <dsp:spPr>
        <a:xfrm>
          <a:off x="6129659" y="1342079"/>
          <a:ext cx="1289903" cy="644951"/>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State</a:t>
          </a:r>
          <a:endParaRPr lang="en-US" sz="1400" kern="1200" dirty="0">
            <a:solidFill>
              <a:schemeClr val="tx1"/>
            </a:solidFill>
          </a:endParaRPr>
        </a:p>
      </dsp:txBody>
      <dsp:txXfrm>
        <a:off x="6161142" y="1373562"/>
        <a:ext cx="1226937" cy="581985"/>
      </dsp:txXfrm>
    </dsp:sp>
    <dsp:sp modelId="{2DF562D9-ECA1-44BC-9FD7-66879FC8D387}">
      <dsp:nvSpPr>
        <dsp:cNvPr id="0" name=""/>
        <dsp:cNvSpPr/>
      </dsp:nvSpPr>
      <dsp:spPr>
        <a:xfrm>
          <a:off x="6371000" y="2245489"/>
          <a:ext cx="1458442" cy="1036095"/>
        </a:xfrm>
        <a:prstGeom prst="flowChartAlternateProcess">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en-US" sz="1100" kern="1200" dirty="0" smtClean="0">
              <a:solidFill>
                <a:schemeClr val="tx1"/>
              </a:solidFill>
            </a:rPr>
            <a:t>Find solutions for State-wide issues and barriers to care</a:t>
          </a:r>
          <a:endParaRPr lang="en-US" sz="1100" kern="1200" dirty="0">
            <a:solidFill>
              <a:schemeClr val="tx1"/>
            </a:solidFill>
          </a:endParaRPr>
        </a:p>
      </dsp:txBody>
      <dsp:txXfrm>
        <a:off x="6421577" y="2296066"/>
        <a:ext cx="1357288" cy="9349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1"/>
            <a:ext cx="3048000" cy="453976"/>
          </a:xfrm>
          <a:prstGeom prst="rect">
            <a:avLst/>
          </a:prstGeom>
          <a:noFill/>
          <a:ln>
            <a:noFill/>
          </a:ln>
          <a:effectLst/>
          <a:extLst/>
        </p:spPr>
        <p:txBody>
          <a:bodyPr vert="horz" wrap="square" lIns="0" tIns="45358" rIns="0" bIns="45358" numCol="1" anchor="t" anchorCtr="0" compatLnSpc="1">
            <a:prstTxWarp prst="textNoShape">
              <a:avLst/>
            </a:prstTxWarp>
          </a:bodyPr>
          <a:lstStyle>
            <a:lvl1pPr algn="l" defTabSz="908050" eaLnBrk="0" hangingPunct="0">
              <a:defRPr sz="1200">
                <a:latin typeface="Georgia" pitchFamily="18" charset="0"/>
              </a:defRPr>
            </a:lvl1pPr>
          </a:lstStyle>
          <a:p>
            <a:pPr>
              <a:defRPr/>
            </a:pPr>
            <a:endParaRPr lang="en-US" dirty="0"/>
          </a:p>
        </p:txBody>
      </p:sp>
      <p:sp>
        <p:nvSpPr>
          <p:cNvPr id="90115" name="Rectangle 3"/>
          <p:cNvSpPr>
            <a:spLocks noGrp="1" noChangeArrowheads="1"/>
          </p:cNvSpPr>
          <p:nvPr>
            <p:ph type="dt" sz="quarter" idx="1"/>
          </p:nvPr>
        </p:nvSpPr>
        <p:spPr bwMode="auto">
          <a:xfrm>
            <a:off x="3962402" y="1"/>
            <a:ext cx="3048000" cy="453976"/>
          </a:xfrm>
          <a:prstGeom prst="rect">
            <a:avLst/>
          </a:prstGeom>
          <a:noFill/>
          <a:ln>
            <a:noFill/>
          </a:ln>
          <a:effectLst/>
          <a:extLst/>
        </p:spPr>
        <p:txBody>
          <a:bodyPr vert="horz" wrap="square" lIns="0" tIns="45358" rIns="0" bIns="45358" numCol="1" anchor="t" anchorCtr="0" compatLnSpc="1">
            <a:prstTxWarp prst="textNoShape">
              <a:avLst/>
            </a:prstTxWarp>
          </a:bodyPr>
          <a:lstStyle>
            <a:lvl1pPr algn="r" defTabSz="908050" eaLnBrk="0" hangingPunct="0">
              <a:defRPr sz="1200">
                <a:latin typeface="Georgia" pitchFamily="18" charset="0"/>
              </a:defRPr>
            </a:lvl1pPr>
          </a:lstStyle>
          <a:p>
            <a:pPr>
              <a:defRPr/>
            </a:pPr>
            <a:fld id="{45CF5760-322B-4409-85FE-B561934E656F}" type="datetime9">
              <a:rPr lang="en-US"/>
              <a:pPr>
                <a:defRPr/>
              </a:pPr>
              <a:t>12/10/2012 12:33:56 PM</a:t>
            </a:fld>
            <a:endParaRPr lang="en-US" dirty="0"/>
          </a:p>
        </p:txBody>
      </p:sp>
      <p:sp>
        <p:nvSpPr>
          <p:cNvPr id="90116" name="Rectangle 4"/>
          <p:cNvSpPr>
            <a:spLocks noGrp="1" noChangeArrowheads="1"/>
          </p:cNvSpPr>
          <p:nvPr>
            <p:ph type="ftr" sz="quarter" idx="2"/>
          </p:nvPr>
        </p:nvSpPr>
        <p:spPr bwMode="auto">
          <a:xfrm>
            <a:off x="1" y="8782187"/>
            <a:ext cx="3048000" cy="453976"/>
          </a:xfrm>
          <a:prstGeom prst="rect">
            <a:avLst/>
          </a:prstGeom>
          <a:noFill/>
          <a:ln>
            <a:noFill/>
          </a:ln>
          <a:effectLst/>
          <a:extLst/>
        </p:spPr>
        <p:txBody>
          <a:bodyPr vert="horz" wrap="square" lIns="0" tIns="45358" rIns="0" bIns="45358" numCol="1" anchor="b" anchorCtr="0" compatLnSpc="1">
            <a:prstTxWarp prst="textNoShape">
              <a:avLst/>
            </a:prstTxWarp>
          </a:bodyPr>
          <a:lstStyle>
            <a:lvl1pPr algn="l" defTabSz="908050" eaLnBrk="0" hangingPunct="0">
              <a:defRPr sz="1200">
                <a:latin typeface="Georgia" pitchFamily="18" charset="0"/>
              </a:defRPr>
            </a:lvl1pPr>
          </a:lstStyle>
          <a:p>
            <a:pPr>
              <a:defRPr/>
            </a:pPr>
            <a:endParaRPr lang="en-US" dirty="0"/>
          </a:p>
        </p:txBody>
      </p:sp>
      <p:sp>
        <p:nvSpPr>
          <p:cNvPr id="90117" name="Rectangle 5"/>
          <p:cNvSpPr>
            <a:spLocks noGrp="1" noChangeArrowheads="1"/>
          </p:cNvSpPr>
          <p:nvPr>
            <p:ph type="sldNum" sz="quarter" idx="3"/>
          </p:nvPr>
        </p:nvSpPr>
        <p:spPr bwMode="auto">
          <a:xfrm>
            <a:off x="3962402" y="8782187"/>
            <a:ext cx="3048000" cy="453976"/>
          </a:xfrm>
          <a:prstGeom prst="rect">
            <a:avLst/>
          </a:prstGeom>
          <a:noFill/>
          <a:ln>
            <a:noFill/>
          </a:ln>
          <a:effectLst/>
          <a:extLst/>
        </p:spPr>
        <p:txBody>
          <a:bodyPr vert="horz" wrap="square" lIns="0" tIns="45358" rIns="0" bIns="45358" numCol="1" anchor="b" anchorCtr="0" compatLnSpc="1">
            <a:prstTxWarp prst="textNoShape">
              <a:avLst/>
            </a:prstTxWarp>
          </a:bodyPr>
          <a:lstStyle>
            <a:lvl1pPr algn="r" defTabSz="908050" eaLnBrk="0" hangingPunct="0">
              <a:defRPr sz="1200">
                <a:latin typeface="Georgia" pitchFamily="18" charset="0"/>
              </a:defRPr>
            </a:lvl1pPr>
          </a:lstStyle>
          <a:p>
            <a:pPr>
              <a:defRPr/>
            </a:pPr>
            <a:fld id="{EE3D1EB0-DC81-4FE9-86CA-DDF389CDC261}" type="slidenum">
              <a:rPr lang="en-US"/>
              <a:pPr>
                <a:defRPr/>
              </a:pPr>
              <a:t>‹#›</a:t>
            </a:fld>
            <a:endParaRPr lang="en-US" dirty="0"/>
          </a:p>
        </p:txBody>
      </p:sp>
    </p:spTree>
    <p:extLst>
      <p:ext uri="{BB962C8B-B14F-4D97-AF65-F5344CB8AC3E}">
        <p14:creationId xmlns:p14="http://schemas.microsoft.com/office/powerpoint/2010/main" val="29012964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 y="1"/>
            <a:ext cx="3038475" cy="460369"/>
          </a:xfrm>
          <a:prstGeom prst="rect">
            <a:avLst/>
          </a:prstGeom>
          <a:noFill/>
          <a:ln>
            <a:noFill/>
          </a:ln>
          <a:effectLst/>
          <a:extLst/>
        </p:spPr>
        <p:txBody>
          <a:bodyPr vert="horz" wrap="square" lIns="92364" tIns="46181" rIns="92364" bIns="46181" numCol="1" anchor="t" anchorCtr="0" compatLnSpc="1">
            <a:prstTxWarp prst="textNoShape">
              <a:avLst/>
            </a:prstTxWarp>
          </a:bodyPr>
          <a:lstStyle>
            <a:lvl1pPr algn="l" defTabSz="922338" eaLnBrk="0" hangingPunct="0">
              <a:defRPr sz="1200">
                <a:latin typeface="Georgia" pitchFamily="18" charset="0"/>
              </a:defRPr>
            </a:lvl1pPr>
          </a:lstStyle>
          <a:p>
            <a:pPr>
              <a:defRPr/>
            </a:pPr>
            <a:endParaRPr lang="en-US" dirty="0"/>
          </a:p>
        </p:txBody>
      </p:sp>
      <p:sp>
        <p:nvSpPr>
          <p:cNvPr id="9219" name="Rectangle 3"/>
          <p:cNvSpPr>
            <a:spLocks noGrp="1" noChangeArrowheads="1"/>
          </p:cNvSpPr>
          <p:nvPr>
            <p:ph type="dt" idx="1"/>
          </p:nvPr>
        </p:nvSpPr>
        <p:spPr bwMode="auto">
          <a:xfrm>
            <a:off x="3265492" y="8996394"/>
            <a:ext cx="3038475" cy="226988"/>
          </a:xfrm>
          <a:prstGeom prst="rect">
            <a:avLst/>
          </a:prstGeom>
          <a:noFill/>
          <a:ln>
            <a:noFill/>
          </a:ln>
          <a:effectLst/>
          <a:extLst/>
        </p:spPr>
        <p:txBody>
          <a:bodyPr vert="horz" wrap="square" lIns="92364" tIns="46181" rIns="92364" bIns="46181" numCol="1" anchor="b" anchorCtr="0" compatLnSpc="1">
            <a:prstTxWarp prst="textNoShape">
              <a:avLst/>
            </a:prstTxWarp>
          </a:bodyPr>
          <a:lstStyle>
            <a:lvl1pPr algn="r" defTabSz="922338" eaLnBrk="0" hangingPunct="0">
              <a:defRPr sz="800">
                <a:latin typeface="Arial" charset="0"/>
              </a:defRPr>
            </a:lvl1pPr>
          </a:lstStyle>
          <a:p>
            <a:pPr>
              <a:defRPr/>
            </a:pPr>
            <a:r>
              <a:rPr lang="en-US" dirty="0"/>
              <a:t>  </a:t>
            </a:r>
            <a:fld id="{C89EDA01-37C9-4834-9990-10FA337893E9}" type="datetime9">
              <a:rPr lang="en-US"/>
              <a:pPr>
                <a:defRPr/>
              </a:pPr>
              <a:t>12/10/2012 12:33:56 PM</a:t>
            </a:fld>
            <a:endParaRPr lang="en-US" dirty="0"/>
          </a:p>
        </p:txBody>
      </p:sp>
      <p:sp>
        <p:nvSpPr>
          <p:cNvPr id="13316" name="Rectangle 4"/>
          <p:cNvSpPr>
            <a:spLocks noGrp="1" noRot="1" noChangeAspect="1" noChangeArrowheads="1" noTextEdit="1"/>
          </p:cNvSpPr>
          <p:nvPr>
            <p:ph type="sldImg" idx="2"/>
          </p:nvPr>
        </p:nvSpPr>
        <p:spPr bwMode="auto">
          <a:xfrm>
            <a:off x="1200150" y="693738"/>
            <a:ext cx="4611688" cy="345757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black">
          <a:xfrm>
            <a:off x="1184275" y="4355927"/>
            <a:ext cx="4656138" cy="1333153"/>
          </a:xfrm>
          <a:prstGeom prst="rect">
            <a:avLst/>
          </a:prstGeom>
          <a:noFill/>
          <a:ln>
            <a:noFill/>
          </a:ln>
          <a:effectLs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3" name="Rectangle 7"/>
          <p:cNvSpPr>
            <a:spLocks noGrp="1" noChangeArrowheads="1"/>
          </p:cNvSpPr>
          <p:nvPr>
            <p:ph type="sldNum" sz="quarter" idx="5"/>
          </p:nvPr>
        </p:nvSpPr>
        <p:spPr bwMode="auto">
          <a:xfrm>
            <a:off x="6399216" y="8996394"/>
            <a:ext cx="611187" cy="226988"/>
          </a:xfrm>
          <a:prstGeom prst="rect">
            <a:avLst/>
          </a:prstGeom>
          <a:noFill/>
          <a:ln>
            <a:noFill/>
          </a:ln>
          <a:effectLst/>
          <a:extLst/>
        </p:spPr>
        <p:txBody>
          <a:bodyPr vert="horz" wrap="square" lIns="92364" tIns="46181" rIns="92364" bIns="46181" numCol="1" anchor="b" anchorCtr="0" compatLnSpc="1">
            <a:prstTxWarp prst="textNoShape">
              <a:avLst/>
            </a:prstTxWarp>
          </a:bodyPr>
          <a:lstStyle>
            <a:lvl1pPr algn="r" defTabSz="922338" eaLnBrk="0" hangingPunct="0">
              <a:defRPr sz="800">
                <a:latin typeface="Arial" charset="0"/>
              </a:defRPr>
            </a:lvl1pPr>
          </a:lstStyle>
          <a:p>
            <a:pPr>
              <a:defRPr/>
            </a:pPr>
            <a:r>
              <a:rPr lang="en-US" dirty="0"/>
              <a:t> P.</a:t>
            </a:r>
            <a:fld id="{1CE46D62-472B-4930-910E-1DD629244BFF}" type="slidenum">
              <a:rPr lang="en-US"/>
              <a:pPr>
                <a:defRPr/>
              </a:pPr>
              <a:t>‹#›</a:t>
            </a:fld>
            <a:endParaRPr lang="en-US" dirty="0"/>
          </a:p>
        </p:txBody>
      </p:sp>
    </p:spTree>
    <p:extLst>
      <p:ext uri="{BB962C8B-B14F-4D97-AF65-F5344CB8AC3E}">
        <p14:creationId xmlns:p14="http://schemas.microsoft.com/office/powerpoint/2010/main" val="2541998853"/>
      </p:ext>
    </p:extLst>
  </p:cSld>
  <p:clrMap bg1="lt1" tx1="dk1" bg2="lt2" tx2="dk2" accent1="accent1" accent2="accent2" accent3="accent3" accent4="accent4" accent5="accent5" accent6="accent6" hlink="hlink" folHlink="folHlink"/>
  <p:hf sldNum="0" hdr="0" ftr="0" dt="0"/>
  <p:notesStyle>
    <a:lvl1pPr algn="l" defTabSz="966788" rtl="0" eaLnBrk="0" fontAlgn="base" hangingPunct="0">
      <a:spcBef>
        <a:spcPct val="100000"/>
      </a:spcBef>
      <a:spcAft>
        <a:spcPct val="0"/>
      </a:spcAft>
      <a:defRPr sz="1400" b="1" kern="1200">
        <a:solidFill>
          <a:schemeClr val="tx1"/>
        </a:solidFill>
        <a:latin typeface="Arial" charset="0"/>
        <a:ea typeface="+mn-ea"/>
        <a:cs typeface="+mn-cs"/>
      </a:defRPr>
    </a:lvl1pPr>
    <a:lvl2pPr marL="227013" indent="-225425" algn="l" defTabSz="966788" rtl="0" eaLnBrk="0" fontAlgn="base" hangingPunct="0">
      <a:spcBef>
        <a:spcPct val="50000"/>
      </a:spcBef>
      <a:spcAft>
        <a:spcPct val="0"/>
      </a:spcAft>
      <a:buClr>
        <a:schemeClr val="tx1"/>
      </a:buClr>
      <a:buChar char="•"/>
      <a:defRPr sz="1200" kern="1200">
        <a:solidFill>
          <a:schemeClr val="tx1"/>
        </a:solidFill>
        <a:latin typeface="Arial" charset="0"/>
        <a:ea typeface="+mn-ea"/>
        <a:cs typeface="+mn-cs"/>
      </a:defRPr>
    </a:lvl2pPr>
    <a:lvl3pPr marL="458788" indent="-230188" algn="l" defTabSz="966788" rtl="0" eaLnBrk="0" fontAlgn="base" hangingPunct="0">
      <a:spcBef>
        <a:spcPct val="50000"/>
      </a:spcBef>
      <a:spcAft>
        <a:spcPct val="0"/>
      </a:spcAft>
      <a:buClr>
        <a:schemeClr val="tx1"/>
      </a:buClr>
      <a:buFont typeface="Arial" charset="0"/>
      <a:buChar char="–"/>
      <a:defRPr sz="1200" kern="1200">
        <a:solidFill>
          <a:schemeClr val="tx1"/>
        </a:solidFill>
        <a:latin typeface="Arial" charset="0"/>
        <a:ea typeface="+mn-ea"/>
        <a:cs typeface="+mn-cs"/>
      </a:defRPr>
    </a:lvl3pPr>
    <a:lvl4pPr marL="684213" indent="-223838" algn="l" defTabSz="966788" rtl="0" eaLnBrk="0" fontAlgn="base" hangingPunct="0">
      <a:spcBef>
        <a:spcPct val="50000"/>
      </a:spcBef>
      <a:spcAft>
        <a:spcPct val="0"/>
      </a:spcAft>
      <a:buClr>
        <a:schemeClr val="tx1"/>
      </a:buClr>
      <a:buChar char="•"/>
      <a:defRPr sz="1200" kern="1200">
        <a:solidFill>
          <a:schemeClr val="tx1"/>
        </a:solidFill>
        <a:latin typeface="Arial" charset="0"/>
        <a:ea typeface="+mn-ea"/>
        <a:cs typeface="+mn-cs"/>
      </a:defRPr>
    </a:lvl4pPr>
    <a:lvl5pPr marL="904875" indent="-215900" algn="l" defTabSz="966788" rtl="0" eaLnBrk="0" fontAlgn="base" hangingPunct="0">
      <a:spcBef>
        <a:spcPct val="50000"/>
      </a:spcBef>
      <a:spcAft>
        <a:spcPct val="0"/>
      </a:spcAft>
      <a:buClr>
        <a:schemeClr val="tx1"/>
      </a:buClr>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275" y="4355927"/>
            <a:ext cx="4656138" cy="213752"/>
          </a:xfrm>
        </p:spPr>
        <p:txBody>
          <a:bodyPr/>
          <a:lstStyle/>
          <a:p>
            <a:endParaRPr lang="en-US"/>
          </a:p>
        </p:txBody>
      </p:sp>
    </p:spTree>
    <p:extLst>
      <p:ext uri="{BB962C8B-B14F-4D97-AF65-F5344CB8AC3E}">
        <p14:creationId xmlns:p14="http://schemas.microsoft.com/office/powerpoint/2010/main" val="233037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4275" y="4355927"/>
            <a:ext cx="4656138" cy="213752"/>
          </a:xfrm>
        </p:spPr>
        <p:txBody>
          <a:bodyPr/>
          <a:lstStyle/>
          <a:p>
            <a:endParaRPr lang="en-US"/>
          </a:p>
        </p:txBody>
      </p:sp>
    </p:spTree>
    <p:extLst>
      <p:ext uri="{BB962C8B-B14F-4D97-AF65-F5344CB8AC3E}">
        <p14:creationId xmlns:p14="http://schemas.microsoft.com/office/powerpoint/2010/main" val="359805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xfrm>
            <a:off x="1184275" y="4355927"/>
            <a:ext cx="4656138" cy="213752"/>
          </a:xfrm>
          <a:noFill/>
        </p:spPr>
        <p:txBody>
          <a:bodyPr/>
          <a:lstStyle/>
          <a:p>
            <a:endParaRPr lang="en-US" smtClean="0"/>
          </a:p>
        </p:txBody>
      </p:sp>
      <p:sp>
        <p:nvSpPr>
          <p:cNvPr id="13316" name="Slide Number Placeholder 4"/>
          <p:cNvSpPr>
            <a:spLocks noGrp="1"/>
          </p:cNvSpPr>
          <p:nvPr>
            <p:ph type="sldNum" sz="quarter" idx="5"/>
          </p:nvPr>
        </p:nvSpPr>
        <p:spPr>
          <a:noFill/>
        </p:spPr>
        <p:txBody>
          <a:bodyPr/>
          <a:lstStyle>
            <a:lvl1pPr defTabSz="922338">
              <a:defRPr sz="1300">
                <a:solidFill>
                  <a:schemeClr val="tx1"/>
                </a:solidFill>
                <a:latin typeface="Arial" charset="0"/>
              </a:defRPr>
            </a:lvl1pPr>
            <a:lvl2pPr marL="742950" indent="-285750" defTabSz="922338">
              <a:defRPr sz="1300">
                <a:solidFill>
                  <a:schemeClr val="tx1"/>
                </a:solidFill>
                <a:latin typeface="Arial" charset="0"/>
              </a:defRPr>
            </a:lvl2pPr>
            <a:lvl3pPr marL="1143000" indent="-228600" defTabSz="922338">
              <a:defRPr sz="1300">
                <a:solidFill>
                  <a:schemeClr val="tx1"/>
                </a:solidFill>
                <a:latin typeface="Arial" charset="0"/>
              </a:defRPr>
            </a:lvl3pPr>
            <a:lvl4pPr marL="1600200" indent="-228600" defTabSz="922338">
              <a:defRPr sz="1300">
                <a:solidFill>
                  <a:schemeClr val="tx1"/>
                </a:solidFill>
                <a:latin typeface="Arial" charset="0"/>
              </a:defRPr>
            </a:lvl4pPr>
            <a:lvl5pPr marL="2057400" indent="-228600" defTabSz="922338">
              <a:defRPr sz="1300">
                <a:solidFill>
                  <a:schemeClr val="tx1"/>
                </a:solidFill>
                <a:latin typeface="Arial" charset="0"/>
              </a:defRPr>
            </a:lvl5pPr>
            <a:lvl6pPr marL="2514600" indent="-228600" algn="ctr" defTabSz="922338" eaLnBrk="0" fontAlgn="base" hangingPunct="0">
              <a:spcBef>
                <a:spcPct val="0"/>
              </a:spcBef>
              <a:spcAft>
                <a:spcPct val="0"/>
              </a:spcAft>
              <a:defRPr sz="1300">
                <a:solidFill>
                  <a:schemeClr val="tx1"/>
                </a:solidFill>
                <a:latin typeface="Arial" charset="0"/>
              </a:defRPr>
            </a:lvl6pPr>
            <a:lvl7pPr marL="2971800" indent="-228600" algn="ctr" defTabSz="922338" eaLnBrk="0" fontAlgn="base" hangingPunct="0">
              <a:spcBef>
                <a:spcPct val="0"/>
              </a:spcBef>
              <a:spcAft>
                <a:spcPct val="0"/>
              </a:spcAft>
              <a:defRPr sz="1300">
                <a:solidFill>
                  <a:schemeClr val="tx1"/>
                </a:solidFill>
                <a:latin typeface="Arial" charset="0"/>
              </a:defRPr>
            </a:lvl7pPr>
            <a:lvl8pPr marL="3429000" indent="-228600" algn="ctr" defTabSz="922338" eaLnBrk="0" fontAlgn="base" hangingPunct="0">
              <a:spcBef>
                <a:spcPct val="0"/>
              </a:spcBef>
              <a:spcAft>
                <a:spcPct val="0"/>
              </a:spcAft>
              <a:defRPr sz="1300">
                <a:solidFill>
                  <a:schemeClr val="tx1"/>
                </a:solidFill>
                <a:latin typeface="Arial" charset="0"/>
              </a:defRPr>
            </a:lvl8pPr>
            <a:lvl9pPr marL="3886200" indent="-228600" algn="ctr" defTabSz="922338" eaLnBrk="0" fontAlgn="base" hangingPunct="0">
              <a:spcBef>
                <a:spcPct val="0"/>
              </a:spcBef>
              <a:spcAft>
                <a:spcPct val="0"/>
              </a:spcAft>
              <a:defRPr sz="1300">
                <a:solidFill>
                  <a:schemeClr val="tx1"/>
                </a:solidFill>
                <a:latin typeface="Arial" charset="0"/>
              </a:defRPr>
            </a:lvl9pPr>
          </a:lstStyle>
          <a:p>
            <a:r>
              <a:rPr lang="en-US" sz="800" smtClean="0"/>
              <a:t> P.</a:t>
            </a:r>
            <a:fld id="{32C9D566-CBB3-4A04-BC48-77048FB3CCD9}" type="slidenum">
              <a:rPr lang="en-US" sz="800" smtClean="0"/>
              <a:pPr/>
              <a:t>21</a:t>
            </a:fld>
            <a:endParaRPr lang="en-US" sz="8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2338">
              <a:defRPr sz="1300">
                <a:solidFill>
                  <a:schemeClr val="tx1"/>
                </a:solidFill>
                <a:latin typeface="Arial" charset="0"/>
              </a:defRPr>
            </a:lvl1pPr>
            <a:lvl2pPr marL="742950" indent="-285750" defTabSz="922338">
              <a:defRPr sz="1300">
                <a:solidFill>
                  <a:schemeClr val="tx1"/>
                </a:solidFill>
                <a:latin typeface="Arial" charset="0"/>
              </a:defRPr>
            </a:lvl2pPr>
            <a:lvl3pPr marL="1143000" indent="-228600" defTabSz="922338">
              <a:defRPr sz="1300">
                <a:solidFill>
                  <a:schemeClr val="tx1"/>
                </a:solidFill>
                <a:latin typeface="Arial" charset="0"/>
              </a:defRPr>
            </a:lvl3pPr>
            <a:lvl4pPr marL="1600200" indent="-228600" defTabSz="922338">
              <a:defRPr sz="1300">
                <a:solidFill>
                  <a:schemeClr val="tx1"/>
                </a:solidFill>
                <a:latin typeface="Arial" charset="0"/>
              </a:defRPr>
            </a:lvl4pPr>
            <a:lvl5pPr marL="2057400" indent="-228600" defTabSz="922338">
              <a:defRPr sz="1300">
                <a:solidFill>
                  <a:schemeClr val="tx1"/>
                </a:solidFill>
                <a:latin typeface="Arial" charset="0"/>
              </a:defRPr>
            </a:lvl5pPr>
            <a:lvl6pPr marL="2514600" indent="-228600" algn="ctr" defTabSz="922338" eaLnBrk="0" fontAlgn="base" hangingPunct="0">
              <a:spcBef>
                <a:spcPct val="0"/>
              </a:spcBef>
              <a:spcAft>
                <a:spcPct val="0"/>
              </a:spcAft>
              <a:defRPr sz="1300">
                <a:solidFill>
                  <a:schemeClr val="tx1"/>
                </a:solidFill>
                <a:latin typeface="Arial" charset="0"/>
              </a:defRPr>
            </a:lvl6pPr>
            <a:lvl7pPr marL="2971800" indent="-228600" algn="ctr" defTabSz="922338" eaLnBrk="0" fontAlgn="base" hangingPunct="0">
              <a:spcBef>
                <a:spcPct val="0"/>
              </a:spcBef>
              <a:spcAft>
                <a:spcPct val="0"/>
              </a:spcAft>
              <a:defRPr sz="1300">
                <a:solidFill>
                  <a:schemeClr val="tx1"/>
                </a:solidFill>
                <a:latin typeface="Arial" charset="0"/>
              </a:defRPr>
            </a:lvl7pPr>
            <a:lvl8pPr marL="3429000" indent="-228600" algn="ctr" defTabSz="922338" eaLnBrk="0" fontAlgn="base" hangingPunct="0">
              <a:spcBef>
                <a:spcPct val="0"/>
              </a:spcBef>
              <a:spcAft>
                <a:spcPct val="0"/>
              </a:spcAft>
              <a:defRPr sz="1300">
                <a:solidFill>
                  <a:schemeClr val="tx1"/>
                </a:solidFill>
                <a:latin typeface="Arial" charset="0"/>
              </a:defRPr>
            </a:lvl8pPr>
            <a:lvl9pPr marL="3886200" indent="-228600" algn="ctr" defTabSz="922338" eaLnBrk="0" fontAlgn="base" hangingPunct="0">
              <a:spcBef>
                <a:spcPct val="0"/>
              </a:spcBef>
              <a:spcAft>
                <a:spcPct val="0"/>
              </a:spcAft>
              <a:defRPr sz="1300">
                <a:solidFill>
                  <a:schemeClr val="tx1"/>
                </a:solidFill>
                <a:latin typeface="Arial" charset="0"/>
              </a:defRPr>
            </a:lvl9pPr>
          </a:lstStyle>
          <a:p>
            <a:r>
              <a:rPr lang="en-US" sz="800" smtClean="0"/>
              <a:t> P.</a:t>
            </a:r>
            <a:fld id="{60FEAA4B-C430-4C5C-B203-8C90819F560A}" type="slidenum">
              <a:rPr lang="en-US" sz="800" smtClean="0"/>
              <a:pPr/>
              <a:t>23</a:t>
            </a:fld>
            <a:endParaRPr lang="en-US" sz="8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1184275" y="4356534"/>
            <a:ext cx="4656138" cy="1015663"/>
          </a:xfrm>
          <a:noFill/>
        </p:spPr>
        <p:txBody>
          <a:bodyPr/>
          <a:lstStyle/>
          <a:p>
            <a:pPr lvl="1"/>
            <a:r>
              <a:rPr lang="en-US" smtClean="0"/>
              <a:t>Text</a:t>
            </a:r>
          </a:p>
          <a:p>
            <a:pPr lvl="2"/>
            <a:r>
              <a:rPr lang="en-US" smtClean="0"/>
              <a:t>Text</a:t>
            </a:r>
          </a:p>
          <a:p>
            <a:pPr lvl="3"/>
            <a:r>
              <a:rPr lang="en-US" smtClean="0"/>
              <a:t>Text</a:t>
            </a:r>
          </a:p>
          <a:p>
            <a:pPr lvl="4"/>
            <a:r>
              <a:rPr lang="en-US" smtClean="0"/>
              <a:t>Text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3800">
                <a:solidFill>
                  <a:schemeClr val="tx1"/>
                </a:solidFill>
                <a:latin typeface="Impact" pitchFamily="34" charset="0"/>
              </a:defRPr>
            </a:lvl1pPr>
            <a:lvl2pPr marL="742950" indent="-285750" eaLnBrk="0" hangingPunct="0">
              <a:defRPr sz="3800">
                <a:solidFill>
                  <a:schemeClr val="tx1"/>
                </a:solidFill>
                <a:latin typeface="Impact" pitchFamily="34" charset="0"/>
              </a:defRPr>
            </a:lvl2pPr>
            <a:lvl3pPr marL="1143000" indent="-228600" eaLnBrk="0" hangingPunct="0">
              <a:defRPr sz="3800">
                <a:solidFill>
                  <a:schemeClr val="tx1"/>
                </a:solidFill>
                <a:latin typeface="Impact" pitchFamily="34" charset="0"/>
              </a:defRPr>
            </a:lvl3pPr>
            <a:lvl4pPr marL="1600200" indent="-228600" eaLnBrk="0" hangingPunct="0">
              <a:defRPr sz="3800">
                <a:solidFill>
                  <a:schemeClr val="tx1"/>
                </a:solidFill>
                <a:latin typeface="Impact" pitchFamily="34" charset="0"/>
              </a:defRPr>
            </a:lvl4pPr>
            <a:lvl5pPr marL="2057400" indent="-228600" eaLnBrk="0" hangingPunct="0">
              <a:defRPr sz="3800">
                <a:solidFill>
                  <a:schemeClr val="tx1"/>
                </a:solidFill>
                <a:latin typeface="Impact" pitchFamily="34" charset="0"/>
              </a:defRPr>
            </a:lvl5pPr>
            <a:lvl6pPr marL="2514600" indent="-228600" algn="ctr" eaLnBrk="0" fontAlgn="base" hangingPunct="0">
              <a:lnSpc>
                <a:spcPct val="90000"/>
              </a:lnSpc>
              <a:spcBef>
                <a:spcPct val="0"/>
              </a:spcBef>
              <a:spcAft>
                <a:spcPct val="0"/>
              </a:spcAft>
              <a:defRPr sz="3800">
                <a:solidFill>
                  <a:schemeClr val="tx1"/>
                </a:solidFill>
                <a:latin typeface="Impact" pitchFamily="34" charset="0"/>
              </a:defRPr>
            </a:lvl6pPr>
            <a:lvl7pPr marL="2971800" indent="-228600" algn="ctr" eaLnBrk="0" fontAlgn="base" hangingPunct="0">
              <a:lnSpc>
                <a:spcPct val="90000"/>
              </a:lnSpc>
              <a:spcBef>
                <a:spcPct val="0"/>
              </a:spcBef>
              <a:spcAft>
                <a:spcPct val="0"/>
              </a:spcAft>
              <a:defRPr sz="3800">
                <a:solidFill>
                  <a:schemeClr val="tx1"/>
                </a:solidFill>
                <a:latin typeface="Impact" pitchFamily="34" charset="0"/>
              </a:defRPr>
            </a:lvl7pPr>
            <a:lvl8pPr marL="3429000" indent="-228600" algn="ctr" eaLnBrk="0" fontAlgn="base" hangingPunct="0">
              <a:lnSpc>
                <a:spcPct val="90000"/>
              </a:lnSpc>
              <a:spcBef>
                <a:spcPct val="0"/>
              </a:spcBef>
              <a:spcAft>
                <a:spcPct val="0"/>
              </a:spcAft>
              <a:defRPr sz="3800">
                <a:solidFill>
                  <a:schemeClr val="tx1"/>
                </a:solidFill>
                <a:latin typeface="Impact" pitchFamily="34" charset="0"/>
              </a:defRPr>
            </a:lvl8pPr>
            <a:lvl9pPr marL="3886200" indent="-228600" algn="ctr" eaLnBrk="0" fontAlgn="base" hangingPunct="0">
              <a:lnSpc>
                <a:spcPct val="90000"/>
              </a:lnSpc>
              <a:spcBef>
                <a:spcPct val="0"/>
              </a:spcBef>
              <a:spcAft>
                <a:spcPct val="0"/>
              </a:spcAft>
              <a:defRPr sz="3800">
                <a:solidFill>
                  <a:schemeClr val="tx1"/>
                </a:solidFill>
                <a:latin typeface="Impact" pitchFamily="34" charset="0"/>
              </a:defRPr>
            </a:lvl9pPr>
          </a:lstStyle>
          <a:p>
            <a:pPr eaLnBrk="1" hangingPunct="1"/>
            <a:fld id="{7AFCC940-227F-4D43-AED7-5F9879C977C3}" type="slidenum">
              <a:rPr lang="en-US" sz="1200" smtClean="0">
                <a:latin typeface="Arial" charset="0"/>
              </a:rPr>
              <a:pPr eaLnBrk="1" hangingPunct="1"/>
              <a:t>26</a:t>
            </a:fld>
            <a:endParaRPr lang="en-US" sz="1200"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1184275" y="4355928"/>
            <a:ext cx="4656138" cy="1068756"/>
          </a:xfrm>
          <a:noFill/>
        </p:spPr>
        <p:txBody>
          <a:bodyPr/>
          <a:lstStyle/>
          <a:p>
            <a:pPr eaLnBrk="1" hangingPunct="1"/>
            <a:r>
              <a:rPr lang="en-US" smtClean="0"/>
              <a:t>See page 15 for DSM Codes</a:t>
            </a:r>
          </a:p>
          <a:p>
            <a:pPr eaLnBrk="1" hangingPunct="1"/>
            <a:endParaRPr lang="en-US" smtClean="0"/>
          </a:p>
          <a:p>
            <a:pPr eaLnBrk="1" hangingPunct="1"/>
            <a:r>
              <a:rPr lang="en-US" smtClean="0"/>
              <a:t>CAFAS Examples at end of module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7" descr="cover_slide_exported from_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8"/>
            <a:ext cx="9159875"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ew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514850"/>
            <a:ext cx="35210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6548" name="Rectangle 4"/>
          <p:cNvSpPr>
            <a:spLocks noGrp="1" noChangeArrowheads="1"/>
          </p:cNvSpPr>
          <p:nvPr>
            <p:ph type="ctrTitle" sz="quarter"/>
          </p:nvPr>
        </p:nvSpPr>
        <p:spPr>
          <a:xfrm>
            <a:off x="525463" y="1636713"/>
            <a:ext cx="8428037" cy="1471612"/>
          </a:xfrm>
        </p:spPr>
        <p:txBody>
          <a:bodyPr anchor="b"/>
          <a:lstStyle>
            <a:lvl1pPr>
              <a:defRPr sz="3200">
                <a:solidFill>
                  <a:srgbClr val="003399"/>
                </a:solidFill>
              </a:defRPr>
            </a:lvl1pPr>
          </a:lstStyle>
          <a:p>
            <a:pPr lvl="0"/>
            <a:r>
              <a:rPr lang="en-US" noProof="0" smtClean="0"/>
              <a:t>Click to edit Master title style</a:t>
            </a:r>
          </a:p>
        </p:txBody>
      </p:sp>
    </p:spTree>
    <p:extLst>
      <p:ext uri="{BB962C8B-B14F-4D97-AF65-F5344CB8AC3E}">
        <p14:creationId xmlns:p14="http://schemas.microsoft.com/office/powerpoint/2010/main" val="5572373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525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114300"/>
            <a:ext cx="2214562" cy="223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488" y="114300"/>
            <a:ext cx="6496050" cy="223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65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2988" y="126175"/>
            <a:ext cx="6740525" cy="365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7050" y="1181100"/>
            <a:ext cx="8426450" cy="1169988"/>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57715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0" y="223838"/>
            <a:ext cx="6740525" cy="320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27050" y="2187575"/>
            <a:ext cx="4137025" cy="117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16475" y="2187575"/>
            <a:ext cx="4137025" cy="1177925"/>
          </a:xfrm>
        </p:spPr>
        <p:txBody>
          <a:bodyPr/>
          <a:lstStyle/>
          <a:p>
            <a:pPr lvl="0"/>
            <a:endParaRPr lang="en-US" noProof="0" dirty="0" smtClean="0"/>
          </a:p>
        </p:txBody>
      </p:sp>
    </p:spTree>
    <p:extLst>
      <p:ext uri="{BB962C8B-B14F-4D97-AF65-F5344CB8AC3E}">
        <p14:creationId xmlns:p14="http://schemas.microsoft.com/office/powerpoint/2010/main" val="1423625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5" descr="cover_slide_exported from_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8"/>
            <a:ext cx="9159875"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28" name="Rectangle 4"/>
          <p:cNvSpPr>
            <a:spLocks noGrp="1" noChangeArrowheads="1"/>
          </p:cNvSpPr>
          <p:nvPr>
            <p:ph type="ctrTitle" sz="quarter"/>
          </p:nvPr>
        </p:nvSpPr>
        <p:spPr>
          <a:xfrm>
            <a:off x="525463" y="1636713"/>
            <a:ext cx="8428037" cy="1471612"/>
          </a:xfrm>
        </p:spPr>
        <p:txBody>
          <a:bodyPr anchor="b"/>
          <a:lstStyle>
            <a:lvl1pPr>
              <a:defRPr sz="3200">
                <a:solidFill>
                  <a:srgbClr val="003399"/>
                </a:solidFill>
              </a:defRPr>
            </a:lvl1pPr>
          </a:lstStyle>
          <a:p>
            <a:r>
              <a:rPr lang="en-US" smtClean="0"/>
              <a:t>Click to edit Master title style</a:t>
            </a:r>
            <a:endParaRPr lang="en-US"/>
          </a:p>
        </p:txBody>
      </p:sp>
    </p:spTree>
    <p:extLst>
      <p:ext uri="{BB962C8B-B14F-4D97-AF65-F5344CB8AC3E}">
        <p14:creationId xmlns:p14="http://schemas.microsoft.com/office/powerpoint/2010/main" val="39638249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15943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86240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7050" y="1181100"/>
            <a:ext cx="4137025" cy="116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6475" y="1181100"/>
            <a:ext cx="4137025" cy="116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7902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69172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4088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1724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094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31033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435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20707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6888" y="203200"/>
            <a:ext cx="2106612" cy="214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7050" y="203200"/>
            <a:ext cx="6167438" cy="214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226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0" y="203200"/>
            <a:ext cx="6740525" cy="3651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27050" y="1181100"/>
            <a:ext cx="4137025" cy="116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6475" y="1181100"/>
            <a:ext cx="4137025" cy="116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691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0" y="203200"/>
            <a:ext cx="6740525" cy="365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7050" y="1181100"/>
            <a:ext cx="8426450" cy="1169988"/>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3585877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spcBef>
                <a:spcPct val="0"/>
              </a:spcBef>
              <a:buClrTx/>
              <a:buSzTx/>
              <a:buFontTx/>
              <a:buNone/>
              <a:defRPr sz="1200">
                <a:solidFill>
                  <a:srgbClr val="4B4B4B"/>
                </a:solidFill>
                <a:cs typeface="Arial" charset="0"/>
              </a:defRPr>
            </a:lvl1pPr>
          </a:lstStyle>
          <a:p>
            <a:pPr fontAlgn="auto">
              <a:spcAft>
                <a:spcPts val="0"/>
              </a:spcAft>
              <a:defRPr/>
            </a:pPr>
            <a:endParaRPr lang="en-US" dirty="0">
              <a:latin typeface="Aria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spcBef>
                <a:spcPct val="0"/>
              </a:spcBef>
              <a:buClrTx/>
              <a:buSzTx/>
              <a:buFontTx/>
              <a:buNone/>
              <a:defRPr sz="1200">
                <a:solidFill>
                  <a:srgbClr val="4B4B4B"/>
                </a:solidFill>
                <a:cs typeface="Arial" charset="0"/>
              </a:defRPr>
            </a:lvl1pPr>
          </a:lstStyle>
          <a:p>
            <a:pPr fontAlgn="auto">
              <a:spcAft>
                <a:spcPts val="0"/>
              </a:spcAft>
              <a:defRPr/>
            </a:pPr>
            <a:endParaRPr lang="en-US" dirty="0">
              <a:latin typeface="Arial"/>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spcBef>
                <a:spcPct val="0"/>
              </a:spcBef>
              <a:buClrTx/>
              <a:buSzTx/>
              <a:buFontTx/>
              <a:buNone/>
              <a:defRPr sz="1200">
                <a:solidFill>
                  <a:srgbClr val="4B4B4B"/>
                </a:solidFill>
                <a:cs typeface="Arial" charset="0"/>
              </a:defRPr>
            </a:lvl1pPr>
          </a:lstStyle>
          <a:p>
            <a:pPr fontAlgn="auto">
              <a:spcAft>
                <a:spcPts val="0"/>
              </a:spcAft>
              <a:defRPr/>
            </a:pPr>
            <a:fld id="{3F9E9B09-D0FC-484D-8B91-DCD1CDC3B459}" type="slidenum">
              <a:rPr lang="en-US">
                <a:latin typeface="Arial"/>
              </a:rPr>
              <a:pPr fontAlgn="auto">
                <a:spcAft>
                  <a:spcPts val="0"/>
                </a:spcAft>
                <a:defRPr/>
              </a:pPr>
              <a:t>‹#›</a:t>
            </a:fld>
            <a:endParaRPr lang="en-US" dirty="0">
              <a:latin typeface="Arial"/>
            </a:endParaRPr>
          </a:p>
        </p:txBody>
      </p:sp>
    </p:spTree>
    <p:extLst>
      <p:ext uri="{BB962C8B-B14F-4D97-AF65-F5344CB8AC3E}">
        <p14:creationId xmlns:p14="http://schemas.microsoft.com/office/powerpoint/2010/main" val="938752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7" descr="cover_slide_exported from_A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8"/>
            <a:ext cx="9159875"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ew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514850"/>
            <a:ext cx="3521075"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6548" name="Rectangle 4"/>
          <p:cNvSpPr>
            <a:spLocks noGrp="1" noChangeArrowheads="1"/>
          </p:cNvSpPr>
          <p:nvPr>
            <p:ph type="ctrTitle" sz="quarter"/>
          </p:nvPr>
        </p:nvSpPr>
        <p:spPr>
          <a:xfrm>
            <a:off x="525463" y="1636713"/>
            <a:ext cx="8428037" cy="1471612"/>
          </a:xfrm>
        </p:spPr>
        <p:txBody>
          <a:bodyPr anchor="b"/>
          <a:lstStyle>
            <a:lvl1pPr>
              <a:defRPr sz="3200">
                <a:solidFill>
                  <a:srgbClr val="003399"/>
                </a:solidFill>
              </a:defRPr>
            </a:lvl1pPr>
          </a:lstStyle>
          <a:p>
            <a:pPr lvl="0"/>
            <a:r>
              <a:rPr lang="en-US" noProof="0" smtClean="0"/>
              <a:t>Click to edit Master title style</a:t>
            </a:r>
          </a:p>
        </p:txBody>
      </p:sp>
    </p:spTree>
    <p:extLst>
      <p:ext uri="{BB962C8B-B14F-4D97-AF65-F5344CB8AC3E}">
        <p14:creationId xmlns:p14="http://schemas.microsoft.com/office/powerpoint/2010/main" val="307551168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64562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1912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1772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7050" y="1181100"/>
            <a:ext cx="4137025" cy="116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6475" y="1181100"/>
            <a:ext cx="4137025" cy="116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5687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5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6293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28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5444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78718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7233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114300"/>
            <a:ext cx="2214562" cy="2236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488" y="114300"/>
            <a:ext cx="6496050" cy="2236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6292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2988" y="126175"/>
            <a:ext cx="6740525" cy="3651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7050" y="1181100"/>
            <a:ext cx="8426450" cy="1169988"/>
          </a:xfrm>
        </p:spPr>
        <p:txBody>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13231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7050" y="1181100"/>
            <a:ext cx="4137025" cy="116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6475" y="1181100"/>
            <a:ext cx="4137025" cy="1169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161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a:solidFill>
                <a:srgbClr val="4B4B4B"/>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a:solidFill>
                <a:srgbClr val="4B4B4B"/>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9CEAA27A-612A-4A8D-A89C-237032749AB3}" type="slidenum">
              <a:rPr lang="en-US" sz="1800" smtClean="0">
                <a:solidFill>
                  <a:srgbClr val="4B4B4B"/>
                </a:solidFill>
                <a:latin typeface="Arial"/>
              </a:rPr>
              <a:pPr fontAlgn="auto">
                <a:spcBef>
                  <a:spcPts val="0"/>
                </a:spcBef>
                <a:spcAft>
                  <a:spcPts val="0"/>
                </a:spcAft>
              </a:pPr>
              <a:t>‹#›</a:t>
            </a:fld>
            <a:endParaRPr lang="en-US" sz="1800">
              <a:solidFill>
                <a:srgbClr val="4B4B4B"/>
              </a:solidFill>
              <a:latin typeface="Arial"/>
            </a:endParaRPr>
          </a:p>
        </p:txBody>
      </p:sp>
    </p:spTree>
    <p:extLst>
      <p:ext uri="{BB962C8B-B14F-4D97-AF65-F5344CB8AC3E}">
        <p14:creationId xmlns:p14="http://schemas.microsoft.com/office/powerpoint/2010/main" val="2251473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284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6036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34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367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6246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2.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ontent_slide_footer_no_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527050" y="1181100"/>
            <a:ext cx="84264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1"/>
            <a:r>
              <a:rPr lang="en-US" smtClean="0"/>
              <a:t>First level</a:t>
            </a:r>
          </a:p>
          <a:p>
            <a:pPr lvl="2"/>
            <a:r>
              <a:rPr lang="en-US" smtClean="0"/>
              <a:t>Second level</a:t>
            </a:r>
          </a:p>
          <a:p>
            <a:pPr lvl="3"/>
            <a:r>
              <a:rPr lang="en-US" smtClean="0"/>
              <a:t>Third level</a:t>
            </a:r>
          </a:p>
          <a:p>
            <a:pPr lvl="4"/>
            <a:r>
              <a:rPr lang="en-US" smtClean="0"/>
              <a:t>Fourth level</a:t>
            </a:r>
          </a:p>
        </p:txBody>
      </p:sp>
      <p:pic>
        <p:nvPicPr>
          <p:cNvPr id="1028" name="Picture 5" descr="WellCare_logo_blue_for_PPT"/>
          <p:cNvPicPr>
            <a:picLocks noChangeAspect="1" noChangeArrowheads="1"/>
          </p:cNvPicPr>
          <p:nvPr/>
        </p:nvPicPr>
        <p:blipFill>
          <a:blip r:embed="rId16">
            <a:extLst>
              <a:ext uri="{28A0092B-C50C-407E-A947-70E740481C1C}">
                <a14:useLocalDpi xmlns:a14="http://schemas.microsoft.com/office/drawing/2010/main" val="0"/>
              </a:ext>
            </a:extLst>
          </a:blip>
          <a:srcRect l="4015"/>
          <a:stretch>
            <a:fillRect/>
          </a:stretch>
        </p:blipFill>
        <p:spPr bwMode="auto">
          <a:xfrm>
            <a:off x="7267575" y="84138"/>
            <a:ext cx="17462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Grp="1" noChangeArrowheads="1"/>
          </p:cNvSpPr>
          <p:nvPr>
            <p:ph type="title"/>
          </p:nvPr>
        </p:nvSpPr>
        <p:spPr bwMode="auto">
          <a:xfrm>
            <a:off x="232988" y="166724"/>
            <a:ext cx="6740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8" name="Rectangle 7"/>
          <p:cNvSpPr/>
          <p:nvPr/>
        </p:nvSpPr>
        <p:spPr>
          <a:xfrm>
            <a:off x="228600" y="490656"/>
            <a:ext cx="8686800" cy="45719"/>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Aft>
                <a:spcPts val="0"/>
              </a:spcAft>
              <a:defRPr/>
            </a:pPr>
            <a:endParaRPr lang="en-US" sz="1800" dirty="0">
              <a:solidFill>
                <a:srgbClr val="FFFFFF"/>
              </a:solidFill>
            </a:endParaRPr>
          </a:p>
        </p:txBody>
      </p:sp>
    </p:spTree>
    <p:extLst>
      <p:ext uri="{BB962C8B-B14F-4D97-AF65-F5344CB8AC3E}">
        <p14:creationId xmlns:p14="http://schemas.microsoft.com/office/powerpoint/2010/main" val="42826228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711"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100000"/>
        </a:spcBef>
        <a:spcAft>
          <a:spcPct val="0"/>
        </a:spcAft>
        <a:defRPr sz="1300">
          <a:solidFill>
            <a:schemeClr val="tx1"/>
          </a:solidFill>
          <a:latin typeface="+mn-lt"/>
          <a:ea typeface="+mn-ea"/>
          <a:cs typeface="+mn-cs"/>
        </a:defRPr>
      </a:lvl1pPr>
      <a:lvl2pPr marL="214313" indent="-212725" algn="l" rtl="0" eaLnBrk="1" fontAlgn="base" hangingPunct="1">
        <a:spcBef>
          <a:spcPct val="50000"/>
        </a:spcBef>
        <a:spcAft>
          <a:spcPct val="0"/>
        </a:spcAft>
        <a:buClr>
          <a:schemeClr val="tx1"/>
        </a:buClr>
        <a:buChar char="•"/>
        <a:defRPr sz="1400">
          <a:solidFill>
            <a:srgbClr val="000000"/>
          </a:solidFill>
          <a:latin typeface="+mn-lt"/>
        </a:defRPr>
      </a:lvl2pPr>
      <a:lvl3pPr marL="433388" indent="-217488" algn="l" rtl="0" eaLnBrk="1" fontAlgn="base" hangingPunct="1">
        <a:spcBef>
          <a:spcPct val="50000"/>
        </a:spcBef>
        <a:spcAft>
          <a:spcPct val="0"/>
        </a:spcAft>
        <a:buClr>
          <a:schemeClr val="tx1"/>
        </a:buClr>
        <a:buFont typeface="Arial" charset="0"/>
        <a:buChar char="–"/>
        <a:defRPr sz="1400">
          <a:solidFill>
            <a:srgbClr val="000000"/>
          </a:solidFill>
          <a:latin typeface="+mn-lt"/>
        </a:defRPr>
      </a:lvl3pPr>
      <a:lvl4pPr marL="647700" indent="-212725" algn="l" rtl="0" eaLnBrk="1" fontAlgn="base" hangingPunct="1">
        <a:spcBef>
          <a:spcPct val="50000"/>
        </a:spcBef>
        <a:spcAft>
          <a:spcPct val="0"/>
        </a:spcAft>
        <a:buClr>
          <a:schemeClr val="tx1"/>
        </a:buClr>
        <a:buChar char="•"/>
        <a:defRPr sz="1400">
          <a:solidFill>
            <a:srgbClr val="000000"/>
          </a:solidFill>
          <a:latin typeface="+mn-lt"/>
        </a:defRPr>
      </a:lvl4pPr>
      <a:lvl5pPr marL="8556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5pPr>
      <a:lvl6pPr marL="13128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6pPr>
      <a:lvl7pPr marL="17700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7pPr>
      <a:lvl8pPr marL="22272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8pPr>
      <a:lvl9pPr marL="26844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Content_slide_footer_no_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1"/>
          </p:nvPr>
        </p:nvSpPr>
        <p:spPr bwMode="auto">
          <a:xfrm>
            <a:off x="527050" y="1181100"/>
            <a:ext cx="84264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1"/>
            <a:r>
              <a:rPr lang="en-US" smtClean="0"/>
              <a:t>First level</a:t>
            </a:r>
          </a:p>
          <a:p>
            <a:pPr lvl="2"/>
            <a:r>
              <a:rPr lang="en-US" smtClean="0"/>
              <a:t>Second level</a:t>
            </a:r>
          </a:p>
          <a:p>
            <a:pPr lvl="3"/>
            <a:r>
              <a:rPr lang="en-US" smtClean="0"/>
              <a:t>Third level</a:t>
            </a:r>
          </a:p>
          <a:p>
            <a:pPr lvl="4"/>
            <a:r>
              <a:rPr lang="en-US" smtClean="0"/>
              <a:t>Fourth level</a:t>
            </a:r>
          </a:p>
        </p:txBody>
      </p:sp>
      <p:pic>
        <p:nvPicPr>
          <p:cNvPr id="2052" name="Picture 6" descr="WellCare_logo_blue_for_PPT"/>
          <p:cNvPicPr>
            <a:picLocks noChangeAspect="1" noChangeArrowheads="1"/>
          </p:cNvPicPr>
          <p:nvPr/>
        </p:nvPicPr>
        <p:blipFill>
          <a:blip r:embed="rId17">
            <a:extLst>
              <a:ext uri="{28A0092B-C50C-407E-A947-70E740481C1C}">
                <a14:useLocalDpi xmlns:a14="http://schemas.microsoft.com/office/drawing/2010/main" val="0"/>
              </a:ext>
            </a:extLst>
          </a:blip>
          <a:srcRect l="4015"/>
          <a:stretch>
            <a:fillRect/>
          </a:stretch>
        </p:blipFill>
        <p:spPr bwMode="auto">
          <a:xfrm>
            <a:off x="7267575" y="161925"/>
            <a:ext cx="17462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7"/>
          <p:cNvSpPr>
            <a:spLocks noGrp="1" noChangeArrowheads="1"/>
          </p:cNvSpPr>
          <p:nvPr>
            <p:ph type="title"/>
          </p:nvPr>
        </p:nvSpPr>
        <p:spPr bwMode="auto">
          <a:xfrm>
            <a:off x="527050" y="203200"/>
            <a:ext cx="67405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Tree>
    <p:extLst>
      <p:ext uri="{BB962C8B-B14F-4D97-AF65-F5344CB8AC3E}">
        <p14:creationId xmlns:p14="http://schemas.microsoft.com/office/powerpoint/2010/main" val="27185025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100000"/>
        </a:spcBef>
        <a:spcAft>
          <a:spcPct val="0"/>
        </a:spcAft>
        <a:defRPr sz="1300">
          <a:solidFill>
            <a:schemeClr val="tx1"/>
          </a:solidFill>
          <a:latin typeface="+mn-lt"/>
          <a:ea typeface="+mn-ea"/>
          <a:cs typeface="+mn-cs"/>
        </a:defRPr>
      </a:lvl1pPr>
      <a:lvl2pPr marL="214313" indent="-212725" algn="l" rtl="0" eaLnBrk="1" fontAlgn="base" hangingPunct="1">
        <a:spcBef>
          <a:spcPct val="50000"/>
        </a:spcBef>
        <a:spcAft>
          <a:spcPct val="0"/>
        </a:spcAft>
        <a:buClr>
          <a:schemeClr val="tx1"/>
        </a:buClr>
        <a:buChar char="•"/>
        <a:defRPr sz="1400">
          <a:solidFill>
            <a:schemeClr val="tx1"/>
          </a:solidFill>
          <a:latin typeface="+mn-lt"/>
        </a:defRPr>
      </a:lvl2pPr>
      <a:lvl3pPr marL="433388" indent="-217488" algn="l" rtl="0" eaLnBrk="1" fontAlgn="base" hangingPunct="1">
        <a:spcBef>
          <a:spcPct val="50000"/>
        </a:spcBef>
        <a:spcAft>
          <a:spcPct val="0"/>
        </a:spcAft>
        <a:buClr>
          <a:schemeClr val="tx1"/>
        </a:buClr>
        <a:buFont typeface="Arial" charset="0"/>
        <a:buChar char="–"/>
        <a:defRPr sz="1400">
          <a:solidFill>
            <a:schemeClr val="tx1"/>
          </a:solidFill>
          <a:latin typeface="+mn-lt"/>
        </a:defRPr>
      </a:lvl3pPr>
      <a:lvl4pPr marL="647700" indent="-212725" algn="l" rtl="0" eaLnBrk="1" fontAlgn="base" hangingPunct="1">
        <a:spcBef>
          <a:spcPct val="50000"/>
        </a:spcBef>
        <a:spcAft>
          <a:spcPct val="0"/>
        </a:spcAft>
        <a:buClr>
          <a:schemeClr val="tx1"/>
        </a:buClr>
        <a:buChar char="•"/>
        <a:defRPr sz="1400">
          <a:solidFill>
            <a:schemeClr val="tx1"/>
          </a:solidFill>
          <a:latin typeface="+mn-lt"/>
        </a:defRPr>
      </a:lvl4pPr>
      <a:lvl5pPr marL="855663" indent="-203200" algn="l" rtl="0" eaLnBrk="1" fontAlgn="base" hangingPunct="1">
        <a:spcBef>
          <a:spcPct val="50000"/>
        </a:spcBef>
        <a:spcAft>
          <a:spcPct val="0"/>
        </a:spcAft>
        <a:buClr>
          <a:schemeClr val="tx1"/>
        </a:buClr>
        <a:buFont typeface="Arial" charset="0"/>
        <a:buChar char="–"/>
        <a:defRPr sz="1400">
          <a:solidFill>
            <a:schemeClr val="tx1"/>
          </a:solidFill>
          <a:latin typeface="+mn-lt"/>
        </a:defRPr>
      </a:lvl5pPr>
      <a:lvl6pPr marL="1312863" indent="-203200" algn="l" rtl="0" eaLnBrk="1" fontAlgn="base" hangingPunct="1">
        <a:spcBef>
          <a:spcPct val="50000"/>
        </a:spcBef>
        <a:spcAft>
          <a:spcPct val="0"/>
        </a:spcAft>
        <a:buClr>
          <a:schemeClr val="tx1"/>
        </a:buClr>
        <a:buFont typeface="Arial" charset="0"/>
        <a:buChar char="–"/>
        <a:defRPr sz="1400">
          <a:solidFill>
            <a:schemeClr val="tx1"/>
          </a:solidFill>
          <a:latin typeface="+mn-lt"/>
        </a:defRPr>
      </a:lvl6pPr>
      <a:lvl7pPr marL="1770063" indent="-203200" algn="l" rtl="0" eaLnBrk="1" fontAlgn="base" hangingPunct="1">
        <a:spcBef>
          <a:spcPct val="50000"/>
        </a:spcBef>
        <a:spcAft>
          <a:spcPct val="0"/>
        </a:spcAft>
        <a:buClr>
          <a:schemeClr val="tx1"/>
        </a:buClr>
        <a:buFont typeface="Arial" charset="0"/>
        <a:buChar char="–"/>
        <a:defRPr sz="1400">
          <a:solidFill>
            <a:schemeClr val="tx1"/>
          </a:solidFill>
          <a:latin typeface="+mn-lt"/>
        </a:defRPr>
      </a:lvl7pPr>
      <a:lvl8pPr marL="2227263" indent="-203200" algn="l" rtl="0" eaLnBrk="1" fontAlgn="base" hangingPunct="1">
        <a:spcBef>
          <a:spcPct val="50000"/>
        </a:spcBef>
        <a:spcAft>
          <a:spcPct val="0"/>
        </a:spcAft>
        <a:buClr>
          <a:schemeClr val="tx1"/>
        </a:buClr>
        <a:buFont typeface="Arial" charset="0"/>
        <a:buChar char="–"/>
        <a:defRPr sz="1400">
          <a:solidFill>
            <a:schemeClr val="tx1"/>
          </a:solidFill>
          <a:latin typeface="+mn-lt"/>
        </a:defRPr>
      </a:lvl8pPr>
      <a:lvl9pPr marL="2684463" indent="-203200" algn="l" rtl="0" eaLnBrk="1" fontAlgn="base" hangingPunct="1">
        <a:spcBef>
          <a:spcPct val="50000"/>
        </a:spcBef>
        <a:spcAft>
          <a:spcPct val="0"/>
        </a:spcAft>
        <a:buClr>
          <a:schemeClr val="tx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Content_slide_footer_no_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527050" y="1181100"/>
            <a:ext cx="84264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1"/>
            <a:r>
              <a:rPr lang="en-US" smtClean="0"/>
              <a:t>First level</a:t>
            </a:r>
          </a:p>
          <a:p>
            <a:pPr lvl="2"/>
            <a:r>
              <a:rPr lang="en-US" smtClean="0"/>
              <a:t>Second level</a:t>
            </a:r>
          </a:p>
          <a:p>
            <a:pPr lvl="3"/>
            <a:r>
              <a:rPr lang="en-US" smtClean="0"/>
              <a:t>Third level</a:t>
            </a:r>
          </a:p>
          <a:p>
            <a:pPr lvl="4"/>
            <a:r>
              <a:rPr lang="en-US" smtClean="0"/>
              <a:t>Fourth level</a:t>
            </a:r>
          </a:p>
        </p:txBody>
      </p:sp>
      <p:pic>
        <p:nvPicPr>
          <p:cNvPr id="1028" name="Picture 5" descr="WellCare_logo_blue_for_PPT"/>
          <p:cNvPicPr>
            <a:picLocks noChangeAspect="1" noChangeArrowheads="1"/>
          </p:cNvPicPr>
          <p:nvPr/>
        </p:nvPicPr>
        <p:blipFill>
          <a:blip r:embed="rId16">
            <a:extLst>
              <a:ext uri="{28A0092B-C50C-407E-A947-70E740481C1C}">
                <a14:useLocalDpi xmlns:a14="http://schemas.microsoft.com/office/drawing/2010/main" val="0"/>
              </a:ext>
            </a:extLst>
          </a:blip>
          <a:srcRect l="4015"/>
          <a:stretch>
            <a:fillRect/>
          </a:stretch>
        </p:blipFill>
        <p:spPr bwMode="auto">
          <a:xfrm>
            <a:off x="7267575" y="84138"/>
            <a:ext cx="17462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6"/>
          <p:cNvSpPr>
            <a:spLocks noGrp="1" noChangeArrowheads="1"/>
          </p:cNvSpPr>
          <p:nvPr>
            <p:ph type="title"/>
          </p:nvPr>
        </p:nvSpPr>
        <p:spPr bwMode="auto">
          <a:xfrm>
            <a:off x="232988" y="166724"/>
            <a:ext cx="67405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smtClean="0"/>
              <a:t>Click to edit Master title style</a:t>
            </a:r>
          </a:p>
        </p:txBody>
      </p:sp>
      <p:sp>
        <p:nvSpPr>
          <p:cNvPr id="8" name="Rectangle 7"/>
          <p:cNvSpPr/>
          <p:nvPr/>
        </p:nvSpPr>
        <p:spPr>
          <a:xfrm>
            <a:off x="228600" y="490656"/>
            <a:ext cx="8686800" cy="45719"/>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Aft>
                <a:spcPts val="0"/>
              </a:spcAft>
              <a:defRPr/>
            </a:pPr>
            <a:endParaRPr lang="en-US" sz="1800" dirty="0">
              <a:solidFill>
                <a:srgbClr val="FFFFFF"/>
              </a:solidFill>
            </a:endParaRPr>
          </a:p>
        </p:txBody>
      </p:sp>
    </p:spTree>
    <p:extLst>
      <p:ext uri="{BB962C8B-B14F-4D97-AF65-F5344CB8AC3E}">
        <p14:creationId xmlns:p14="http://schemas.microsoft.com/office/powerpoint/2010/main" val="30535258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100000"/>
        </a:spcBef>
        <a:spcAft>
          <a:spcPct val="0"/>
        </a:spcAft>
        <a:defRPr sz="1300">
          <a:solidFill>
            <a:schemeClr val="tx1"/>
          </a:solidFill>
          <a:latin typeface="+mn-lt"/>
          <a:ea typeface="+mn-ea"/>
          <a:cs typeface="+mn-cs"/>
        </a:defRPr>
      </a:lvl1pPr>
      <a:lvl2pPr marL="214313" indent="-212725" algn="l" rtl="0" eaLnBrk="1" fontAlgn="base" hangingPunct="1">
        <a:spcBef>
          <a:spcPct val="50000"/>
        </a:spcBef>
        <a:spcAft>
          <a:spcPct val="0"/>
        </a:spcAft>
        <a:buClr>
          <a:schemeClr val="tx1"/>
        </a:buClr>
        <a:buChar char="•"/>
        <a:defRPr sz="1400">
          <a:solidFill>
            <a:srgbClr val="000000"/>
          </a:solidFill>
          <a:latin typeface="+mn-lt"/>
        </a:defRPr>
      </a:lvl2pPr>
      <a:lvl3pPr marL="433388" indent="-217488" algn="l" rtl="0" eaLnBrk="1" fontAlgn="base" hangingPunct="1">
        <a:spcBef>
          <a:spcPct val="50000"/>
        </a:spcBef>
        <a:spcAft>
          <a:spcPct val="0"/>
        </a:spcAft>
        <a:buClr>
          <a:schemeClr val="tx1"/>
        </a:buClr>
        <a:buFont typeface="Arial" charset="0"/>
        <a:buChar char="–"/>
        <a:defRPr sz="1400">
          <a:solidFill>
            <a:srgbClr val="000000"/>
          </a:solidFill>
          <a:latin typeface="+mn-lt"/>
        </a:defRPr>
      </a:lvl3pPr>
      <a:lvl4pPr marL="647700" indent="-212725" algn="l" rtl="0" eaLnBrk="1" fontAlgn="base" hangingPunct="1">
        <a:spcBef>
          <a:spcPct val="50000"/>
        </a:spcBef>
        <a:spcAft>
          <a:spcPct val="0"/>
        </a:spcAft>
        <a:buClr>
          <a:schemeClr val="tx1"/>
        </a:buClr>
        <a:buChar char="•"/>
        <a:defRPr sz="1400">
          <a:solidFill>
            <a:srgbClr val="000000"/>
          </a:solidFill>
          <a:latin typeface="+mn-lt"/>
        </a:defRPr>
      </a:lvl4pPr>
      <a:lvl5pPr marL="8556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5pPr>
      <a:lvl6pPr marL="13128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6pPr>
      <a:lvl7pPr marL="17700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7pPr>
      <a:lvl8pPr marL="22272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8pPr>
      <a:lvl9pPr marL="2684463" indent="-203200" algn="l" rtl="0" eaLnBrk="1" fontAlgn="base" hangingPunct="1">
        <a:spcBef>
          <a:spcPct val="50000"/>
        </a:spcBef>
        <a:spcAft>
          <a:spcPct val="0"/>
        </a:spcAft>
        <a:buClr>
          <a:schemeClr val="tx1"/>
        </a:buClr>
        <a:buFont typeface="Arial"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hyperlink" Target="http://dbhdid.ky.gov/dbh/impactpluscmforms.asp?sub70"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eg"/></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g"/><Relationship Id="rId4" Type="http://schemas.openxmlformats.org/officeDocument/2006/relationships/image" Target="../media/image11.jpeg"/><Relationship Id="rId9" Type="http://schemas.openxmlformats.org/officeDocument/2006/relationships/image" Target="../media/image16.jpeg"/></Relationships>
</file>

<file path=ppt/slides/_rels/slide2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diagramColors" Target="../diagrams/colors1.xml"/><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diagramQuickStyle" Target="../diagrams/quickStyle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diagramLayout" Target="../diagrams/layout1.xml"/><Relationship Id="rId5" Type="http://schemas.openxmlformats.org/officeDocument/2006/relationships/image" Target="../media/image13.jpeg"/><Relationship Id="rId10" Type="http://schemas.openxmlformats.org/officeDocument/2006/relationships/diagramData" Target="../diagrams/data1.xml"/><Relationship Id="rId4" Type="http://schemas.openxmlformats.org/officeDocument/2006/relationships/image" Target="../media/image12.jpeg"/><Relationship Id="rId9" Type="http://schemas.openxmlformats.org/officeDocument/2006/relationships/image" Target="../media/image17.jpg"/><Relationship Id="rId14" Type="http://schemas.microsoft.com/office/2007/relationships/diagramDrawing" Target="../diagrams/drawing1.xml"/></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3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3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3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3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3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3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3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kentucky.wellcare.com/provider/resources" TargetMode="External"/><Relationship Id="rId7" Type="http://schemas.openxmlformats.org/officeDocument/2006/relationships/image" Target="../media/image13.jpeg"/><Relationship Id="rId2" Type="http://schemas.openxmlformats.org/officeDocument/2006/relationships/hyperlink" Target="http://kentucky.wellcare.com/" TargetMode="Externa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hyperlink" Target="http://kentucky.wellcare.com/WCAssets/kentucky/assets/WellCare_KY_QRG_October_2011_StateApproved_tag_08162011.pdf" TargetMode="External"/><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hyperlink" Target="http://kentucky.wellcare.com/WCAssets/kentucky/assets/WellCare_ProviderManual_tagged_approved083011.pdf" TargetMode="External"/><Relationship Id="rId1" Type="http://schemas.openxmlformats.org/officeDocument/2006/relationships/slideLayout" Target="../slideLayouts/slideLayout2.xml"/><Relationship Id="rId6" Type="http://schemas.openxmlformats.org/officeDocument/2006/relationships/hyperlink" Target="http://kentucky.wellcare.com/WCAssets/kentucky/assets/WellCare_KY_Prov_ResourceGuide_tagged_approved081911.pdf" TargetMode="External"/><Relationship Id="rId11" Type="http://schemas.openxmlformats.org/officeDocument/2006/relationships/image" Target="../media/image14.jpeg"/><Relationship Id="rId5" Type="http://schemas.openxmlformats.org/officeDocument/2006/relationships/hyperlink" Target="http://kentucky.wellcare.com/WCAssets/kentucky/assets/KY_%20FilingClaimsToWellCare_KY_Payformance_tagged_approved092911.pdf" TargetMode="External"/><Relationship Id="rId10" Type="http://schemas.openxmlformats.org/officeDocument/2006/relationships/image" Target="../media/image13.jpeg"/><Relationship Id="rId4" Type="http://schemas.openxmlformats.org/officeDocument/2006/relationships/hyperlink" Target="http://kentucky.wellcare.com/WCAssets/kentucky/assets/WellCare_KY_Prov_HowtoGuide_tagged_approved090111.pdf" TargetMode="External"/><Relationship Id="rId9" Type="http://schemas.openxmlformats.org/officeDocument/2006/relationships/image" Target="../media/image12.jpeg"/><Relationship Id="rId14" Type="http://schemas.openxmlformats.org/officeDocument/2006/relationships/image" Target="../media/image17.jpg"/></Relationships>
</file>

<file path=ppt/slides/_rels/slide3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kentucky.wellcare.com/WCAssets/kentucky/assets/Kentucky_Medicaid_CoughColdDrugList_tagged_approved082411.pdf" TargetMode="External"/><Relationship Id="rId7" Type="http://schemas.openxmlformats.org/officeDocument/2006/relationships/image" Target="../media/image12.jpeg"/><Relationship Id="rId12" Type="http://schemas.openxmlformats.org/officeDocument/2006/relationships/image" Target="../media/image17.jpg"/><Relationship Id="rId2" Type="http://schemas.openxmlformats.org/officeDocument/2006/relationships/hyperlink" Target="http://kentucky.wellcare.com/WCAssets/kentucky/assets/WellCare_KY_Medicaid_PDL_tagged_approved090111.pdf"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hyperlink" Target="http://kentucky.wellcare.com/Kentucky/Provider/Forms_and_Documents" TargetMode="External"/><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ctrTitle"/>
          </p:nvPr>
        </p:nvSpPr>
        <p:spPr>
          <a:xfrm>
            <a:off x="0" y="2573179"/>
            <a:ext cx="9144000" cy="1908215"/>
          </a:xfrm>
        </p:spPr>
        <p:txBody>
          <a:bodyPr/>
          <a:lstStyle/>
          <a:p>
            <a:pPr algn="ctr">
              <a:spcBef>
                <a:spcPts val="1200"/>
              </a:spcBef>
              <a:spcAft>
                <a:spcPts val="1200"/>
              </a:spcAft>
            </a:pPr>
            <a:r>
              <a:rPr lang="en-US" sz="3600" dirty="0" smtClean="0"/>
              <a:t>WellCare of Kentucky’s  </a:t>
            </a:r>
            <a:br>
              <a:rPr lang="en-US" sz="3600" dirty="0" smtClean="0"/>
            </a:br>
            <a:r>
              <a:rPr lang="en-US" sz="3200" dirty="0" smtClean="0"/>
              <a:t>Quest for Quality</a:t>
            </a:r>
            <a:br>
              <a:rPr lang="en-US" sz="3200" dirty="0" smtClean="0"/>
            </a:br>
            <a:r>
              <a:rPr lang="en-US" sz="3200" dirty="0" smtClean="0"/>
              <a:t>Impact Plus Provider Orientation</a:t>
            </a:r>
            <a:r>
              <a:rPr lang="en-US" sz="3600" dirty="0"/>
              <a:t/>
            </a:r>
            <a:br>
              <a:rPr lang="en-US" sz="3600" dirty="0"/>
            </a:br>
            <a:endParaRPr lang="en-US" i="1" cap="all" dirty="0" smtClean="0">
              <a:solidFill>
                <a:srgbClr val="FF0000"/>
              </a:solidFill>
            </a:endParaRPr>
          </a:p>
        </p:txBody>
      </p:sp>
      <p:grpSp>
        <p:nvGrpSpPr>
          <p:cNvPr id="90114" name="Group 7"/>
          <p:cNvGrpSpPr>
            <a:grpSpLocks noChangeAspect="1"/>
          </p:cNvGrpSpPr>
          <p:nvPr/>
        </p:nvGrpSpPr>
        <p:grpSpPr bwMode="auto">
          <a:xfrm>
            <a:off x="228600" y="593272"/>
            <a:ext cx="8686800" cy="1419225"/>
            <a:chOff x="966787" y="2857500"/>
            <a:chExt cx="7210425" cy="1143000"/>
          </a:xfrm>
        </p:grpSpPr>
        <p:sp>
          <p:nvSpPr>
            <p:cNvPr id="3" name="Rectangle 2"/>
            <p:cNvSpPr/>
            <p:nvPr/>
          </p:nvSpPr>
          <p:spPr>
            <a:xfrm>
              <a:off x="966787" y="2857500"/>
              <a:ext cx="2075369" cy="1143000"/>
            </a:xfrm>
            <a:prstGeom prst="rect">
              <a:avLst/>
            </a:prstGeom>
            <a:solidFill>
              <a:srgbClr val="0070C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rgbClr val="FFFFFF"/>
                </a:solidFill>
              </a:endParaRPr>
            </a:p>
          </p:txBody>
        </p:sp>
        <p:pic>
          <p:nvPicPr>
            <p:cNvPr id="90117" name="Picture 3"/>
            <p:cNvPicPr>
              <a:picLocks noChangeAspect="1" noChangeArrowheads="1"/>
            </p:cNvPicPr>
            <p:nvPr/>
          </p:nvPicPr>
          <p:blipFill>
            <a:blip r:embed="rId3"/>
            <a:srcRect/>
            <a:stretch>
              <a:fillRect/>
            </a:stretch>
          </p:blipFill>
          <p:spPr bwMode="auto">
            <a:xfrm>
              <a:off x="3105467" y="2857500"/>
              <a:ext cx="1724025" cy="1143000"/>
            </a:xfrm>
            <a:prstGeom prst="rect">
              <a:avLst/>
            </a:prstGeom>
            <a:noFill/>
            <a:ln w="9525">
              <a:noFill/>
              <a:miter lim="800000"/>
              <a:headEnd/>
              <a:tailEnd/>
            </a:ln>
          </p:spPr>
        </p:pic>
        <p:pic>
          <p:nvPicPr>
            <p:cNvPr id="90118" name="Picture 4"/>
            <p:cNvPicPr>
              <a:picLocks noChangeAspect="1" noChangeArrowheads="1"/>
            </p:cNvPicPr>
            <p:nvPr/>
          </p:nvPicPr>
          <p:blipFill>
            <a:blip r:embed="rId4"/>
            <a:srcRect/>
            <a:stretch>
              <a:fillRect/>
            </a:stretch>
          </p:blipFill>
          <p:spPr bwMode="auto">
            <a:xfrm>
              <a:off x="1014412" y="3219450"/>
              <a:ext cx="1981200" cy="409575"/>
            </a:xfrm>
            <a:prstGeom prst="rect">
              <a:avLst/>
            </a:prstGeom>
            <a:noFill/>
            <a:ln w="9525">
              <a:noFill/>
              <a:miter lim="800000"/>
              <a:headEnd/>
              <a:tailEnd/>
            </a:ln>
          </p:spPr>
        </p:pic>
        <p:pic>
          <p:nvPicPr>
            <p:cNvPr id="90119" name="Picture 5"/>
            <p:cNvPicPr>
              <a:picLocks noChangeAspect="1" noChangeArrowheads="1"/>
            </p:cNvPicPr>
            <p:nvPr/>
          </p:nvPicPr>
          <p:blipFill>
            <a:blip r:embed="rId5"/>
            <a:srcRect t="7080" b="39378"/>
            <a:stretch>
              <a:fillRect/>
            </a:stretch>
          </p:blipFill>
          <p:spPr bwMode="auto">
            <a:xfrm>
              <a:off x="4892992" y="2857500"/>
              <a:ext cx="1447800" cy="1143000"/>
            </a:xfrm>
            <a:prstGeom prst="rect">
              <a:avLst/>
            </a:prstGeom>
            <a:noFill/>
            <a:ln w="9525">
              <a:noFill/>
              <a:miter lim="800000"/>
              <a:headEnd/>
              <a:tailEnd/>
            </a:ln>
          </p:spPr>
        </p:pic>
        <p:pic>
          <p:nvPicPr>
            <p:cNvPr id="90120" name="Picture 6"/>
            <p:cNvPicPr>
              <a:picLocks noChangeAspect="1" noChangeArrowheads="1"/>
            </p:cNvPicPr>
            <p:nvPr/>
          </p:nvPicPr>
          <p:blipFill>
            <a:blip r:embed="rId6"/>
            <a:srcRect t="23320" b="27736"/>
            <a:stretch>
              <a:fillRect/>
            </a:stretch>
          </p:blipFill>
          <p:spPr bwMode="auto">
            <a:xfrm>
              <a:off x="6404292" y="2857500"/>
              <a:ext cx="1772920" cy="1143000"/>
            </a:xfrm>
            <a:prstGeom prst="rect">
              <a:avLst/>
            </a:prstGeom>
            <a:noFill/>
            <a:ln w="9525">
              <a:noFill/>
              <a:miter lim="800000"/>
              <a:headEnd/>
              <a:tailEnd/>
            </a:ln>
          </p:spPr>
        </p:pic>
      </p:grpSp>
    </p:spTree>
    <p:extLst>
      <p:ext uri="{BB962C8B-B14F-4D97-AF65-F5344CB8AC3E}">
        <p14:creationId xmlns:p14="http://schemas.microsoft.com/office/powerpoint/2010/main" val="316517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988" y="166724"/>
            <a:ext cx="6740525" cy="307777"/>
          </a:xfrm>
        </p:spPr>
        <p:txBody>
          <a:bodyPr/>
          <a:lstStyle/>
          <a:p>
            <a:r>
              <a:rPr lang="en-US" dirty="0" smtClean="0"/>
              <a:t>How Members are Identified for Case Management</a:t>
            </a:r>
            <a:endParaRPr lang="en-US" dirty="0"/>
          </a:p>
        </p:txBody>
      </p:sp>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13</a:t>
            </a:r>
            <a:endParaRPr lang="en-US" dirty="0"/>
          </a:p>
        </p:txBody>
      </p:sp>
      <p:sp>
        <p:nvSpPr>
          <p:cNvPr id="22" name="Content Placeholder 2"/>
          <p:cNvSpPr>
            <a:spLocks noGrp="1"/>
          </p:cNvSpPr>
          <p:nvPr>
            <p:ph idx="1"/>
          </p:nvPr>
        </p:nvSpPr>
        <p:spPr>
          <a:xfrm>
            <a:off x="457199" y="1714500"/>
            <a:ext cx="8486775" cy="4822969"/>
          </a:xfrm>
        </p:spPr>
        <p:txBody>
          <a:bodyPr>
            <a:noAutofit/>
          </a:bodyPr>
          <a:lstStyle/>
          <a:p>
            <a:pPr lvl="0">
              <a:spcBef>
                <a:spcPts val="0"/>
              </a:spcBef>
              <a:buFont typeface="Arial" pitchFamily="34" charset="0"/>
              <a:buChar char="•"/>
            </a:pPr>
            <a:r>
              <a:rPr lang="en-US" sz="1800" dirty="0" smtClean="0"/>
              <a:t>Providers may request case management services for any WellCare member</a:t>
            </a:r>
            <a:endParaRPr lang="en-US" sz="1800" dirty="0"/>
          </a:p>
          <a:p>
            <a:pPr lvl="0">
              <a:spcBef>
                <a:spcPts val="0"/>
              </a:spcBef>
              <a:buFont typeface="Arial" pitchFamily="34" charset="0"/>
              <a:buChar char="•"/>
            </a:pPr>
            <a:r>
              <a:rPr lang="en-US" sz="1800" dirty="0" smtClean="0"/>
              <a:t>Members can self-refer </a:t>
            </a:r>
            <a:endParaRPr lang="en-US" sz="1800" dirty="0"/>
          </a:p>
          <a:p>
            <a:pPr lvl="0">
              <a:spcBef>
                <a:spcPts val="0"/>
              </a:spcBef>
              <a:buFont typeface="Arial" pitchFamily="34" charset="0"/>
              <a:buChar char="•"/>
            </a:pPr>
            <a:r>
              <a:rPr lang="en-US" sz="1800" dirty="0" smtClean="0"/>
              <a:t>Family members can refer members </a:t>
            </a:r>
            <a:endParaRPr lang="en-US" sz="1800" dirty="0"/>
          </a:p>
          <a:p>
            <a:pPr lvl="0">
              <a:spcBef>
                <a:spcPts val="0"/>
              </a:spcBef>
              <a:buFont typeface="Arial" pitchFamily="34" charset="0"/>
              <a:buChar char="•"/>
            </a:pPr>
            <a:r>
              <a:rPr lang="en-US" sz="1800" dirty="0" smtClean="0"/>
              <a:t>Hospital discharges may trigger a referral</a:t>
            </a:r>
            <a:endParaRPr lang="en-US" sz="1800" dirty="0"/>
          </a:p>
          <a:p>
            <a:pPr lvl="0">
              <a:spcBef>
                <a:spcPts val="0"/>
              </a:spcBef>
              <a:buFont typeface="Arial" pitchFamily="34" charset="0"/>
              <a:buChar char="•"/>
            </a:pPr>
            <a:r>
              <a:rPr lang="en-US" sz="1800" dirty="0" smtClean="0"/>
              <a:t>Findings from the Health Risk Assessment (HRA)</a:t>
            </a:r>
            <a:endParaRPr lang="en-US" sz="1800" dirty="0"/>
          </a:p>
          <a:p>
            <a:pPr lvl="0">
              <a:spcBef>
                <a:spcPts val="0"/>
              </a:spcBef>
              <a:buFont typeface="Arial" pitchFamily="34" charset="0"/>
              <a:buChar char="•"/>
            </a:pPr>
            <a:r>
              <a:rPr lang="en-US" sz="1800" dirty="0" smtClean="0"/>
              <a:t>Review of utilization data</a:t>
            </a:r>
          </a:p>
          <a:p>
            <a:pPr marL="0" lvl="0" indent="0">
              <a:spcBef>
                <a:spcPts val="0"/>
              </a:spcBef>
            </a:pPr>
            <a:endParaRPr lang="en-US" sz="1800" dirty="0"/>
          </a:p>
          <a:p>
            <a:pPr marL="0" lvl="0" indent="0">
              <a:spcBef>
                <a:spcPts val="0"/>
              </a:spcBef>
            </a:pPr>
            <a:r>
              <a:rPr lang="en-US" sz="1800" b="1" dirty="0" smtClean="0"/>
              <a:t>Members identified for Behavioral Health Case Management services include:</a:t>
            </a:r>
          </a:p>
          <a:p>
            <a:pPr marL="285750" lvl="0" indent="-285750">
              <a:spcBef>
                <a:spcPts val="0"/>
              </a:spcBef>
              <a:buFont typeface="Arial" pitchFamily="34" charset="0"/>
              <a:buChar char="•"/>
            </a:pPr>
            <a:r>
              <a:rPr lang="en-US" sz="1800" dirty="0" smtClean="0"/>
              <a:t>Members who require coordination of services following discharge from State or private facilities</a:t>
            </a:r>
          </a:p>
          <a:p>
            <a:pPr marL="285750" lvl="0" indent="-285750">
              <a:spcBef>
                <a:spcPts val="0"/>
              </a:spcBef>
              <a:buFont typeface="Arial" pitchFamily="34" charset="0"/>
              <a:buChar char="•"/>
            </a:pPr>
            <a:r>
              <a:rPr lang="en-US" sz="1800" dirty="0" smtClean="0"/>
              <a:t>Adults with severe and persistent mental illness</a:t>
            </a:r>
          </a:p>
          <a:p>
            <a:pPr marL="285750" lvl="0" indent="-285750">
              <a:spcBef>
                <a:spcPts val="0"/>
              </a:spcBef>
              <a:buFont typeface="Arial" pitchFamily="34" charset="0"/>
              <a:buChar char="•"/>
            </a:pPr>
            <a:r>
              <a:rPr lang="en-US" sz="1800" dirty="0" smtClean="0"/>
              <a:t>Children and adolescents with serious emotional disturbance</a:t>
            </a:r>
          </a:p>
          <a:p>
            <a:pPr marL="590550" lvl="3" indent="-285750">
              <a:spcBef>
                <a:spcPts val="0"/>
              </a:spcBef>
              <a:buFont typeface="Arial" pitchFamily="34" charset="0"/>
              <a:buChar char="•"/>
            </a:pPr>
            <a:r>
              <a:rPr lang="en-US" sz="1900" dirty="0" smtClean="0"/>
              <a:t>Defined mental disorder</a:t>
            </a:r>
          </a:p>
          <a:p>
            <a:pPr marL="590550" lvl="3" indent="-285750">
              <a:spcBef>
                <a:spcPts val="0"/>
              </a:spcBef>
              <a:buFont typeface="Arial" pitchFamily="34" charset="0"/>
              <a:buChar char="•"/>
            </a:pPr>
            <a:r>
              <a:rPr lang="en-US" sz="1900" dirty="0" smtClean="0"/>
              <a:t>Level of functioning that requires two or more coordinated behavioral health services</a:t>
            </a:r>
          </a:p>
          <a:p>
            <a:pPr marL="590550" lvl="3" indent="-285750">
              <a:spcBef>
                <a:spcPts val="0"/>
              </a:spcBef>
              <a:buFont typeface="Arial" pitchFamily="34" charset="0"/>
              <a:buChar char="•"/>
            </a:pPr>
            <a:r>
              <a:rPr lang="en-US" sz="1900" dirty="0" smtClean="0"/>
              <a:t>Imminent risk of out-of-home behavioral health treatment placement</a:t>
            </a:r>
          </a:p>
          <a:p>
            <a:pPr marL="157163" lvl="1" indent="-285750">
              <a:spcBef>
                <a:spcPts val="0"/>
              </a:spcBef>
              <a:buFont typeface="Arial" pitchFamily="34" charset="0"/>
              <a:buChar char="•"/>
            </a:pPr>
            <a:r>
              <a:rPr lang="en-US" sz="1900" dirty="0" smtClean="0"/>
              <a:t>Members with special health care needs</a:t>
            </a:r>
            <a:endParaRPr lang="en-US" sz="1900" dirty="0"/>
          </a:p>
        </p:txBody>
      </p:sp>
    </p:spTree>
    <p:extLst>
      <p:ext uri="{BB962C8B-B14F-4D97-AF65-F5344CB8AC3E}">
        <p14:creationId xmlns:p14="http://schemas.microsoft.com/office/powerpoint/2010/main" val="1940336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988" y="166724"/>
            <a:ext cx="6740525" cy="307777"/>
          </a:xfrm>
        </p:spPr>
        <p:txBody>
          <a:bodyPr/>
          <a:lstStyle/>
          <a:p>
            <a:r>
              <a:rPr lang="en-US" dirty="0" smtClean="0"/>
              <a:t>The Model</a:t>
            </a:r>
            <a:endParaRPr lang="en-US" dirty="0"/>
          </a:p>
        </p:txBody>
      </p:sp>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14</a:t>
            </a:r>
            <a:endParaRPr lang="en-US" dirty="0"/>
          </a:p>
        </p:txBody>
      </p:sp>
      <p:sp>
        <p:nvSpPr>
          <p:cNvPr id="23" name="Rectangle 7"/>
          <p:cNvSpPr>
            <a:spLocks noChangeArrowheads="1"/>
          </p:cNvSpPr>
          <p:nvPr/>
        </p:nvSpPr>
        <p:spPr bwMode="auto">
          <a:xfrm>
            <a:off x="289559" y="1523334"/>
            <a:ext cx="5511166" cy="464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SzPct val="90000"/>
              <a:defRPr/>
            </a:pPr>
            <a:r>
              <a:rPr lang="en-US" sz="1700" dirty="0" smtClean="0">
                <a:solidFill>
                  <a:srgbClr val="4B4B4B"/>
                </a:solidFill>
                <a:cs typeface="Calibri" pitchFamily="34" charset="0"/>
              </a:rPr>
              <a:t>Member-Centered Case and Disease Management </a:t>
            </a:r>
          </a:p>
          <a:p>
            <a:pPr marL="342900" indent="-342900" fontAlgn="base">
              <a:spcBef>
                <a:spcPct val="20000"/>
              </a:spcBef>
              <a:spcAft>
                <a:spcPct val="0"/>
              </a:spcAft>
              <a:buSzPct val="90000"/>
              <a:buFontTx/>
              <a:buChar char="•"/>
              <a:defRPr/>
            </a:pPr>
            <a:r>
              <a:rPr lang="en-US" sz="1500" dirty="0" smtClean="0">
                <a:solidFill>
                  <a:srgbClr val="4B4B4B"/>
                </a:solidFill>
                <a:cs typeface="Calibri" pitchFamily="34" charset="0"/>
              </a:rPr>
              <a:t>Member </a:t>
            </a:r>
            <a:r>
              <a:rPr lang="en-US" sz="1500" dirty="0">
                <a:solidFill>
                  <a:srgbClr val="4B4B4B"/>
                </a:solidFill>
                <a:cs typeface="Calibri" pitchFamily="34" charset="0"/>
              </a:rPr>
              <a:t>and </a:t>
            </a:r>
            <a:r>
              <a:rPr lang="en-US" sz="1500" dirty="0" smtClean="0">
                <a:solidFill>
                  <a:srgbClr val="4B4B4B"/>
                </a:solidFill>
                <a:cs typeface="Calibri" pitchFamily="34" charset="0"/>
              </a:rPr>
              <a:t>caregiver-centered </a:t>
            </a:r>
            <a:r>
              <a:rPr lang="en-US" sz="1500" dirty="0">
                <a:solidFill>
                  <a:srgbClr val="4B4B4B"/>
                </a:solidFill>
                <a:cs typeface="Calibri" pitchFamily="34" charset="0"/>
              </a:rPr>
              <a:t>model</a:t>
            </a:r>
          </a:p>
          <a:p>
            <a:pPr marL="342900" indent="-342900" fontAlgn="base">
              <a:spcBef>
                <a:spcPct val="20000"/>
              </a:spcBef>
              <a:spcAft>
                <a:spcPct val="0"/>
              </a:spcAft>
              <a:buSzPct val="90000"/>
              <a:buFontTx/>
              <a:buChar char="•"/>
              <a:defRPr/>
            </a:pPr>
            <a:r>
              <a:rPr lang="en-US" sz="1500" dirty="0">
                <a:solidFill>
                  <a:srgbClr val="4B4B4B"/>
                </a:solidFill>
                <a:cs typeface="Calibri" pitchFamily="34" charset="0"/>
              </a:rPr>
              <a:t>Service Coordination</a:t>
            </a: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Proactive and </a:t>
            </a:r>
            <a:r>
              <a:rPr lang="en-US" sz="1500" dirty="0" smtClean="0">
                <a:solidFill>
                  <a:srgbClr val="4B4B4B"/>
                </a:solidFill>
                <a:cs typeface="Calibri" pitchFamily="34" charset="0"/>
              </a:rPr>
              <a:t>collaborative face-to-face outreach </a:t>
            </a:r>
            <a:r>
              <a:rPr lang="en-US" sz="1500" dirty="0">
                <a:solidFill>
                  <a:srgbClr val="4B4B4B"/>
                </a:solidFill>
                <a:cs typeface="Calibri" pitchFamily="34" charset="0"/>
              </a:rPr>
              <a:t>and </a:t>
            </a:r>
            <a:r>
              <a:rPr lang="en-US" sz="1500" dirty="0" smtClean="0">
                <a:solidFill>
                  <a:srgbClr val="4B4B4B"/>
                </a:solidFill>
                <a:cs typeface="Calibri" pitchFamily="34" charset="0"/>
              </a:rPr>
              <a:t>assessment</a:t>
            </a:r>
            <a:endParaRPr lang="en-US" sz="1500" dirty="0">
              <a:solidFill>
                <a:srgbClr val="4B4B4B"/>
              </a:solidFill>
              <a:cs typeface="Calibri" pitchFamily="34" charset="0"/>
            </a:endParaRP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Discharge Planning</a:t>
            </a: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Matching members needs with most appropriate provider and/or setting. </a:t>
            </a: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Driving Interdisciplinary Care Teams</a:t>
            </a: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Integrating care for members </a:t>
            </a:r>
          </a:p>
          <a:p>
            <a:pPr marL="342900" indent="-342900" fontAlgn="base">
              <a:spcBef>
                <a:spcPct val="20000"/>
              </a:spcBef>
              <a:spcAft>
                <a:spcPct val="0"/>
              </a:spcAft>
              <a:buSzPct val="90000"/>
              <a:buFontTx/>
              <a:buChar char="•"/>
              <a:defRPr/>
            </a:pPr>
            <a:r>
              <a:rPr lang="en-US" sz="1500" dirty="0">
                <a:solidFill>
                  <a:srgbClr val="4B4B4B"/>
                </a:solidFill>
                <a:cs typeface="Calibri" pitchFamily="34" charset="0"/>
              </a:rPr>
              <a:t>Holistic Management</a:t>
            </a: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Home &amp; </a:t>
            </a:r>
            <a:r>
              <a:rPr lang="en-US" sz="1500" dirty="0" smtClean="0">
                <a:solidFill>
                  <a:srgbClr val="4B4B4B"/>
                </a:solidFill>
                <a:cs typeface="Calibri" pitchFamily="34" charset="0"/>
              </a:rPr>
              <a:t>Community-Based</a:t>
            </a:r>
            <a:endParaRPr lang="en-US" sz="1500" dirty="0">
              <a:solidFill>
                <a:srgbClr val="4B4B4B"/>
              </a:solidFill>
              <a:cs typeface="Calibri" pitchFamily="34" charset="0"/>
            </a:endParaRP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Behavioral Health</a:t>
            </a: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Pharmacy</a:t>
            </a:r>
          </a:p>
          <a:p>
            <a:pPr marL="628650" lvl="1" indent="-285750" fontAlgn="base">
              <a:spcBef>
                <a:spcPct val="20000"/>
              </a:spcBef>
              <a:spcAft>
                <a:spcPct val="0"/>
              </a:spcAft>
              <a:buFont typeface="Arial" pitchFamily="34" charset="0"/>
              <a:buChar char="•"/>
              <a:defRPr/>
            </a:pPr>
            <a:r>
              <a:rPr lang="en-US" sz="1500" dirty="0" smtClean="0">
                <a:solidFill>
                  <a:srgbClr val="4B4B4B"/>
                </a:solidFill>
                <a:cs typeface="Calibri" pitchFamily="34" charset="0"/>
              </a:rPr>
              <a:t>Medicare </a:t>
            </a:r>
            <a:r>
              <a:rPr lang="en-US" sz="1500" dirty="0">
                <a:solidFill>
                  <a:srgbClr val="4B4B4B"/>
                </a:solidFill>
                <a:cs typeface="Calibri" pitchFamily="34" charset="0"/>
              </a:rPr>
              <a:t>and Medicaid</a:t>
            </a:r>
          </a:p>
          <a:p>
            <a:pPr marL="285750"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Culturally Competent</a:t>
            </a:r>
          </a:p>
          <a:p>
            <a:pPr marL="628650" lvl="1" indent="-285750" fontAlgn="base">
              <a:spcBef>
                <a:spcPct val="20000"/>
              </a:spcBef>
              <a:spcAft>
                <a:spcPct val="0"/>
              </a:spcAft>
              <a:buFont typeface="Arial" pitchFamily="34" charset="0"/>
              <a:buChar char="•"/>
              <a:defRPr/>
            </a:pPr>
            <a:r>
              <a:rPr lang="en-US" sz="1500" dirty="0">
                <a:solidFill>
                  <a:srgbClr val="4B4B4B"/>
                </a:solidFill>
                <a:cs typeface="Calibri" pitchFamily="34" charset="0"/>
              </a:rPr>
              <a:t>Services in multiple languages</a:t>
            </a:r>
          </a:p>
          <a:p>
            <a:pPr marL="628650" lvl="1" indent="-285750" fontAlgn="base">
              <a:spcBef>
                <a:spcPct val="20000"/>
              </a:spcBef>
              <a:spcAft>
                <a:spcPct val="0"/>
              </a:spcAft>
              <a:buFont typeface="Arial" pitchFamily="34" charset="0"/>
              <a:buChar char="•"/>
              <a:defRPr/>
            </a:pPr>
            <a:r>
              <a:rPr lang="en-US" sz="1500" dirty="0" smtClean="0">
                <a:solidFill>
                  <a:srgbClr val="4B4B4B"/>
                </a:solidFill>
                <a:cs typeface="Calibri" pitchFamily="34" charset="0"/>
              </a:rPr>
              <a:t>Understanding </a:t>
            </a:r>
            <a:r>
              <a:rPr lang="en-US" sz="1500" dirty="0">
                <a:solidFill>
                  <a:srgbClr val="4B4B4B"/>
                </a:solidFill>
                <a:cs typeface="Calibri" pitchFamily="34" charset="0"/>
              </a:rPr>
              <a:t>and sensitivity to subcultural norms and preferences</a:t>
            </a:r>
          </a:p>
          <a:p>
            <a:pPr marL="742950" lvl="1" indent="-285750" fontAlgn="base">
              <a:spcBef>
                <a:spcPct val="20000"/>
              </a:spcBef>
              <a:spcAft>
                <a:spcPct val="0"/>
              </a:spcAft>
              <a:buFont typeface="Wingdings" pitchFamily="2" charset="2"/>
              <a:buChar char="Ø"/>
              <a:defRPr/>
            </a:pPr>
            <a:endParaRPr lang="en-US" sz="1500" dirty="0">
              <a:solidFill>
                <a:srgbClr val="4B4B4B"/>
              </a:solidFill>
              <a:latin typeface="Times New Roman" pitchFamily="18" charset="0"/>
              <a:cs typeface="Arial" charset="0"/>
            </a:endParaRPr>
          </a:p>
          <a:p>
            <a:pPr marL="742950" lvl="1" indent="-285750" fontAlgn="base">
              <a:spcBef>
                <a:spcPct val="20000"/>
              </a:spcBef>
              <a:spcAft>
                <a:spcPct val="0"/>
              </a:spcAft>
              <a:buFontTx/>
              <a:buChar char="»"/>
              <a:defRPr/>
            </a:pPr>
            <a:endParaRPr lang="en-US" sz="1500" dirty="0">
              <a:solidFill>
                <a:srgbClr val="4B4B4B"/>
              </a:solidFill>
              <a:latin typeface="Times New Roman" pitchFamily="18" charset="0"/>
              <a:cs typeface="Arial" charset="0"/>
            </a:endParaRPr>
          </a:p>
          <a:p>
            <a:pPr marL="742950" lvl="1" indent="-285750" fontAlgn="base">
              <a:spcBef>
                <a:spcPct val="20000"/>
              </a:spcBef>
              <a:spcAft>
                <a:spcPct val="0"/>
              </a:spcAft>
              <a:buFontTx/>
              <a:buChar char="»"/>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buFontTx/>
              <a:buChar char="•"/>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defRPr/>
            </a:pPr>
            <a:endParaRPr lang="en-US" sz="1500" dirty="0">
              <a:solidFill>
                <a:srgbClr val="4B4B4B"/>
              </a:solidFill>
              <a:latin typeface="Times New Roman" pitchFamily="18" charset="0"/>
              <a:cs typeface="Arial" charset="0"/>
            </a:endParaRPr>
          </a:p>
        </p:txBody>
      </p:sp>
      <p:grpSp>
        <p:nvGrpSpPr>
          <p:cNvPr id="24" name="Group 5"/>
          <p:cNvGrpSpPr>
            <a:grpSpLocks/>
          </p:cNvGrpSpPr>
          <p:nvPr/>
        </p:nvGrpSpPr>
        <p:grpSpPr bwMode="auto">
          <a:xfrm>
            <a:off x="5058728" y="2596836"/>
            <a:ext cx="3886200" cy="2652712"/>
            <a:chOff x="4800600" y="3657600"/>
            <a:chExt cx="3886200" cy="2362200"/>
          </a:xfrm>
        </p:grpSpPr>
        <p:sp>
          <p:nvSpPr>
            <p:cNvPr id="25" name="Oval 83"/>
            <p:cNvSpPr>
              <a:spLocks noChangeArrowheads="1"/>
            </p:cNvSpPr>
            <p:nvPr/>
          </p:nvSpPr>
          <p:spPr bwMode="auto">
            <a:xfrm>
              <a:off x="5764213" y="4225885"/>
              <a:ext cx="1944687" cy="1150707"/>
            </a:xfrm>
            <a:prstGeom prst="ellipse">
              <a:avLst/>
            </a:prstGeom>
            <a:gradFill rotWithShape="1">
              <a:gsLst>
                <a:gs pos="0">
                  <a:schemeClr val="tx1"/>
                </a:gs>
                <a:gs pos="100000">
                  <a:schemeClr val="tx1">
                    <a:gamma/>
                    <a:tint val="0"/>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200" b="1" dirty="0">
                <a:solidFill>
                  <a:srgbClr val="4B4B4B"/>
                </a:solidFill>
                <a:cs typeface="Arial" charset="0"/>
              </a:endParaRPr>
            </a:p>
          </p:txBody>
        </p:sp>
        <p:sp>
          <p:nvSpPr>
            <p:cNvPr id="26" name="Freeform 84"/>
            <p:cNvSpPr>
              <a:spLocks/>
            </p:cNvSpPr>
            <p:nvPr/>
          </p:nvSpPr>
          <p:spPr bwMode="auto">
            <a:xfrm>
              <a:off x="6219825" y="4016375"/>
              <a:ext cx="1047750" cy="781050"/>
            </a:xfrm>
            <a:custGeom>
              <a:avLst/>
              <a:gdLst>
                <a:gd name="T0" fmla="*/ 0 w 1762"/>
                <a:gd name="T1" fmla="*/ 0 h 1014"/>
                <a:gd name="T2" fmla="*/ 2147483647 w 1762"/>
                <a:gd name="T3" fmla="*/ 2147483647 h 1014"/>
                <a:gd name="T4" fmla="*/ 2147483647 w 1762"/>
                <a:gd name="T5" fmla="*/ 2147483647 h 1014"/>
                <a:gd name="T6" fmla="*/ 2147483647 w 1762"/>
                <a:gd name="T7" fmla="*/ 2147483647 h 1014"/>
                <a:gd name="T8" fmla="*/ 2147483647 w 1762"/>
                <a:gd name="T9" fmla="*/ 2147483647 h 10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2" h="1014">
                  <a:moveTo>
                    <a:pt x="0" y="0"/>
                  </a:moveTo>
                  <a:lnTo>
                    <a:pt x="22" y="169"/>
                  </a:lnTo>
                  <a:lnTo>
                    <a:pt x="881" y="1014"/>
                  </a:lnTo>
                  <a:lnTo>
                    <a:pt x="1740" y="178"/>
                  </a:lnTo>
                  <a:lnTo>
                    <a:pt x="1762" y="1"/>
                  </a:lnTo>
                </a:path>
              </a:pathLst>
            </a:custGeom>
            <a:gradFill rotWithShape="1">
              <a:gsLst>
                <a:gs pos="0">
                  <a:srgbClr val="FFFFFF">
                    <a:alpha val="0"/>
                  </a:srgbClr>
                </a:gs>
                <a:gs pos="100000">
                  <a:srgbClr val="339966"/>
                </a:gs>
              </a:gsLst>
              <a:lin ang="5400000" scaled="1"/>
            </a:gradFill>
            <a:ln>
              <a:noFill/>
            </a:ln>
            <a:effectLst/>
            <a:extLs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dirty="0">
                <a:solidFill>
                  <a:srgbClr val="4B4B4B"/>
                </a:solidFill>
                <a:cs typeface="Arial" charset="0"/>
              </a:endParaRPr>
            </a:p>
          </p:txBody>
        </p:sp>
        <p:sp>
          <p:nvSpPr>
            <p:cNvPr id="27" name="AutoShape 85"/>
            <p:cNvSpPr>
              <a:spLocks noChangeArrowheads="1"/>
            </p:cNvSpPr>
            <p:nvPr/>
          </p:nvSpPr>
          <p:spPr bwMode="auto">
            <a:xfrm>
              <a:off x="6164263" y="3657600"/>
              <a:ext cx="1130300" cy="630238"/>
            </a:xfrm>
            <a:prstGeom prst="roundRect">
              <a:avLst>
                <a:gd name="adj" fmla="val 16667"/>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95000"/>
                </a:lnSpc>
                <a:spcBef>
                  <a:spcPct val="0"/>
                </a:spcBef>
                <a:spcAft>
                  <a:spcPct val="0"/>
                </a:spcAft>
              </a:pPr>
              <a:r>
                <a:rPr lang="en-US" sz="1000" b="1" dirty="0">
                  <a:solidFill>
                    <a:srgbClr val="4B4B4B"/>
                  </a:solidFill>
                  <a:cs typeface="Arial" charset="0"/>
                </a:rPr>
                <a:t>Primary Care Physician</a:t>
              </a:r>
            </a:p>
          </p:txBody>
        </p:sp>
        <p:sp>
          <p:nvSpPr>
            <p:cNvPr id="28" name="Freeform 87"/>
            <p:cNvSpPr>
              <a:spLocks/>
            </p:cNvSpPr>
            <p:nvPr/>
          </p:nvSpPr>
          <p:spPr bwMode="auto">
            <a:xfrm flipH="1">
              <a:off x="6732588" y="4791075"/>
              <a:ext cx="1187450" cy="955675"/>
            </a:xfrm>
            <a:custGeom>
              <a:avLst/>
              <a:gdLst>
                <a:gd name="T0" fmla="*/ 2147483647 w 1387"/>
                <a:gd name="T1" fmla="*/ 0 h 1334"/>
                <a:gd name="T2" fmla="*/ 0 w 1387"/>
                <a:gd name="T3" fmla="*/ 2147483647 h 1334"/>
                <a:gd name="T4" fmla="*/ 2147483647 w 1387"/>
                <a:gd name="T5" fmla="*/ 2147483647 h 1334"/>
                <a:gd name="T6" fmla="*/ 2147483647 w 1387"/>
                <a:gd name="T7" fmla="*/ 0 h 1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7" h="1334">
                  <a:moveTo>
                    <a:pt x="1387" y="0"/>
                  </a:moveTo>
                  <a:lnTo>
                    <a:pt x="0" y="873"/>
                  </a:lnTo>
                  <a:lnTo>
                    <a:pt x="1205" y="1334"/>
                  </a:lnTo>
                  <a:lnTo>
                    <a:pt x="1387" y="0"/>
                  </a:lnTo>
                  <a:close/>
                </a:path>
              </a:pathLst>
            </a:custGeom>
            <a:gradFill rotWithShape="1">
              <a:gsLst>
                <a:gs pos="0">
                  <a:srgbClr val="FFFFFF">
                    <a:alpha val="0"/>
                  </a:srgbClr>
                </a:gs>
                <a:gs pos="100000">
                  <a:srgbClr val="339966"/>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dirty="0">
                <a:solidFill>
                  <a:srgbClr val="4B4B4B"/>
                </a:solidFill>
                <a:cs typeface="Arial" charset="0"/>
              </a:endParaRPr>
            </a:p>
          </p:txBody>
        </p:sp>
        <p:sp>
          <p:nvSpPr>
            <p:cNvPr id="29" name="AutoShape 88"/>
            <p:cNvSpPr>
              <a:spLocks noChangeArrowheads="1"/>
            </p:cNvSpPr>
            <p:nvPr/>
          </p:nvSpPr>
          <p:spPr bwMode="auto">
            <a:xfrm>
              <a:off x="6891338" y="5378450"/>
              <a:ext cx="1130300" cy="630238"/>
            </a:xfrm>
            <a:prstGeom prst="roundRect">
              <a:avLst>
                <a:gd name="adj" fmla="val 16667"/>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95000"/>
                </a:lnSpc>
                <a:spcBef>
                  <a:spcPct val="0"/>
                </a:spcBef>
                <a:spcAft>
                  <a:spcPct val="0"/>
                </a:spcAft>
              </a:pPr>
              <a:r>
                <a:rPr lang="en-US" sz="1000" b="1" dirty="0">
                  <a:solidFill>
                    <a:srgbClr val="4B4B4B"/>
                  </a:solidFill>
                  <a:cs typeface="Arial" charset="0"/>
                </a:rPr>
                <a:t>Service Coordination</a:t>
              </a:r>
            </a:p>
          </p:txBody>
        </p:sp>
        <p:sp>
          <p:nvSpPr>
            <p:cNvPr id="30" name="Freeform 89"/>
            <p:cNvSpPr>
              <a:spLocks/>
            </p:cNvSpPr>
            <p:nvPr/>
          </p:nvSpPr>
          <p:spPr bwMode="auto">
            <a:xfrm flipH="1">
              <a:off x="6781800" y="4191000"/>
              <a:ext cx="1690688" cy="557213"/>
            </a:xfrm>
            <a:custGeom>
              <a:avLst/>
              <a:gdLst>
                <a:gd name="T0" fmla="*/ 2147483647 w 1975"/>
                <a:gd name="T1" fmla="*/ 2147483647 h 777"/>
                <a:gd name="T2" fmla="*/ 2147483647 w 1975"/>
                <a:gd name="T3" fmla="*/ 0 h 777"/>
                <a:gd name="T4" fmla="*/ 0 w 1975"/>
                <a:gd name="T5" fmla="*/ 2147483647 h 777"/>
                <a:gd name="T6" fmla="*/ 2147483647 w 1975"/>
                <a:gd name="T7" fmla="*/ 2147483647 h 7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5" h="777">
                  <a:moveTo>
                    <a:pt x="1975" y="777"/>
                  </a:moveTo>
                  <a:lnTo>
                    <a:pt x="1088" y="0"/>
                  </a:lnTo>
                  <a:lnTo>
                    <a:pt x="0" y="503"/>
                  </a:lnTo>
                  <a:lnTo>
                    <a:pt x="1975" y="777"/>
                  </a:lnTo>
                  <a:close/>
                </a:path>
              </a:pathLst>
            </a:custGeom>
            <a:gradFill rotWithShape="1">
              <a:gsLst>
                <a:gs pos="0">
                  <a:srgbClr val="FFFFFF">
                    <a:alpha val="0"/>
                  </a:srgbClr>
                </a:gs>
                <a:gs pos="100000">
                  <a:srgbClr val="339966"/>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dirty="0">
                <a:solidFill>
                  <a:srgbClr val="4B4B4B"/>
                </a:solidFill>
                <a:cs typeface="Arial" charset="0"/>
              </a:endParaRPr>
            </a:p>
          </p:txBody>
        </p:sp>
        <p:sp>
          <p:nvSpPr>
            <p:cNvPr id="31" name="AutoShape 90"/>
            <p:cNvSpPr>
              <a:spLocks noChangeArrowheads="1"/>
            </p:cNvSpPr>
            <p:nvPr/>
          </p:nvSpPr>
          <p:spPr bwMode="auto">
            <a:xfrm>
              <a:off x="7361238" y="3978275"/>
              <a:ext cx="1130300" cy="630238"/>
            </a:xfrm>
            <a:prstGeom prst="roundRect">
              <a:avLst>
                <a:gd name="adj" fmla="val 16667"/>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95000"/>
                </a:lnSpc>
                <a:spcBef>
                  <a:spcPct val="0"/>
                </a:spcBef>
                <a:spcAft>
                  <a:spcPct val="0"/>
                </a:spcAft>
              </a:pPr>
              <a:r>
                <a:rPr lang="en-US" sz="1000" b="1" dirty="0">
                  <a:solidFill>
                    <a:srgbClr val="4B4B4B"/>
                  </a:solidFill>
                  <a:cs typeface="Arial" charset="0"/>
                </a:rPr>
                <a:t>Specialist and HCBS Providers</a:t>
              </a:r>
            </a:p>
          </p:txBody>
        </p:sp>
        <p:sp>
          <p:nvSpPr>
            <p:cNvPr id="32" name="Freeform 92"/>
            <p:cNvSpPr>
              <a:spLocks/>
            </p:cNvSpPr>
            <p:nvPr/>
          </p:nvSpPr>
          <p:spPr bwMode="auto">
            <a:xfrm flipH="1">
              <a:off x="6743700" y="4786313"/>
              <a:ext cx="936625" cy="354012"/>
            </a:xfrm>
            <a:custGeom>
              <a:avLst/>
              <a:gdLst>
                <a:gd name="T0" fmla="*/ 2147483647 w 1094"/>
                <a:gd name="T1" fmla="*/ 0 h 494"/>
                <a:gd name="T2" fmla="*/ 0 w 1094"/>
                <a:gd name="T3" fmla="*/ 0 h 494"/>
                <a:gd name="T4" fmla="*/ 2147483647 w 1094"/>
                <a:gd name="T5" fmla="*/ 2147483647 h 494"/>
                <a:gd name="T6" fmla="*/ 2147483647 w 1094"/>
                <a:gd name="T7" fmla="*/ 0 h 4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 h="494">
                  <a:moveTo>
                    <a:pt x="1094" y="0"/>
                  </a:moveTo>
                  <a:lnTo>
                    <a:pt x="0" y="0"/>
                  </a:lnTo>
                  <a:lnTo>
                    <a:pt x="58" y="494"/>
                  </a:lnTo>
                  <a:lnTo>
                    <a:pt x="1094" y="0"/>
                  </a:lnTo>
                  <a:close/>
                </a:path>
              </a:pathLst>
            </a:custGeom>
            <a:gradFill rotWithShape="1">
              <a:gsLst>
                <a:gs pos="0">
                  <a:srgbClr val="FFFFFF">
                    <a:alpha val="0"/>
                  </a:srgbClr>
                </a:gs>
                <a:gs pos="100000">
                  <a:srgbClr val="339966"/>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dirty="0">
                <a:solidFill>
                  <a:srgbClr val="4B4B4B"/>
                </a:solidFill>
                <a:cs typeface="Arial" charset="0"/>
              </a:endParaRPr>
            </a:p>
          </p:txBody>
        </p:sp>
        <p:sp>
          <p:nvSpPr>
            <p:cNvPr id="33" name="AutoShape 93"/>
            <p:cNvSpPr>
              <a:spLocks noChangeArrowheads="1"/>
            </p:cNvSpPr>
            <p:nvPr/>
          </p:nvSpPr>
          <p:spPr bwMode="auto">
            <a:xfrm>
              <a:off x="7556500" y="4676775"/>
              <a:ext cx="1130300" cy="631825"/>
            </a:xfrm>
            <a:prstGeom prst="roundRect">
              <a:avLst>
                <a:gd name="adj" fmla="val 16667"/>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95000"/>
                </a:lnSpc>
                <a:spcBef>
                  <a:spcPct val="0"/>
                </a:spcBef>
                <a:spcAft>
                  <a:spcPct val="0"/>
                </a:spcAft>
              </a:pPr>
              <a:r>
                <a:rPr lang="en-US" sz="1000" b="1" dirty="0">
                  <a:solidFill>
                    <a:srgbClr val="4B4B4B"/>
                  </a:solidFill>
                  <a:cs typeface="Arial" charset="0"/>
                </a:rPr>
                <a:t>Whole Person Orientation</a:t>
              </a:r>
            </a:p>
          </p:txBody>
        </p:sp>
        <p:sp>
          <p:nvSpPr>
            <p:cNvPr id="34" name="Freeform 95"/>
            <p:cNvSpPr>
              <a:spLocks/>
            </p:cNvSpPr>
            <p:nvPr/>
          </p:nvSpPr>
          <p:spPr bwMode="auto">
            <a:xfrm>
              <a:off x="5521325" y="4791075"/>
              <a:ext cx="1187450" cy="955675"/>
            </a:xfrm>
            <a:custGeom>
              <a:avLst/>
              <a:gdLst>
                <a:gd name="T0" fmla="*/ 2147483647 w 1387"/>
                <a:gd name="T1" fmla="*/ 0 h 1334"/>
                <a:gd name="T2" fmla="*/ 0 w 1387"/>
                <a:gd name="T3" fmla="*/ 2147483647 h 1334"/>
                <a:gd name="T4" fmla="*/ 2147483647 w 1387"/>
                <a:gd name="T5" fmla="*/ 2147483647 h 1334"/>
                <a:gd name="T6" fmla="*/ 2147483647 w 1387"/>
                <a:gd name="T7" fmla="*/ 0 h 1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7" h="1334">
                  <a:moveTo>
                    <a:pt x="1387" y="0"/>
                  </a:moveTo>
                  <a:lnTo>
                    <a:pt x="0" y="873"/>
                  </a:lnTo>
                  <a:lnTo>
                    <a:pt x="1205" y="1334"/>
                  </a:lnTo>
                  <a:lnTo>
                    <a:pt x="1387" y="0"/>
                  </a:lnTo>
                  <a:close/>
                </a:path>
              </a:pathLst>
            </a:custGeom>
            <a:gradFill rotWithShape="1">
              <a:gsLst>
                <a:gs pos="0">
                  <a:srgbClr val="FFFFFF">
                    <a:alpha val="0"/>
                  </a:srgbClr>
                </a:gs>
                <a:gs pos="100000">
                  <a:srgbClr val="339966"/>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dirty="0">
                <a:solidFill>
                  <a:srgbClr val="4B4B4B"/>
                </a:solidFill>
                <a:cs typeface="Arial" charset="0"/>
              </a:endParaRPr>
            </a:p>
          </p:txBody>
        </p:sp>
        <p:sp>
          <p:nvSpPr>
            <p:cNvPr id="35" name="AutoShape 96"/>
            <p:cNvSpPr>
              <a:spLocks noChangeArrowheads="1"/>
            </p:cNvSpPr>
            <p:nvPr/>
          </p:nvSpPr>
          <p:spPr bwMode="auto">
            <a:xfrm>
              <a:off x="5484813" y="5389563"/>
              <a:ext cx="1130300" cy="630237"/>
            </a:xfrm>
            <a:prstGeom prst="roundRect">
              <a:avLst>
                <a:gd name="adj" fmla="val 16667"/>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95000"/>
                </a:lnSpc>
                <a:spcBef>
                  <a:spcPct val="0"/>
                </a:spcBef>
                <a:spcAft>
                  <a:spcPct val="0"/>
                </a:spcAft>
              </a:pPr>
              <a:r>
                <a:rPr lang="en-US" sz="1000" b="1" dirty="0">
                  <a:solidFill>
                    <a:srgbClr val="4B4B4B"/>
                  </a:solidFill>
                  <a:cs typeface="Arial" charset="0"/>
                </a:rPr>
                <a:t>Provider Relations</a:t>
              </a:r>
            </a:p>
          </p:txBody>
        </p:sp>
        <p:sp>
          <p:nvSpPr>
            <p:cNvPr id="36" name="Freeform 98"/>
            <p:cNvSpPr>
              <a:spLocks/>
            </p:cNvSpPr>
            <p:nvPr/>
          </p:nvSpPr>
          <p:spPr bwMode="auto">
            <a:xfrm>
              <a:off x="5867400" y="4800600"/>
              <a:ext cx="936625" cy="354013"/>
            </a:xfrm>
            <a:custGeom>
              <a:avLst/>
              <a:gdLst>
                <a:gd name="T0" fmla="*/ 2147483647 w 1094"/>
                <a:gd name="T1" fmla="*/ 0 h 494"/>
                <a:gd name="T2" fmla="*/ 0 w 1094"/>
                <a:gd name="T3" fmla="*/ 0 h 494"/>
                <a:gd name="T4" fmla="*/ 2147483647 w 1094"/>
                <a:gd name="T5" fmla="*/ 2147483647 h 494"/>
                <a:gd name="T6" fmla="*/ 2147483647 w 1094"/>
                <a:gd name="T7" fmla="*/ 0 h 4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4" h="494">
                  <a:moveTo>
                    <a:pt x="1094" y="0"/>
                  </a:moveTo>
                  <a:lnTo>
                    <a:pt x="0" y="0"/>
                  </a:lnTo>
                  <a:lnTo>
                    <a:pt x="58" y="494"/>
                  </a:lnTo>
                  <a:lnTo>
                    <a:pt x="1094" y="0"/>
                  </a:lnTo>
                  <a:close/>
                </a:path>
              </a:pathLst>
            </a:custGeom>
            <a:gradFill rotWithShape="1">
              <a:gsLst>
                <a:gs pos="0">
                  <a:srgbClr val="FFFFFF">
                    <a:alpha val="0"/>
                  </a:srgbClr>
                </a:gs>
                <a:gs pos="100000">
                  <a:srgbClr val="339966"/>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dirty="0">
                <a:solidFill>
                  <a:srgbClr val="4B4B4B"/>
                </a:solidFill>
                <a:cs typeface="Arial" charset="0"/>
              </a:endParaRPr>
            </a:p>
          </p:txBody>
        </p:sp>
        <p:sp>
          <p:nvSpPr>
            <p:cNvPr id="37" name="AutoShape 99"/>
            <p:cNvSpPr>
              <a:spLocks noChangeArrowheads="1"/>
            </p:cNvSpPr>
            <p:nvPr/>
          </p:nvSpPr>
          <p:spPr bwMode="auto">
            <a:xfrm>
              <a:off x="4800600" y="4676775"/>
              <a:ext cx="1130300" cy="631825"/>
            </a:xfrm>
            <a:prstGeom prst="roundRect">
              <a:avLst>
                <a:gd name="adj" fmla="val 16667"/>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95000"/>
                </a:lnSpc>
                <a:spcBef>
                  <a:spcPct val="0"/>
                </a:spcBef>
                <a:spcAft>
                  <a:spcPct val="0"/>
                </a:spcAft>
              </a:pPr>
              <a:r>
                <a:rPr lang="en-US" sz="1000" b="1" dirty="0">
                  <a:solidFill>
                    <a:srgbClr val="4B4B4B"/>
                  </a:solidFill>
                  <a:cs typeface="Arial" charset="0"/>
                </a:rPr>
                <a:t>Family Supports</a:t>
              </a:r>
            </a:p>
          </p:txBody>
        </p:sp>
        <p:sp>
          <p:nvSpPr>
            <p:cNvPr id="38" name="Freeform 101"/>
            <p:cNvSpPr>
              <a:spLocks/>
            </p:cNvSpPr>
            <p:nvPr/>
          </p:nvSpPr>
          <p:spPr bwMode="auto">
            <a:xfrm>
              <a:off x="5000625" y="4198938"/>
              <a:ext cx="1690688" cy="557212"/>
            </a:xfrm>
            <a:custGeom>
              <a:avLst/>
              <a:gdLst>
                <a:gd name="T0" fmla="*/ 2147483647 w 1975"/>
                <a:gd name="T1" fmla="*/ 2147483647 h 777"/>
                <a:gd name="T2" fmla="*/ 2147483647 w 1975"/>
                <a:gd name="T3" fmla="*/ 0 h 777"/>
                <a:gd name="T4" fmla="*/ 0 w 1975"/>
                <a:gd name="T5" fmla="*/ 2147483647 h 777"/>
                <a:gd name="T6" fmla="*/ 2147483647 w 1975"/>
                <a:gd name="T7" fmla="*/ 2147483647 h 7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5" h="777">
                  <a:moveTo>
                    <a:pt x="1975" y="777"/>
                  </a:moveTo>
                  <a:lnTo>
                    <a:pt x="1088" y="0"/>
                  </a:lnTo>
                  <a:lnTo>
                    <a:pt x="0" y="503"/>
                  </a:lnTo>
                  <a:lnTo>
                    <a:pt x="1975" y="777"/>
                  </a:lnTo>
                  <a:close/>
                </a:path>
              </a:pathLst>
            </a:custGeom>
            <a:gradFill rotWithShape="1">
              <a:gsLst>
                <a:gs pos="0">
                  <a:srgbClr val="FFFFFF">
                    <a:alpha val="0"/>
                  </a:srgbClr>
                </a:gs>
                <a:gs pos="100000">
                  <a:srgbClr val="339966"/>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b="1" dirty="0">
                <a:solidFill>
                  <a:srgbClr val="4B4B4B"/>
                </a:solidFill>
                <a:cs typeface="Arial" charset="0"/>
              </a:endParaRPr>
            </a:p>
          </p:txBody>
        </p:sp>
        <p:sp>
          <p:nvSpPr>
            <p:cNvPr id="39" name="AutoShape 102"/>
            <p:cNvSpPr>
              <a:spLocks noChangeArrowheads="1"/>
            </p:cNvSpPr>
            <p:nvPr/>
          </p:nvSpPr>
          <p:spPr bwMode="auto">
            <a:xfrm>
              <a:off x="4965700" y="3962400"/>
              <a:ext cx="1130300" cy="630238"/>
            </a:xfrm>
            <a:prstGeom prst="roundRect">
              <a:avLst>
                <a:gd name="adj" fmla="val 16667"/>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lnSpc>
                  <a:spcPct val="95000"/>
                </a:lnSpc>
                <a:spcBef>
                  <a:spcPct val="0"/>
                </a:spcBef>
                <a:spcAft>
                  <a:spcPct val="0"/>
                </a:spcAft>
              </a:pPr>
              <a:r>
                <a:rPr lang="en-US" sz="1000" b="1" dirty="0">
                  <a:solidFill>
                    <a:srgbClr val="4B4B4B"/>
                  </a:solidFill>
                  <a:cs typeface="Arial" charset="0"/>
                </a:rPr>
                <a:t>Community / Advocate</a:t>
              </a:r>
            </a:p>
          </p:txBody>
        </p:sp>
        <p:sp>
          <p:nvSpPr>
            <p:cNvPr id="40" name="Oval 103"/>
            <p:cNvSpPr>
              <a:spLocks noChangeArrowheads="1"/>
            </p:cNvSpPr>
            <p:nvPr/>
          </p:nvSpPr>
          <p:spPr bwMode="auto">
            <a:xfrm>
              <a:off x="6303796" y="4435475"/>
              <a:ext cx="874713" cy="733425"/>
            </a:xfrm>
            <a:prstGeom prst="ellipse">
              <a:avLst/>
            </a:prstGeom>
            <a:solidFill>
              <a:schemeClr val="bg1"/>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en-US" sz="1000" b="1" dirty="0">
                  <a:solidFill>
                    <a:srgbClr val="000000"/>
                  </a:solidFill>
                  <a:latin typeface="Arial Black" pitchFamily="34" charset="0"/>
                  <a:cs typeface="Arial" charset="0"/>
                </a:rPr>
                <a:t>Member</a:t>
              </a:r>
            </a:p>
          </p:txBody>
        </p:sp>
      </p:grpSp>
    </p:spTree>
    <p:extLst>
      <p:ext uri="{BB962C8B-B14F-4D97-AF65-F5344CB8AC3E}">
        <p14:creationId xmlns:p14="http://schemas.microsoft.com/office/powerpoint/2010/main" val="1326472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988" y="166724"/>
            <a:ext cx="6740525" cy="307777"/>
          </a:xfrm>
        </p:spPr>
        <p:txBody>
          <a:bodyPr/>
          <a:lstStyle/>
          <a:p>
            <a:r>
              <a:rPr lang="en-US" dirty="0" smtClean="0"/>
              <a:t>Case Management Contact Information</a:t>
            </a:r>
            <a:endParaRPr lang="en-US" dirty="0"/>
          </a:p>
        </p:txBody>
      </p:sp>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16</a:t>
            </a:r>
            <a:endParaRPr lang="en-US" dirty="0"/>
          </a:p>
        </p:txBody>
      </p:sp>
      <p:sp>
        <p:nvSpPr>
          <p:cNvPr id="41" name="Rectangle 7"/>
          <p:cNvSpPr>
            <a:spLocks noChangeArrowheads="1"/>
          </p:cNvSpPr>
          <p:nvPr/>
        </p:nvSpPr>
        <p:spPr bwMode="auto">
          <a:xfrm>
            <a:off x="289559" y="1713835"/>
            <a:ext cx="4177666" cy="335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SzPct val="90000"/>
              <a:defRPr/>
            </a:pPr>
            <a:r>
              <a:rPr lang="en-US" sz="1700" dirty="0" smtClean="0">
                <a:solidFill>
                  <a:srgbClr val="4B4B4B"/>
                </a:solidFill>
                <a:cs typeface="Calibri" pitchFamily="34" charset="0"/>
              </a:rPr>
              <a:t>Case Management </a:t>
            </a:r>
          </a:p>
          <a:p>
            <a:pPr marL="342900" indent="-342900" fontAlgn="base">
              <a:spcBef>
                <a:spcPct val="20000"/>
              </a:spcBef>
              <a:spcAft>
                <a:spcPct val="0"/>
              </a:spcAft>
              <a:buSzPct val="90000"/>
              <a:buFontTx/>
              <a:buChar char="•"/>
              <a:defRPr/>
            </a:pPr>
            <a:r>
              <a:rPr lang="en-US" sz="1500" dirty="0" smtClean="0">
                <a:solidFill>
                  <a:srgbClr val="4B4B4B"/>
                </a:solidFill>
                <a:cs typeface="Calibri" pitchFamily="34" charset="0"/>
              </a:rPr>
              <a:t>Will Coltharp, RN, Director Field Service Coordination</a:t>
            </a:r>
            <a:endParaRPr lang="en-US" sz="1500" dirty="0">
              <a:solidFill>
                <a:srgbClr val="4B4B4B"/>
              </a:solidFill>
              <a:cs typeface="Calibri" pitchFamily="34" charset="0"/>
            </a:endParaRPr>
          </a:p>
          <a:p>
            <a:pPr marL="342900" indent="-342900" fontAlgn="base">
              <a:spcBef>
                <a:spcPct val="20000"/>
              </a:spcBef>
              <a:spcAft>
                <a:spcPct val="0"/>
              </a:spcAft>
              <a:buSzPct val="90000"/>
              <a:buFontTx/>
              <a:buChar char="•"/>
              <a:defRPr/>
            </a:pPr>
            <a:r>
              <a:rPr lang="en-US" sz="1500" dirty="0" smtClean="0">
                <a:solidFill>
                  <a:srgbClr val="4B4B4B"/>
                </a:solidFill>
                <a:cs typeface="Calibri" pitchFamily="34" charset="0"/>
              </a:rPr>
              <a:t>Joyce Buxton, RN, Manager Field Service Coordination – Regions 1 &amp; 2</a:t>
            </a:r>
            <a:endParaRPr lang="en-US" sz="1500" dirty="0">
              <a:solidFill>
                <a:srgbClr val="4B4B4B"/>
              </a:solidFill>
              <a:cs typeface="Calibri" pitchFamily="34" charset="0"/>
            </a:endParaRPr>
          </a:p>
          <a:p>
            <a:pPr marL="342900" indent="-342900" fontAlgn="base">
              <a:spcBef>
                <a:spcPct val="20000"/>
              </a:spcBef>
              <a:spcAft>
                <a:spcPct val="0"/>
              </a:spcAft>
              <a:buSzPct val="90000"/>
              <a:buFontTx/>
              <a:buChar char="•"/>
              <a:defRPr/>
            </a:pPr>
            <a:r>
              <a:rPr lang="en-US" sz="1500" dirty="0" smtClean="0">
                <a:solidFill>
                  <a:srgbClr val="4B4B4B"/>
                </a:solidFill>
                <a:cs typeface="Calibri" pitchFamily="34" charset="0"/>
              </a:rPr>
              <a:t>Trudy Smyth, RN, Manager Field Service Coordination – Regions 4 &amp; 5</a:t>
            </a:r>
            <a:endParaRPr lang="en-US" sz="1500" dirty="0">
              <a:solidFill>
                <a:srgbClr val="4B4B4B"/>
              </a:solidFill>
              <a:cs typeface="Calibri" pitchFamily="34" charset="0"/>
            </a:endParaRPr>
          </a:p>
          <a:p>
            <a:pPr marL="342900" indent="-342900" fontAlgn="base">
              <a:spcBef>
                <a:spcPct val="20000"/>
              </a:spcBef>
              <a:spcAft>
                <a:spcPct val="0"/>
              </a:spcAft>
              <a:buFont typeface="Arial" pitchFamily="34" charset="0"/>
              <a:buChar char="•"/>
              <a:defRPr/>
            </a:pPr>
            <a:r>
              <a:rPr lang="en-US" sz="1500" dirty="0" smtClean="0">
                <a:solidFill>
                  <a:srgbClr val="4B4B4B"/>
                </a:solidFill>
                <a:cs typeface="Calibri" pitchFamily="34" charset="0"/>
              </a:rPr>
              <a:t>Paula Wade, RN, Manager Field Service Coordination – Regions 6 &amp; 7</a:t>
            </a:r>
          </a:p>
          <a:p>
            <a:pPr marL="342900" indent="-342900" fontAlgn="base">
              <a:spcBef>
                <a:spcPct val="20000"/>
              </a:spcBef>
              <a:spcAft>
                <a:spcPct val="0"/>
              </a:spcAft>
              <a:buFont typeface="Arial" pitchFamily="34" charset="0"/>
              <a:buChar char="•"/>
              <a:defRPr/>
            </a:pPr>
            <a:r>
              <a:rPr lang="en-US" sz="1500" dirty="0" smtClean="0">
                <a:solidFill>
                  <a:srgbClr val="4B4B4B"/>
                </a:solidFill>
                <a:latin typeface="+mn-lt"/>
                <a:cs typeface="Arial" charset="0"/>
              </a:rPr>
              <a:t>Shannon Jones, RN, Manager Field Service Coordination – Region 8</a:t>
            </a:r>
            <a:endParaRPr lang="en-US" sz="1500" dirty="0">
              <a:solidFill>
                <a:srgbClr val="4B4B4B"/>
              </a:solidFill>
              <a:latin typeface="+mn-lt"/>
              <a:cs typeface="Arial" charset="0"/>
            </a:endParaRPr>
          </a:p>
          <a:p>
            <a:pPr marL="742950" lvl="1" indent="-285750" fontAlgn="base">
              <a:spcBef>
                <a:spcPct val="20000"/>
              </a:spcBef>
              <a:spcAft>
                <a:spcPct val="0"/>
              </a:spcAft>
              <a:buFontTx/>
              <a:buChar char="»"/>
              <a:defRPr/>
            </a:pPr>
            <a:endParaRPr lang="en-US" sz="1500" dirty="0">
              <a:solidFill>
                <a:srgbClr val="4B4B4B"/>
              </a:solidFill>
              <a:latin typeface="Times New Roman" pitchFamily="18" charset="0"/>
              <a:cs typeface="Arial" charset="0"/>
            </a:endParaRPr>
          </a:p>
          <a:p>
            <a:pPr marL="742950" lvl="1" indent="-285750" fontAlgn="base">
              <a:spcBef>
                <a:spcPct val="20000"/>
              </a:spcBef>
              <a:spcAft>
                <a:spcPct val="0"/>
              </a:spcAft>
              <a:buFontTx/>
              <a:buChar char="»"/>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buFontTx/>
              <a:buChar char="•"/>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defRPr/>
            </a:pPr>
            <a:endParaRPr lang="en-US" sz="1500" dirty="0">
              <a:solidFill>
                <a:srgbClr val="4B4B4B"/>
              </a:solidFill>
              <a:latin typeface="Times New Roman" pitchFamily="18" charset="0"/>
              <a:cs typeface="Arial" charset="0"/>
            </a:endParaRPr>
          </a:p>
        </p:txBody>
      </p:sp>
      <p:sp>
        <p:nvSpPr>
          <p:cNvPr id="42" name="Rectangle 7"/>
          <p:cNvSpPr>
            <a:spLocks noChangeArrowheads="1"/>
          </p:cNvSpPr>
          <p:nvPr/>
        </p:nvSpPr>
        <p:spPr bwMode="auto">
          <a:xfrm>
            <a:off x="4690109" y="1713834"/>
            <a:ext cx="4177666" cy="496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SzPct val="90000"/>
              <a:defRPr/>
            </a:pPr>
            <a:r>
              <a:rPr lang="en-US" sz="1700" dirty="0" smtClean="0">
                <a:solidFill>
                  <a:srgbClr val="4B4B4B"/>
                </a:solidFill>
                <a:cs typeface="Calibri" pitchFamily="34" charset="0"/>
              </a:rPr>
              <a:t>Behavioral Health Case Management </a:t>
            </a:r>
          </a:p>
          <a:p>
            <a:pPr marL="342900" indent="-342900" fontAlgn="base">
              <a:spcBef>
                <a:spcPct val="20000"/>
              </a:spcBef>
              <a:spcAft>
                <a:spcPct val="0"/>
              </a:spcAft>
              <a:buSzPct val="90000"/>
              <a:buFontTx/>
              <a:buChar char="•"/>
              <a:defRPr/>
            </a:pPr>
            <a:r>
              <a:rPr lang="en-US" sz="1500" dirty="0" smtClean="0">
                <a:solidFill>
                  <a:srgbClr val="4B4B4B"/>
                </a:solidFill>
                <a:cs typeface="Calibri" pitchFamily="34" charset="0"/>
              </a:rPr>
              <a:t>Paul Kensicki, MD, Behavioral Health Medical Director</a:t>
            </a:r>
            <a:endParaRPr lang="en-US" sz="1500" dirty="0">
              <a:solidFill>
                <a:srgbClr val="4B4B4B"/>
              </a:solidFill>
              <a:cs typeface="Calibri" pitchFamily="34" charset="0"/>
            </a:endParaRPr>
          </a:p>
          <a:p>
            <a:pPr marL="342900" indent="-342900" fontAlgn="base">
              <a:spcBef>
                <a:spcPct val="20000"/>
              </a:spcBef>
              <a:spcAft>
                <a:spcPct val="0"/>
              </a:spcAft>
              <a:buSzPct val="90000"/>
              <a:buFontTx/>
              <a:buChar char="•"/>
              <a:defRPr/>
            </a:pPr>
            <a:r>
              <a:rPr lang="en-US" sz="1500" dirty="0" smtClean="0">
                <a:solidFill>
                  <a:srgbClr val="4B4B4B"/>
                </a:solidFill>
                <a:cs typeface="Calibri" pitchFamily="34" charset="0"/>
              </a:rPr>
              <a:t>Lori Gordon, LCSW, Director Behavioral Health Clinical Operations</a:t>
            </a:r>
            <a:endParaRPr lang="en-US" sz="1500" dirty="0">
              <a:solidFill>
                <a:srgbClr val="4B4B4B"/>
              </a:solidFill>
              <a:cs typeface="Calibri" pitchFamily="34" charset="0"/>
            </a:endParaRPr>
          </a:p>
          <a:p>
            <a:pPr marL="342900" indent="-342900" fontAlgn="base">
              <a:spcBef>
                <a:spcPct val="20000"/>
              </a:spcBef>
              <a:spcAft>
                <a:spcPct val="0"/>
              </a:spcAft>
              <a:buSzPct val="90000"/>
              <a:buFontTx/>
              <a:buChar char="•"/>
              <a:defRPr/>
            </a:pPr>
            <a:r>
              <a:rPr lang="en-US" sz="1500" dirty="0" smtClean="0">
                <a:solidFill>
                  <a:srgbClr val="4B4B4B"/>
                </a:solidFill>
                <a:cs typeface="Calibri" pitchFamily="34" charset="0"/>
              </a:rPr>
              <a:t>Jennifer Byrd, RN, Manager Behavioral Health </a:t>
            </a:r>
          </a:p>
          <a:p>
            <a:pPr fontAlgn="base">
              <a:spcBef>
                <a:spcPct val="20000"/>
              </a:spcBef>
              <a:spcAft>
                <a:spcPct val="0"/>
              </a:spcAft>
              <a:buSzPct val="90000"/>
              <a:defRPr/>
            </a:pPr>
            <a:endParaRPr lang="en-US" sz="1500" dirty="0">
              <a:solidFill>
                <a:srgbClr val="4B4B4B"/>
              </a:solidFill>
              <a:latin typeface="Times New Roman" pitchFamily="18" charset="0"/>
              <a:cs typeface="Calibri" pitchFamily="34" charset="0"/>
            </a:endParaRPr>
          </a:p>
          <a:p>
            <a:pPr fontAlgn="base">
              <a:spcBef>
                <a:spcPct val="20000"/>
              </a:spcBef>
              <a:spcAft>
                <a:spcPct val="0"/>
              </a:spcAft>
              <a:buSzPct val="90000"/>
              <a:defRPr/>
            </a:pPr>
            <a:r>
              <a:rPr lang="en-US" sz="1700" dirty="0" smtClean="0">
                <a:solidFill>
                  <a:srgbClr val="4B4B4B"/>
                </a:solidFill>
                <a:latin typeface="+mn-lt"/>
                <a:cs typeface="Arial" charset="0"/>
              </a:rPr>
              <a:t>Behavioral Health On-Site Reviewers at:</a:t>
            </a:r>
          </a:p>
          <a:p>
            <a:pPr marL="342900" indent="-342900" fontAlgn="base">
              <a:spcBef>
                <a:spcPct val="20000"/>
              </a:spcBef>
              <a:spcAft>
                <a:spcPct val="0"/>
              </a:spcAft>
              <a:buSzPct val="90000"/>
              <a:buFont typeface="Arial" pitchFamily="34" charset="0"/>
              <a:buChar char="•"/>
              <a:defRPr/>
            </a:pPr>
            <a:r>
              <a:rPr lang="en-US" sz="1500" dirty="0" smtClean="0">
                <a:solidFill>
                  <a:srgbClr val="4B4B4B"/>
                </a:solidFill>
                <a:latin typeface="+mn-lt"/>
                <a:cs typeface="Arial" charset="0"/>
              </a:rPr>
              <a:t>Rivendell</a:t>
            </a:r>
          </a:p>
          <a:p>
            <a:pPr marL="342900" indent="-342900" fontAlgn="base">
              <a:spcBef>
                <a:spcPct val="20000"/>
              </a:spcBef>
              <a:spcAft>
                <a:spcPct val="0"/>
              </a:spcAft>
              <a:buSzPct val="90000"/>
              <a:buFont typeface="Arial" pitchFamily="34" charset="0"/>
              <a:buChar char="•"/>
              <a:defRPr/>
            </a:pPr>
            <a:r>
              <a:rPr lang="en-US" sz="1500" dirty="0" smtClean="0">
                <a:solidFill>
                  <a:srgbClr val="4B4B4B"/>
                </a:solidFill>
                <a:latin typeface="+mn-lt"/>
                <a:cs typeface="Arial" charset="0"/>
              </a:rPr>
              <a:t>Our Lady of Peace</a:t>
            </a:r>
          </a:p>
          <a:p>
            <a:pPr marL="342900" indent="-342900" fontAlgn="base">
              <a:spcBef>
                <a:spcPct val="20000"/>
              </a:spcBef>
              <a:spcAft>
                <a:spcPct val="0"/>
              </a:spcAft>
              <a:buSzPct val="90000"/>
              <a:buFont typeface="Arial" pitchFamily="34" charset="0"/>
              <a:buChar char="•"/>
              <a:defRPr/>
            </a:pPr>
            <a:r>
              <a:rPr lang="en-US" sz="1500" dirty="0" smtClean="0">
                <a:solidFill>
                  <a:srgbClr val="4B4B4B"/>
                </a:solidFill>
                <a:latin typeface="+mn-lt"/>
                <a:cs typeface="Arial" charset="0"/>
              </a:rPr>
              <a:t>Bluegrass CMHC</a:t>
            </a:r>
          </a:p>
          <a:p>
            <a:pPr marL="342900" indent="-342900" fontAlgn="base">
              <a:spcBef>
                <a:spcPct val="20000"/>
              </a:spcBef>
              <a:spcAft>
                <a:spcPct val="0"/>
              </a:spcAft>
              <a:buSzPct val="90000"/>
              <a:buFont typeface="Arial" pitchFamily="34" charset="0"/>
              <a:buChar char="•"/>
              <a:defRPr/>
            </a:pPr>
            <a:r>
              <a:rPr lang="en-US" sz="1500" dirty="0" smtClean="0">
                <a:solidFill>
                  <a:srgbClr val="4B4B4B"/>
                </a:solidFill>
                <a:latin typeface="+mn-lt"/>
                <a:cs typeface="Arial" charset="0"/>
              </a:rPr>
              <a:t>Lifeskills CMHC</a:t>
            </a:r>
          </a:p>
          <a:p>
            <a:pPr marL="342900" indent="-342900" fontAlgn="base">
              <a:spcBef>
                <a:spcPct val="20000"/>
              </a:spcBef>
              <a:spcAft>
                <a:spcPct val="0"/>
              </a:spcAft>
              <a:buSzPct val="90000"/>
              <a:buFont typeface="Arial" pitchFamily="34" charset="0"/>
              <a:buChar char="•"/>
              <a:defRPr/>
            </a:pPr>
            <a:r>
              <a:rPr lang="en-US" sz="1500" dirty="0" smtClean="0">
                <a:solidFill>
                  <a:srgbClr val="4B4B4B"/>
                </a:solidFill>
                <a:latin typeface="+mn-lt"/>
                <a:cs typeface="Arial" charset="0"/>
              </a:rPr>
              <a:t>KY River CMHC</a:t>
            </a:r>
          </a:p>
          <a:p>
            <a:pPr marL="342900" indent="-342900" fontAlgn="base">
              <a:spcBef>
                <a:spcPct val="20000"/>
              </a:spcBef>
              <a:spcAft>
                <a:spcPct val="0"/>
              </a:spcAft>
              <a:buSzPct val="90000"/>
              <a:buFont typeface="Arial" pitchFamily="34" charset="0"/>
              <a:buChar char="•"/>
              <a:defRPr/>
            </a:pPr>
            <a:r>
              <a:rPr lang="en-US" sz="1500" dirty="0" smtClean="0">
                <a:solidFill>
                  <a:srgbClr val="4B4B4B"/>
                </a:solidFill>
                <a:latin typeface="+mn-lt"/>
                <a:cs typeface="Arial" charset="0"/>
              </a:rPr>
              <a:t>Pennyroyal CMHC</a:t>
            </a:r>
          </a:p>
          <a:p>
            <a:pPr marL="342900" indent="-342900" fontAlgn="base">
              <a:spcBef>
                <a:spcPct val="20000"/>
              </a:spcBef>
              <a:spcAft>
                <a:spcPct val="0"/>
              </a:spcAft>
              <a:buSzPct val="90000"/>
              <a:buFont typeface="Arial" pitchFamily="34" charset="0"/>
              <a:buChar char="•"/>
              <a:defRPr/>
            </a:pPr>
            <a:r>
              <a:rPr lang="en-US" sz="1500" dirty="0" smtClean="0">
                <a:solidFill>
                  <a:srgbClr val="4B4B4B"/>
                </a:solidFill>
                <a:latin typeface="+mn-lt"/>
                <a:cs typeface="Arial" charset="0"/>
              </a:rPr>
              <a:t>NorthKey CMHC</a:t>
            </a:r>
          </a:p>
          <a:p>
            <a:pPr marL="342900" indent="-342900" fontAlgn="base">
              <a:spcBef>
                <a:spcPct val="20000"/>
              </a:spcBef>
              <a:spcAft>
                <a:spcPct val="0"/>
              </a:spcAft>
              <a:buSzPct val="90000"/>
              <a:buFont typeface="Arial" pitchFamily="34" charset="0"/>
              <a:buChar char="•"/>
              <a:defRPr/>
            </a:pPr>
            <a:r>
              <a:rPr lang="en-US" sz="1500" dirty="0" smtClean="0">
                <a:solidFill>
                  <a:srgbClr val="4B4B4B"/>
                </a:solidFill>
                <a:latin typeface="+mn-lt"/>
                <a:cs typeface="Arial" charset="0"/>
              </a:rPr>
              <a:t>Additional reviewers will be hired so that each CMHC has a designated person</a:t>
            </a:r>
            <a:endParaRPr lang="en-US" sz="1500" dirty="0">
              <a:solidFill>
                <a:srgbClr val="4B4B4B"/>
              </a:solidFill>
              <a:latin typeface="+mn-lt"/>
              <a:cs typeface="Arial" charset="0"/>
            </a:endParaRPr>
          </a:p>
          <a:p>
            <a:pPr marL="742950" lvl="1" indent="-285750" fontAlgn="base">
              <a:spcBef>
                <a:spcPct val="20000"/>
              </a:spcBef>
              <a:spcAft>
                <a:spcPct val="0"/>
              </a:spcAft>
              <a:buFontTx/>
              <a:buChar char="»"/>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buFontTx/>
              <a:buChar char="•"/>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defRPr/>
            </a:pPr>
            <a:endParaRPr lang="en-US" sz="1500" dirty="0">
              <a:solidFill>
                <a:srgbClr val="4B4B4B"/>
              </a:solidFill>
              <a:latin typeface="Times New Roman" pitchFamily="18" charset="0"/>
              <a:cs typeface="Arial" charset="0"/>
            </a:endParaRPr>
          </a:p>
          <a:p>
            <a:pPr marL="342900" indent="-342900" fontAlgn="base">
              <a:spcBef>
                <a:spcPct val="20000"/>
              </a:spcBef>
              <a:spcAft>
                <a:spcPct val="0"/>
              </a:spcAft>
              <a:buSzPct val="90000"/>
              <a:defRPr/>
            </a:pPr>
            <a:endParaRPr lang="en-US" sz="1500" dirty="0">
              <a:solidFill>
                <a:srgbClr val="4B4B4B"/>
              </a:solidFill>
              <a:latin typeface="Times New Roman" pitchFamily="18" charset="0"/>
              <a:cs typeface="Arial" charset="0"/>
            </a:endParaRPr>
          </a:p>
        </p:txBody>
      </p:sp>
    </p:spTree>
    <p:extLst>
      <p:ext uri="{BB962C8B-B14F-4D97-AF65-F5344CB8AC3E}">
        <p14:creationId xmlns:p14="http://schemas.microsoft.com/office/powerpoint/2010/main" val="3762718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17</a:t>
            </a:r>
            <a:endParaRPr lang="en-US" dirty="0"/>
          </a:p>
        </p:txBody>
      </p:sp>
      <p:sp>
        <p:nvSpPr>
          <p:cNvPr id="22" name="TextBox 21"/>
          <p:cNvSpPr txBox="1"/>
          <p:nvPr/>
        </p:nvSpPr>
        <p:spPr>
          <a:xfrm>
            <a:off x="647700" y="2252184"/>
            <a:ext cx="8134349" cy="584775"/>
          </a:xfrm>
          <a:prstGeom prst="rect">
            <a:avLst/>
          </a:prstGeom>
          <a:noFill/>
        </p:spPr>
        <p:txBody>
          <a:bodyPr wrap="square" rtlCol="0">
            <a:spAutoFit/>
          </a:bodyPr>
          <a:lstStyle/>
          <a:p>
            <a:pPr algn="ctr"/>
            <a:r>
              <a:rPr lang="en-US" sz="3200" dirty="0" smtClean="0"/>
              <a:t>Disease Management </a:t>
            </a:r>
          </a:p>
        </p:txBody>
      </p:sp>
    </p:spTree>
    <p:extLst>
      <p:ext uri="{BB962C8B-B14F-4D97-AF65-F5344CB8AC3E}">
        <p14:creationId xmlns:p14="http://schemas.microsoft.com/office/powerpoint/2010/main" val="3102182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18</a:t>
            </a:r>
            <a:endParaRPr lang="en-US" dirty="0"/>
          </a:p>
        </p:txBody>
      </p:sp>
      <p:sp>
        <p:nvSpPr>
          <p:cNvPr id="23" name="Title 3"/>
          <p:cNvSpPr>
            <a:spLocks noGrp="1"/>
          </p:cNvSpPr>
          <p:nvPr>
            <p:ph type="title"/>
          </p:nvPr>
        </p:nvSpPr>
        <p:spPr>
          <a:xfrm>
            <a:off x="232988" y="166724"/>
            <a:ext cx="6740525" cy="307777"/>
          </a:xfrm>
        </p:spPr>
        <p:txBody>
          <a:bodyPr/>
          <a:lstStyle/>
          <a:p>
            <a:r>
              <a:rPr lang="en-US" dirty="0" smtClean="0"/>
              <a:t>Disease Management Programs</a:t>
            </a:r>
            <a:endParaRPr lang="en-US" dirty="0"/>
          </a:p>
        </p:txBody>
      </p:sp>
      <p:sp>
        <p:nvSpPr>
          <p:cNvPr id="24" name="Content Placeholder 2"/>
          <p:cNvSpPr>
            <a:spLocks noGrp="1"/>
          </p:cNvSpPr>
          <p:nvPr>
            <p:ph idx="1"/>
          </p:nvPr>
        </p:nvSpPr>
        <p:spPr>
          <a:xfrm>
            <a:off x="457199" y="1714501"/>
            <a:ext cx="8486775" cy="1600200"/>
          </a:xfrm>
        </p:spPr>
        <p:txBody>
          <a:bodyPr>
            <a:noAutofit/>
          </a:bodyPr>
          <a:lstStyle/>
          <a:p>
            <a:pPr marL="285750" lvl="0" indent="-285750">
              <a:spcBef>
                <a:spcPts val="0"/>
              </a:spcBef>
              <a:buFont typeface="Arial" pitchFamily="34" charset="0"/>
              <a:buChar char="•"/>
            </a:pPr>
            <a:r>
              <a:rPr lang="en-US" sz="1800" dirty="0" smtClean="0"/>
              <a:t>Chronic Obstructive Pulmonary Disease (COPD)</a:t>
            </a:r>
          </a:p>
          <a:p>
            <a:pPr marL="285750" lvl="0" indent="-285750">
              <a:spcBef>
                <a:spcPts val="0"/>
              </a:spcBef>
              <a:buFont typeface="Arial" pitchFamily="34" charset="0"/>
              <a:buChar char="•"/>
            </a:pPr>
            <a:r>
              <a:rPr lang="en-US" sz="1800" dirty="0" smtClean="0"/>
              <a:t>Diabetes</a:t>
            </a:r>
            <a:endParaRPr lang="en-US" sz="1800" dirty="0"/>
          </a:p>
          <a:p>
            <a:pPr marL="285750" lvl="0" indent="-285750">
              <a:spcBef>
                <a:spcPts val="0"/>
              </a:spcBef>
              <a:buFont typeface="Arial" pitchFamily="34" charset="0"/>
              <a:buChar char="•"/>
            </a:pPr>
            <a:r>
              <a:rPr lang="en-US" sz="1800" dirty="0" smtClean="0"/>
              <a:t>Coronary Artery Disease (CAD)</a:t>
            </a:r>
            <a:endParaRPr lang="en-US" sz="1800" dirty="0"/>
          </a:p>
          <a:p>
            <a:pPr marL="285750" lvl="0" indent="-285750">
              <a:spcBef>
                <a:spcPts val="0"/>
              </a:spcBef>
              <a:buFont typeface="Arial" pitchFamily="34" charset="0"/>
              <a:buChar char="•"/>
            </a:pPr>
            <a:r>
              <a:rPr lang="en-US" sz="1800" dirty="0" smtClean="0"/>
              <a:t>Asthma</a:t>
            </a:r>
            <a:endParaRPr lang="en-US" sz="1800" dirty="0"/>
          </a:p>
          <a:p>
            <a:pPr marL="285750" lvl="0" indent="-285750">
              <a:spcBef>
                <a:spcPts val="0"/>
              </a:spcBef>
              <a:buFont typeface="Arial" pitchFamily="34" charset="0"/>
              <a:buChar char="•"/>
            </a:pPr>
            <a:r>
              <a:rPr lang="en-US" sz="1800" dirty="0" smtClean="0"/>
              <a:t>Hypertension</a:t>
            </a:r>
            <a:endParaRPr lang="en-US" sz="1800" dirty="0"/>
          </a:p>
        </p:txBody>
      </p:sp>
    </p:spTree>
    <p:extLst>
      <p:ext uri="{BB962C8B-B14F-4D97-AF65-F5344CB8AC3E}">
        <p14:creationId xmlns:p14="http://schemas.microsoft.com/office/powerpoint/2010/main" val="3563339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19</a:t>
            </a:r>
            <a:endParaRPr lang="en-US" dirty="0"/>
          </a:p>
        </p:txBody>
      </p:sp>
      <p:sp>
        <p:nvSpPr>
          <p:cNvPr id="23" name="Title 3"/>
          <p:cNvSpPr>
            <a:spLocks noGrp="1"/>
          </p:cNvSpPr>
          <p:nvPr>
            <p:ph type="title"/>
          </p:nvPr>
        </p:nvSpPr>
        <p:spPr>
          <a:xfrm>
            <a:off x="232988" y="166724"/>
            <a:ext cx="6740525" cy="307777"/>
          </a:xfrm>
        </p:spPr>
        <p:txBody>
          <a:bodyPr/>
          <a:lstStyle/>
          <a:p>
            <a:r>
              <a:rPr lang="en-US" dirty="0" smtClean="0"/>
              <a:t>The Mission and Purpose</a:t>
            </a:r>
            <a:endParaRPr lang="en-US" dirty="0"/>
          </a:p>
        </p:txBody>
      </p:sp>
      <p:sp>
        <p:nvSpPr>
          <p:cNvPr id="22" name="Content Placeholder 2"/>
          <p:cNvSpPr>
            <a:spLocks noGrp="1"/>
          </p:cNvSpPr>
          <p:nvPr>
            <p:ph idx="1"/>
          </p:nvPr>
        </p:nvSpPr>
        <p:spPr>
          <a:xfrm>
            <a:off x="457200" y="1752600"/>
            <a:ext cx="8229600" cy="3581400"/>
          </a:xfrm>
        </p:spPr>
        <p:txBody>
          <a:bodyPr>
            <a:normAutofit/>
          </a:bodyPr>
          <a:lstStyle/>
          <a:p>
            <a:pPr marL="0" indent="0">
              <a:buNone/>
            </a:pPr>
            <a:r>
              <a:rPr lang="en-US" sz="1800" b="1" dirty="0" smtClean="0"/>
              <a:t>The mission of Disease Management is to: </a:t>
            </a:r>
          </a:p>
          <a:p>
            <a:pPr marL="285750" indent="-285750">
              <a:buFont typeface="Arial" pitchFamily="34" charset="0"/>
              <a:buChar char="•"/>
            </a:pPr>
            <a:r>
              <a:rPr lang="en-US" sz="1800" dirty="0" smtClean="0"/>
              <a:t>Identify members with selected chronic diseases and provide education and health coaching to the members and/or their caregivers to empower them to make behavior changes and improve health outcomes.</a:t>
            </a:r>
          </a:p>
          <a:p>
            <a:pPr marL="0" indent="0"/>
            <a:r>
              <a:rPr lang="en-US" sz="1800" b="1" dirty="0" smtClean="0"/>
              <a:t>The purpose of Disease Management is to:</a:t>
            </a:r>
          </a:p>
          <a:p>
            <a:pPr>
              <a:spcBef>
                <a:spcPts val="0"/>
              </a:spcBef>
              <a:buFont typeface="Arial" pitchFamily="34" charset="0"/>
              <a:buChar char="•"/>
            </a:pPr>
            <a:r>
              <a:rPr lang="en-US" sz="1800" dirty="0" smtClean="0"/>
              <a:t>Increase member and caregiver knowledge of their chronic condition</a:t>
            </a:r>
            <a:endParaRPr lang="en-US" sz="1800" dirty="0"/>
          </a:p>
          <a:p>
            <a:pPr>
              <a:spcBef>
                <a:spcPts val="0"/>
              </a:spcBef>
              <a:buFont typeface="Arial" pitchFamily="34" charset="0"/>
              <a:buChar char="•"/>
            </a:pPr>
            <a:r>
              <a:rPr lang="en-US" sz="1800" dirty="0" smtClean="0"/>
              <a:t>Empower members and caregivers to self-manage their condition</a:t>
            </a:r>
            <a:endParaRPr lang="en-US" sz="1800" dirty="0"/>
          </a:p>
          <a:p>
            <a:pPr>
              <a:spcBef>
                <a:spcPts val="0"/>
              </a:spcBef>
              <a:buFont typeface="Arial" pitchFamily="34" charset="0"/>
              <a:buChar char="•"/>
            </a:pPr>
            <a:r>
              <a:rPr lang="en-US" sz="1800" dirty="0" smtClean="0"/>
              <a:t>Improve adherence and compliance to the provider’s treatment plan</a:t>
            </a:r>
            <a:endParaRPr lang="en-US" sz="1800" dirty="0"/>
          </a:p>
          <a:p>
            <a:pPr marL="0" indent="0" algn="ctr">
              <a:spcBef>
                <a:spcPts val="0"/>
              </a:spcBef>
              <a:buNone/>
            </a:pPr>
            <a:endParaRPr lang="en-US" sz="1800" i="1" dirty="0" smtClean="0"/>
          </a:p>
        </p:txBody>
      </p:sp>
    </p:spTree>
    <p:extLst>
      <p:ext uri="{BB962C8B-B14F-4D97-AF65-F5344CB8AC3E}">
        <p14:creationId xmlns:p14="http://schemas.microsoft.com/office/powerpoint/2010/main" val="212296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20</a:t>
            </a:r>
            <a:endParaRPr lang="en-US" dirty="0"/>
          </a:p>
        </p:txBody>
      </p:sp>
      <p:sp>
        <p:nvSpPr>
          <p:cNvPr id="23" name="Title 3"/>
          <p:cNvSpPr>
            <a:spLocks noGrp="1"/>
          </p:cNvSpPr>
          <p:nvPr>
            <p:ph type="title"/>
          </p:nvPr>
        </p:nvSpPr>
        <p:spPr>
          <a:xfrm>
            <a:off x="232988" y="166724"/>
            <a:ext cx="6740525" cy="307777"/>
          </a:xfrm>
        </p:spPr>
        <p:txBody>
          <a:bodyPr/>
          <a:lstStyle/>
          <a:p>
            <a:r>
              <a:rPr lang="en-US" dirty="0" smtClean="0"/>
              <a:t>How Members are Identified for Disease Management</a:t>
            </a:r>
            <a:endParaRPr lang="en-US" dirty="0"/>
          </a:p>
        </p:txBody>
      </p:sp>
      <p:sp>
        <p:nvSpPr>
          <p:cNvPr id="22" name="Content Placeholder 2"/>
          <p:cNvSpPr>
            <a:spLocks noGrp="1"/>
          </p:cNvSpPr>
          <p:nvPr>
            <p:ph idx="1"/>
          </p:nvPr>
        </p:nvSpPr>
        <p:spPr>
          <a:xfrm>
            <a:off x="457199" y="1714501"/>
            <a:ext cx="8486775" cy="2114550"/>
          </a:xfrm>
        </p:spPr>
        <p:txBody>
          <a:bodyPr>
            <a:noAutofit/>
          </a:bodyPr>
          <a:lstStyle/>
          <a:p>
            <a:pPr lvl="0">
              <a:spcBef>
                <a:spcPts val="0"/>
              </a:spcBef>
              <a:buFont typeface="Arial" pitchFamily="34" charset="0"/>
              <a:buChar char="•"/>
            </a:pPr>
            <a:r>
              <a:rPr lang="en-US" sz="1800" dirty="0" smtClean="0"/>
              <a:t>Providers may request disease management services for any WellCare member</a:t>
            </a:r>
            <a:endParaRPr lang="en-US" sz="1800" dirty="0"/>
          </a:p>
          <a:p>
            <a:pPr lvl="0">
              <a:spcBef>
                <a:spcPts val="0"/>
              </a:spcBef>
              <a:buFont typeface="Arial" pitchFamily="34" charset="0"/>
              <a:buChar char="•"/>
            </a:pPr>
            <a:r>
              <a:rPr lang="en-US" sz="1800" dirty="0" smtClean="0"/>
              <a:t>Members can self-refer </a:t>
            </a:r>
            <a:endParaRPr lang="en-US" sz="1800" dirty="0"/>
          </a:p>
          <a:p>
            <a:pPr lvl="0">
              <a:spcBef>
                <a:spcPts val="0"/>
              </a:spcBef>
              <a:buFont typeface="Arial" pitchFamily="34" charset="0"/>
              <a:buChar char="•"/>
            </a:pPr>
            <a:r>
              <a:rPr lang="en-US" sz="1800" dirty="0" smtClean="0"/>
              <a:t>Family members can refer members </a:t>
            </a:r>
            <a:endParaRPr lang="en-US" sz="1800" dirty="0"/>
          </a:p>
          <a:p>
            <a:pPr lvl="0">
              <a:spcBef>
                <a:spcPts val="0"/>
              </a:spcBef>
              <a:buFont typeface="Arial" pitchFamily="34" charset="0"/>
              <a:buChar char="•"/>
            </a:pPr>
            <a:r>
              <a:rPr lang="en-US" sz="1800" dirty="0" smtClean="0"/>
              <a:t>Referred from case managers and/or transitional care management</a:t>
            </a:r>
            <a:endParaRPr lang="en-US" sz="1800" dirty="0"/>
          </a:p>
          <a:p>
            <a:pPr lvl="0">
              <a:spcBef>
                <a:spcPts val="0"/>
              </a:spcBef>
              <a:buFont typeface="Arial" pitchFamily="34" charset="0"/>
              <a:buChar char="•"/>
            </a:pPr>
            <a:r>
              <a:rPr lang="en-US" sz="1800" dirty="0" smtClean="0"/>
              <a:t>Findings from the Health Risk Assessment (HRA)</a:t>
            </a:r>
            <a:endParaRPr lang="en-US" sz="1800" dirty="0"/>
          </a:p>
          <a:p>
            <a:pPr lvl="0">
              <a:spcBef>
                <a:spcPts val="0"/>
              </a:spcBef>
              <a:buFont typeface="Arial" pitchFamily="34" charset="0"/>
              <a:buChar char="•"/>
            </a:pPr>
            <a:r>
              <a:rPr lang="en-US" sz="1800" dirty="0" smtClean="0"/>
              <a:t>Review of utilization data</a:t>
            </a:r>
          </a:p>
          <a:p>
            <a:pPr marL="0" lvl="0" indent="0">
              <a:spcBef>
                <a:spcPts val="0"/>
              </a:spcBef>
            </a:pPr>
            <a:endParaRPr lang="en-US" sz="1800" dirty="0"/>
          </a:p>
        </p:txBody>
      </p:sp>
    </p:spTree>
    <p:extLst>
      <p:ext uri="{BB962C8B-B14F-4D97-AF65-F5344CB8AC3E}">
        <p14:creationId xmlns:p14="http://schemas.microsoft.com/office/powerpoint/2010/main" val="277633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8</a:t>
            </a:r>
            <a:endParaRPr lang="en-US" dirty="0"/>
          </a:p>
        </p:txBody>
      </p:sp>
      <p:sp>
        <p:nvSpPr>
          <p:cNvPr id="24" name="TextBox 23"/>
          <p:cNvSpPr txBox="1"/>
          <p:nvPr/>
        </p:nvSpPr>
        <p:spPr>
          <a:xfrm>
            <a:off x="647700" y="2252184"/>
            <a:ext cx="8134349" cy="584775"/>
          </a:xfrm>
          <a:prstGeom prst="rect">
            <a:avLst/>
          </a:prstGeom>
          <a:noFill/>
        </p:spPr>
        <p:txBody>
          <a:bodyPr wrap="square" rtlCol="0">
            <a:spAutoFit/>
          </a:bodyPr>
          <a:lstStyle/>
          <a:p>
            <a:pPr algn="ctr"/>
            <a:r>
              <a:rPr lang="en-US" sz="3200" dirty="0" smtClean="0"/>
              <a:t>Utilization Management </a:t>
            </a:r>
          </a:p>
        </p:txBody>
      </p:sp>
    </p:spTree>
    <p:extLst>
      <p:ext uri="{BB962C8B-B14F-4D97-AF65-F5344CB8AC3E}">
        <p14:creationId xmlns:p14="http://schemas.microsoft.com/office/powerpoint/2010/main" val="2587575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latin typeface="Arial" charset="0"/>
                <a:cs typeface="Arial" charset="0"/>
              </a:rPr>
              <a:t>Utilization management </a:t>
            </a:r>
          </a:p>
        </p:txBody>
      </p:sp>
      <p:sp>
        <p:nvSpPr>
          <p:cNvPr id="12291" name="Content Placeholder 2"/>
          <p:cNvSpPr>
            <a:spLocks noGrp="1"/>
          </p:cNvSpPr>
          <p:nvPr>
            <p:ph idx="1"/>
          </p:nvPr>
        </p:nvSpPr>
        <p:spPr>
          <a:xfrm>
            <a:off x="527050" y="1866900"/>
            <a:ext cx="8426450" cy="3570208"/>
          </a:xfrm>
        </p:spPr>
        <p:txBody>
          <a:bodyPr/>
          <a:lstStyle/>
          <a:p>
            <a:pPr>
              <a:buFont typeface="Arial" pitchFamily="34" charset="0"/>
              <a:buChar char="•"/>
              <a:defRPr/>
            </a:pPr>
            <a:r>
              <a:rPr lang="en-US" sz="2000" dirty="0">
                <a:cs typeface="Arial" charset="0"/>
              </a:rPr>
              <a:t>Prior </a:t>
            </a:r>
            <a:r>
              <a:rPr lang="en-US" sz="2000" dirty="0" smtClean="0">
                <a:cs typeface="Arial" charset="0"/>
              </a:rPr>
              <a:t>authorization is </a:t>
            </a:r>
            <a:r>
              <a:rPr lang="en-US" sz="2000" dirty="0">
                <a:cs typeface="Arial" charset="0"/>
              </a:rPr>
              <a:t>required for any IMPACT Plus services </a:t>
            </a:r>
          </a:p>
          <a:p>
            <a:pPr>
              <a:buFont typeface="Arial" pitchFamily="34" charset="0"/>
              <a:buChar char="•"/>
              <a:defRPr/>
            </a:pPr>
            <a:r>
              <a:rPr lang="en-US" sz="2000" dirty="0">
                <a:cs typeface="Arial" charset="0"/>
              </a:rPr>
              <a:t>Prior authorization is required for Inpatient Hospital Services, Residential Treatment Services, Partial Hospital Services and Intensive Outpatient Services</a:t>
            </a:r>
          </a:p>
          <a:p>
            <a:pPr>
              <a:buFont typeface="Arial" pitchFamily="34" charset="0"/>
              <a:buChar char="•"/>
              <a:defRPr/>
            </a:pPr>
            <a:r>
              <a:rPr lang="en-US" sz="2000" dirty="0" smtClean="0">
                <a:cs typeface="Arial" charset="0"/>
              </a:rPr>
              <a:t>WellCare does not require prior authorization for most outpatient services provided at a CMHC.  Prior authorization is required for psychological testing and ECT</a:t>
            </a:r>
          </a:p>
          <a:p>
            <a:pPr marL="0" indent="0">
              <a:buFont typeface="Wingdings" pitchFamily="2" charset="2"/>
              <a:buNone/>
              <a:defRPr/>
            </a:pPr>
            <a:endParaRPr lang="en-US" dirty="0" smtClean="0">
              <a:cs typeface="Arial" charset="0"/>
            </a:endParaRPr>
          </a:p>
          <a:p>
            <a:pPr>
              <a:defRPr/>
            </a:pPr>
            <a:endParaRPr lang="en-US" dirty="0" smtClean="0">
              <a:cs typeface="Arial" charset="0"/>
            </a:endParaRPr>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244198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0"/>
            <a:ext cx="3962400" cy="533400"/>
          </a:xfrm>
        </p:spPr>
        <p:txBody>
          <a:bodyPr>
            <a:normAutofit/>
          </a:bodyPr>
          <a:lstStyle/>
          <a:p>
            <a:r>
              <a:rPr lang="en-US" sz="2000" dirty="0" smtClean="0"/>
              <a:t>Impact Plus Clinical Information</a:t>
            </a:r>
            <a:endParaRPr lang="en-US" sz="2000" dirty="0"/>
          </a:p>
        </p:txBody>
      </p:sp>
      <p:sp>
        <p:nvSpPr>
          <p:cNvPr id="3" name="TextBox 2"/>
          <p:cNvSpPr txBox="1"/>
          <p:nvPr/>
        </p:nvSpPr>
        <p:spPr>
          <a:xfrm>
            <a:off x="355600" y="1752600"/>
            <a:ext cx="8161312" cy="4939814"/>
          </a:xfrm>
          <a:prstGeom prst="rect">
            <a:avLst/>
          </a:prstGeom>
          <a:noFill/>
        </p:spPr>
        <p:txBody>
          <a:bodyPr wrap="square" rtlCol="0">
            <a:spAutoFit/>
          </a:bodyPr>
          <a:lstStyle/>
          <a:p>
            <a:r>
              <a:rPr lang="en-US" dirty="0" smtClean="0"/>
              <a:t>ALL Impact Plus Services MUST be prior authorized </a:t>
            </a:r>
          </a:p>
          <a:p>
            <a:endParaRPr lang="en-US" dirty="0"/>
          </a:p>
          <a:p>
            <a:r>
              <a:rPr lang="en-US" dirty="0" smtClean="0"/>
              <a:t>The OTR is the 7 page eligibility application the Impact Plus Providers are </a:t>
            </a:r>
          </a:p>
          <a:p>
            <a:r>
              <a:rPr lang="en-US" dirty="0" smtClean="0"/>
              <a:t>required to use.  See HANDOUT for full information </a:t>
            </a:r>
          </a:p>
          <a:p>
            <a:endParaRPr lang="en-US" dirty="0" smtClean="0"/>
          </a:p>
          <a:p>
            <a:r>
              <a:rPr lang="en-US" dirty="0" smtClean="0"/>
              <a:t>We are using the SAME forms and the SAME processes and the SAME criteria</a:t>
            </a:r>
          </a:p>
          <a:p>
            <a:r>
              <a:rPr lang="en-US" dirty="0" smtClean="0"/>
              <a:t>that the state was using prior to November 1, 2011</a:t>
            </a:r>
          </a:p>
          <a:p>
            <a:endParaRPr lang="en-US" dirty="0"/>
          </a:p>
          <a:p>
            <a:r>
              <a:rPr lang="en-US" dirty="0" smtClean="0"/>
              <a:t>The FAX numbers for Impact Plus Providers to submit their forms is:</a:t>
            </a:r>
          </a:p>
          <a:p>
            <a:pPr algn="ctr"/>
            <a:r>
              <a:rPr lang="en-US" sz="2000" dirty="0"/>
              <a:t>Outpatient Authorization Request Submissions </a:t>
            </a:r>
            <a:r>
              <a:rPr lang="en-US" sz="2000" b="1" dirty="0"/>
              <a:t>Fax (877) 544-2007 </a:t>
            </a:r>
            <a:endParaRPr lang="en-US" sz="2000" b="1" dirty="0" smtClean="0"/>
          </a:p>
          <a:p>
            <a:endParaRPr lang="en-US" sz="2000" dirty="0" smtClean="0"/>
          </a:p>
          <a:p>
            <a:r>
              <a:rPr lang="en-US" sz="2000" dirty="0" smtClean="0"/>
              <a:t>Impact Plus providers can contact our BH Intake staff at: </a:t>
            </a:r>
            <a:r>
              <a:rPr lang="en-US" sz="2000" dirty="0"/>
              <a:t>	</a:t>
            </a:r>
          </a:p>
          <a:p>
            <a:pPr algn="ctr"/>
            <a:r>
              <a:rPr lang="en-US" sz="2000" dirty="0"/>
              <a:t>Urgent authorizations and Provider Services </a:t>
            </a:r>
            <a:r>
              <a:rPr lang="en-US" sz="2000" b="1" dirty="0"/>
              <a:t>(855) 620-1861 </a:t>
            </a:r>
            <a:r>
              <a:rPr lang="en-US" sz="2000" dirty="0"/>
              <a:t>	</a:t>
            </a:r>
            <a:endParaRPr lang="en-US" sz="2000" dirty="0" smtClean="0"/>
          </a:p>
          <a:p>
            <a:pPr algn="ctr"/>
            <a:endParaRPr lang="en-US" sz="2000" dirty="0"/>
          </a:p>
          <a:p>
            <a:pPr algn="ctr"/>
            <a:endParaRPr lang="en-US" sz="2000" dirty="0" smtClean="0"/>
          </a:p>
          <a:p>
            <a:r>
              <a:rPr lang="en-US" dirty="0" smtClean="0"/>
              <a:t>(note:  regular BH Outpatient services don’t require </a:t>
            </a:r>
            <a:r>
              <a:rPr lang="en-US" dirty="0" err="1" smtClean="0"/>
              <a:t>auth</a:t>
            </a:r>
            <a:r>
              <a:rPr lang="en-US" dirty="0" smtClean="0"/>
              <a:t> but impact plus </a:t>
            </a:r>
          </a:p>
          <a:p>
            <a:r>
              <a:rPr lang="en-US" dirty="0" smtClean="0"/>
              <a:t>Services do- there is a separate OTR for regular BH for psych testing</a:t>
            </a:r>
          </a:p>
          <a:p>
            <a:r>
              <a:rPr lang="en-US" dirty="0" smtClean="0"/>
              <a:t>but it is not to be used by Impact Plus Providers- they must always use the </a:t>
            </a:r>
          </a:p>
          <a:p>
            <a:r>
              <a:rPr lang="en-US" dirty="0" smtClean="0"/>
              <a:t>State forms)</a:t>
            </a:r>
            <a:endParaRPr lang="en-US" dirty="0"/>
          </a:p>
          <a:p>
            <a:endParaRPr lang="en-US" dirty="0"/>
          </a:p>
          <a:p>
            <a:endParaRPr lang="en-US" dirty="0"/>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252690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988" y="166724"/>
            <a:ext cx="6740525" cy="307777"/>
          </a:xfrm>
        </p:spPr>
        <p:txBody>
          <a:bodyPr/>
          <a:lstStyle/>
          <a:p>
            <a:r>
              <a:rPr lang="en-US" dirty="0"/>
              <a:t>Why the Quest for Quality?</a:t>
            </a:r>
          </a:p>
        </p:txBody>
      </p:sp>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581025" y="1977509"/>
            <a:ext cx="8362950" cy="3539430"/>
          </a:xfrm>
          <a:prstGeom prst="rect">
            <a:avLst/>
          </a:prstGeom>
          <a:noFill/>
        </p:spPr>
        <p:txBody>
          <a:bodyPr wrap="square" rtlCol="0">
            <a:spAutoFit/>
          </a:bodyPr>
          <a:lstStyle/>
          <a:p>
            <a:pPr marL="285750" indent="-285750">
              <a:buFont typeface="Arial" pitchFamily="34" charset="0"/>
              <a:buChar char="•"/>
            </a:pPr>
            <a:r>
              <a:rPr lang="en-US" sz="3200" dirty="0"/>
              <a:t>It’s the </a:t>
            </a:r>
            <a:r>
              <a:rPr lang="en-US" sz="3200" b="1" dirty="0"/>
              <a:t>RIGHT</a:t>
            </a:r>
            <a:r>
              <a:rPr lang="en-US" sz="3200" dirty="0"/>
              <a:t> thing to do for the </a:t>
            </a:r>
            <a:r>
              <a:rPr lang="en-US" sz="3200" dirty="0" smtClean="0"/>
              <a:t>patient/member</a:t>
            </a:r>
          </a:p>
          <a:p>
            <a:pPr marL="285750" indent="-285750">
              <a:buFont typeface="Arial" pitchFamily="34" charset="0"/>
              <a:buChar char="•"/>
            </a:pPr>
            <a:r>
              <a:rPr lang="en-US" sz="3200" dirty="0"/>
              <a:t>Helps </a:t>
            </a:r>
            <a:r>
              <a:rPr lang="en-US" sz="3200" dirty="0" smtClean="0"/>
              <a:t>you </a:t>
            </a:r>
            <a:r>
              <a:rPr lang="en-US" sz="3200" dirty="0"/>
              <a:t>reach targeted goals (clinical and financial)</a:t>
            </a:r>
          </a:p>
          <a:p>
            <a:pPr marL="285750" indent="-285750">
              <a:buFont typeface="Arial" pitchFamily="34" charset="0"/>
              <a:buChar char="•"/>
            </a:pPr>
            <a:r>
              <a:rPr lang="en-US" sz="3200" dirty="0" smtClean="0"/>
              <a:t>Stresses evidenced-based </a:t>
            </a:r>
            <a:r>
              <a:rPr lang="en-US" sz="3200" dirty="0"/>
              <a:t>approaches to </a:t>
            </a:r>
            <a:r>
              <a:rPr lang="en-US" sz="3200" dirty="0" smtClean="0"/>
              <a:t>care, </a:t>
            </a:r>
            <a:r>
              <a:rPr lang="en-US" sz="3200" dirty="0"/>
              <a:t>which </a:t>
            </a:r>
            <a:r>
              <a:rPr lang="en-US" sz="3200" dirty="0" smtClean="0"/>
              <a:t>improve </a:t>
            </a:r>
            <a:r>
              <a:rPr lang="en-US" sz="3200" dirty="0"/>
              <a:t>outcomes and </a:t>
            </a:r>
            <a:r>
              <a:rPr lang="en-US" sz="3200" dirty="0" smtClean="0"/>
              <a:t>reduce costs</a:t>
            </a:r>
            <a:endParaRPr lang="en-US" sz="3200" dirty="0"/>
          </a:p>
        </p:txBody>
      </p:sp>
      <p:sp>
        <p:nvSpPr>
          <p:cNvPr id="2" name="TextBox 1"/>
          <p:cNvSpPr txBox="1"/>
          <p:nvPr/>
        </p:nvSpPr>
        <p:spPr>
          <a:xfrm>
            <a:off x="7962900" y="6391275"/>
            <a:ext cx="981075" cy="292388"/>
          </a:xfrm>
          <a:prstGeom prst="rect">
            <a:avLst/>
          </a:prstGeom>
          <a:noFill/>
        </p:spPr>
        <p:txBody>
          <a:bodyPr wrap="square" rtlCol="0">
            <a:spAutoFit/>
          </a:bodyPr>
          <a:lstStyle/>
          <a:p>
            <a:pPr algn="r"/>
            <a:r>
              <a:rPr lang="en-US" dirty="0" smtClean="0"/>
              <a:t>1</a:t>
            </a:r>
            <a:endParaRPr lang="en-US" dirty="0"/>
          </a:p>
        </p:txBody>
      </p:sp>
    </p:spTree>
    <p:extLst>
      <p:ext uri="{BB962C8B-B14F-4D97-AF65-F5344CB8AC3E}">
        <p14:creationId xmlns:p14="http://schemas.microsoft.com/office/powerpoint/2010/main" val="3156163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664" y="1635125"/>
            <a:ext cx="6072187"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560" y="554103"/>
            <a:ext cx="8564880" cy="924721"/>
            <a:chOff x="228600" y="538319"/>
            <a:chExt cx="8564880" cy="924721"/>
          </a:xfrm>
        </p:grpSpPr>
        <p:grpSp>
          <p:nvGrpSpPr>
            <p:cNvPr id="4" name="Group 3"/>
            <p:cNvGrpSpPr/>
            <p:nvPr/>
          </p:nvGrpSpPr>
          <p:grpSpPr>
            <a:xfrm>
              <a:off x="228600" y="538319"/>
              <a:ext cx="8564880" cy="924721"/>
              <a:chOff x="0" y="869952"/>
              <a:chExt cx="11147348" cy="1555745"/>
            </a:xfrm>
          </p:grpSpPr>
          <p:pic>
            <p:nvPicPr>
              <p:cNvPr id="7" name="Picture 2" descr="C:\Users\dmalecki\AppData\Local\Microsoft\Windows\Temporary Internet Files\Content.IE5\QQY1C8HG\MP9002020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malecki\AppData\Local\Microsoft\Windows\Temporary Internet Files\Content.IE5\4L8W7LUY\MP90042798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dmalecki\AppData\Local\Microsoft\Windows\Temporary Internet Files\Content.IE5\4L8W7LUY\MP9001849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dmalecki\AppData\Local\Microsoft\Windows\Temporary Internet Files\Content.IE5\U8XNORFP\MP90043050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dmalecki\AppData\Local\Microsoft\Windows\Temporary Internet Files\Content.IE5\4L8W7LUY\MP90018507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dmalecki\AppData\Local\Microsoft\Windows\Temporary Internet Files\Content.IE5\MP9R031R\MP90042258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2921000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41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Common Provider Themes</a:t>
            </a:r>
          </a:p>
        </p:txBody>
      </p:sp>
      <p:sp>
        <p:nvSpPr>
          <p:cNvPr id="5123" name="Text Placeholder 9"/>
          <p:cNvSpPr>
            <a:spLocks noGrp="1"/>
          </p:cNvSpPr>
          <p:nvPr>
            <p:ph type="body" sz="half" idx="1"/>
          </p:nvPr>
        </p:nvSpPr>
        <p:spPr>
          <a:xfrm>
            <a:off x="603250" y="1816100"/>
            <a:ext cx="4137025" cy="5447645"/>
          </a:xfrm>
        </p:spPr>
        <p:txBody>
          <a:bodyPr/>
          <a:lstStyle/>
          <a:p>
            <a:pPr marL="228600" indent="-228600">
              <a:spcBef>
                <a:spcPts val="0"/>
              </a:spcBef>
              <a:spcAft>
                <a:spcPts val="1200"/>
              </a:spcAft>
              <a:buFont typeface="Arial" pitchFamily="34" charset="0"/>
              <a:buChar char="•"/>
              <a:defRPr/>
            </a:pPr>
            <a:r>
              <a:rPr lang="en-US" sz="1400" dirty="0" smtClean="0"/>
              <a:t>Include the DSM-IV R Diagnostic code and Diagnostic Title on all Axis I and Axis II. Ensure Axis I thru V is complete</a:t>
            </a:r>
          </a:p>
          <a:p>
            <a:pPr marL="228600" indent="-228600">
              <a:spcBef>
                <a:spcPts val="0"/>
              </a:spcBef>
              <a:spcAft>
                <a:spcPts val="1200"/>
              </a:spcAft>
              <a:buFont typeface="Arial" pitchFamily="34" charset="0"/>
              <a:buChar char="•"/>
              <a:defRPr/>
            </a:pPr>
            <a:r>
              <a:rPr lang="en-US" sz="1400" dirty="0" smtClean="0"/>
              <a:t>Completely fill out all forms and please use spell check if you are typing your documents</a:t>
            </a:r>
          </a:p>
          <a:p>
            <a:pPr marL="228600" indent="-228600">
              <a:spcBef>
                <a:spcPts val="0"/>
              </a:spcBef>
              <a:spcAft>
                <a:spcPts val="1200"/>
              </a:spcAft>
              <a:buFont typeface="Arial" pitchFamily="34" charset="0"/>
              <a:buChar char="•"/>
              <a:defRPr/>
            </a:pPr>
            <a:r>
              <a:rPr lang="en-US" sz="1400" dirty="0" smtClean="0"/>
              <a:t>Clearly indicate what services you are </a:t>
            </a:r>
            <a:r>
              <a:rPr lang="en-US" sz="1400" i="1" dirty="0" smtClean="0"/>
              <a:t>requesting. </a:t>
            </a:r>
            <a:r>
              <a:rPr lang="en-US" sz="1400" dirty="0" smtClean="0"/>
              <a:t>Clearly indicate what services you are </a:t>
            </a:r>
            <a:r>
              <a:rPr lang="en-US" sz="1400" i="1" dirty="0" smtClean="0"/>
              <a:t>providing</a:t>
            </a:r>
          </a:p>
          <a:p>
            <a:pPr marL="228600" indent="-228600">
              <a:spcBef>
                <a:spcPts val="0"/>
              </a:spcBef>
              <a:spcAft>
                <a:spcPts val="1200"/>
              </a:spcAft>
              <a:buFont typeface="Arial" pitchFamily="34" charset="0"/>
              <a:buChar char="•"/>
              <a:defRPr/>
            </a:pPr>
            <a:r>
              <a:rPr lang="en-US" sz="1400" dirty="0" smtClean="0"/>
              <a:t>When psychiatric services are provided please include the provider’s rolling feedback regarding the child’s response/progress/lack of to pharmacology interventions </a:t>
            </a:r>
            <a:endParaRPr lang="en-US" sz="1400" i="1" dirty="0" smtClean="0"/>
          </a:p>
          <a:p>
            <a:pPr marL="228600" indent="-228600">
              <a:spcBef>
                <a:spcPts val="0"/>
              </a:spcBef>
              <a:spcAft>
                <a:spcPts val="1200"/>
              </a:spcAft>
              <a:buFont typeface="Arial" pitchFamily="34" charset="0"/>
              <a:buChar char="•"/>
              <a:defRPr/>
            </a:pPr>
            <a:r>
              <a:rPr lang="en-US" sz="1400" dirty="0" smtClean="0"/>
              <a:t>Include the names of all responsible parties supporting the child/youth’s service plan</a:t>
            </a:r>
          </a:p>
          <a:p>
            <a:pPr marL="228600" indent="-228600">
              <a:spcBef>
                <a:spcPts val="0"/>
              </a:spcBef>
              <a:spcAft>
                <a:spcPts val="1200"/>
              </a:spcAft>
              <a:buFont typeface="Arial" pitchFamily="34" charset="0"/>
              <a:buChar char="•"/>
              <a:defRPr/>
            </a:pPr>
            <a:r>
              <a:rPr lang="en-US" sz="1400" dirty="0" smtClean="0"/>
              <a:t>Offer specific goals on the Collaborative Service Plan (treatment plan/treatment plan reviews) *What are the chief issues bringing the child into treatment? What behaviors/symptoms are you targeting? </a:t>
            </a:r>
          </a:p>
          <a:p>
            <a:pPr marL="228600" indent="-228600">
              <a:spcBef>
                <a:spcPts val="0"/>
              </a:spcBef>
              <a:spcAft>
                <a:spcPts val="1200"/>
              </a:spcAft>
              <a:buFont typeface="Arial" pitchFamily="34" charset="0"/>
              <a:buChar char="•"/>
              <a:defRPr/>
            </a:pPr>
            <a:endParaRPr lang="en-US" sz="1100" i="1" dirty="0" smtClean="0"/>
          </a:p>
          <a:p>
            <a:pPr marL="0" indent="0">
              <a:spcBef>
                <a:spcPts val="0"/>
              </a:spcBef>
              <a:spcAft>
                <a:spcPts val="0"/>
              </a:spcAft>
              <a:defRPr/>
            </a:pPr>
            <a:endParaRPr lang="en-US" sz="1100" i="1" dirty="0" smtClean="0"/>
          </a:p>
          <a:p>
            <a:pPr marL="0" indent="-228600">
              <a:spcBef>
                <a:spcPct val="0"/>
              </a:spcBef>
              <a:defRPr/>
            </a:pPr>
            <a:r>
              <a:rPr lang="en-US" sz="1000" i="1" dirty="0" smtClean="0"/>
              <a:t>	</a:t>
            </a:r>
            <a:endParaRPr lang="en-US" dirty="0" smtClean="0"/>
          </a:p>
        </p:txBody>
      </p:sp>
      <p:sp>
        <p:nvSpPr>
          <p:cNvPr id="5124" name="Title 1"/>
          <p:cNvSpPr txBox="1">
            <a:spLocks/>
          </p:cNvSpPr>
          <p:nvPr/>
        </p:nvSpPr>
        <p:spPr bwMode="auto">
          <a:xfrm>
            <a:off x="527050" y="814388"/>
            <a:ext cx="6740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0"/>
              </a:spcBef>
              <a:spcAft>
                <a:spcPct val="0"/>
              </a:spcAft>
              <a:defRPr sz="1300">
                <a:solidFill>
                  <a:schemeClr val="tx1"/>
                </a:solidFill>
                <a:latin typeface="Arial" charset="0"/>
              </a:defRPr>
            </a:lvl6pPr>
            <a:lvl7pPr marL="2971800" indent="-228600" algn="ctr" eaLnBrk="0" fontAlgn="base" hangingPunct="0">
              <a:spcBef>
                <a:spcPct val="0"/>
              </a:spcBef>
              <a:spcAft>
                <a:spcPct val="0"/>
              </a:spcAft>
              <a:defRPr sz="1300">
                <a:solidFill>
                  <a:schemeClr val="tx1"/>
                </a:solidFill>
                <a:latin typeface="Arial" charset="0"/>
              </a:defRPr>
            </a:lvl7pPr>
            <a:lvl8pPr marL="3429000" indent="-228600" algn="ctr" eaLnBrk="0" fontAlgn="base" hangingPunct="0">
              <a:spcBef>
                <a:spcPct val="0"/>
              </a:spcBef>
              <a:spcAft>
                <a:spcPct val="0"/>
              </a:spcAft>
              <a:defRPr sz="1300">
                <a:solidFill>
                  <a:schemeClr val="tx1"/>
                </a:solidFill>
                <a:latin typeface="Arial" charset="0"/>
              </a:defRPr>
            </a:lvl8pPr>
            <a:lvl9pPr marL="3886200" indent="-228600" algn="ctr" eaLnBrk="0" fontAlgn="base" hangingPunct="0">
              <a:spcBef>
                <a:spcPct val="0"/>
              </a:spcBef>
              <a:spcAft>
                <a:spcPct val="0"/>
              </a:spcAft>
              <a:defRPr sz="1300">
                <a:solidFill>
                  <a:schemeClr val="tx1"/>
                </a:solidFill>
                <a:latin typeface="Arial" charset="0"/>
              </a:defRPr>
            </a:lvl9pPr>
          </a:lstStyle>
          <a:p>
            <a:pPr algn="l"/>
            <a:r>
              <a:rPr lang="en-US" sz="2100" b="1"/>
              <a:t>Request for Service and Clinical Documentation Tips</a:t>
            </a:r>
          </a:p>
        </p:txBody>
      </p:sp>
      <p:pic>
        <p:nvPicPr>
          <p:cNvPr id="51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5629275" y="2005013"/>
            <a:ext cx="2519363" cy="2843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accent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pic>
    </p:spTree>
    <p:extLst>
      <p:ext uri="{BB962C8B-B14F-4D97-AF65-F5344CB8AC3E}">
        <p14:creationId xmlns:p14="http://schemas.microsoft.com/office/powerpoint/2010/main" val="874006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Common Provider Themes ~ Continued</a:t>
            </a:r>
          </a:p>
        </p:txBody>
      </p:sp>
      <p:sp>
        <p:nvSpPr>
          <p:cNvPr id="3" name="Text Placeholder 2"/>
          <p:cNvSpPr>
            <a:spLocks noGrp="1"/>
          </p:cNvSpPr>
          <p:nvPr>
            <p:ph type="body" sz="half" idx="1"/>
          </p:nvPr>
        </p:nvSpPr>
        <p:spPr>
          <a:xfrm>
            <a:off x="527050" y="1663700"/>
            <a:ext cx="4137025" cy="6883400"/>
          </a:xfrm>
        </p:spPr>
        <p:txBody>
          <a:bodyPr/>
          <a:lstStyle/>
          <a:p>
            <a:pPr marL="228600" indent="-228600">
              <a:spcBef>
                <a:spcPts val="0"/>
              </a:spcBef>
              <a:spcAft>
                <a:spcPts val="0"/>
              </a:spcAft>
              <a:buFont typeface="Arial" pitchFamily="34" charset="0"/>
              <a:buChar char="•"/>
              <a:defRPr/>
            </a:pPr>
            <a:r>
              <a:rPr lang="en-US" sz="1100" dirty="0" smtClean="0">
                <a:solidFill>
                  <a:srgbClr val="4B4B4B"/>
                </a:solidFill>
              </a:rPr>
              <a:t>On </a:t>
            </a:r>
            <a:r>
              <a:rPr lang="en-US" sz="1100" dirty="0">
                <a:solidFill>
                  <a:srgbClr val="4B4B4B"/>
                </a:solidFill>
              </a:rPr>
              <a:t>CSP what are the </a:t>
            </a:r>
            <a:r>
              <a:rPr lang="en-US" sz="1100" u="sng" dirty="0">
                <a:solidFill>
                  <a:srgbClr val="4B4B4B"/>
                </a:solidFill>
              </a:rPr>
              <a:t>Target signs, </a:t>
            </a:r>
            <a:r>
              <a:rPr lang="en-US" sz="1100" u="sng" dirty="0" smtClean="0">
                <a:solidFill>
                  <a:srgbClr val="4B4B4B"/>
                </a:solidFill>
              </a:rPr>
              <a:t>symptom’s</a:t>
            </a:r>
            <a:r>
              <a:rPr lang="en-US" sz="1100" u="sng" dirty="0">
                <a:solidFill>
                  <a:srgbClr val="4B4B4B"/>
                </a:solidFill>
              </a:rPr>
              <a:t>, </a:t>
            </a:r>
            <a:r>
              <a:rPr lang="en-US" sz="1100" u="sng" dirty="0" smtClean="0">
                <a:solidFill>
                  <a:srgbClr val="4B4B4B"/>
                </a:solidFill>
              </a:rPr>
              <a:t>behavior’s</a:t>
            </a:r>
            <a:r>
              <a:rPr lang="en-US" sz="1100" dirty="0" smtClean="0">
                <a:solidFill>
                  <a:srgbClr val="4B4B4B"/>
                </a:solidFill>
              </a:rPr>
              <a:t> </a:t>
            </a:r>
            <a:r>
              <a:rPr lang="en-US" sz="1100" dirty="0">
                <a:solidFill>
                  <a:srgbClr val="4B4B4B"/>
                </a:solidFill>
              </a:rPr>
              <a:t>that you want to decrease or increase </a:t>
            </a:r>
            <a:r>
              <a:rPr lang="en-US" sz="1100" i="1" dirty="0">
                <a:solidFill>
                  <a:srgbClr val="4B4B4B"/>
                </a:solidFill>
              </a:rPr>
              <a:t>*In the clinical information section on the Impact Plus Care Plans they are often clearly </a:t>
            </a:r>
            <a:r>
              <a:rPr lang="en-US" sz="1100" i="1" dirty="0" smtClean="0">
                <a:solidFill>
                  <a:srgbClr val="4B4B4B"/>
                </a:solidFill>
              </a:rPr>
              <a:t>described</a:t>
            </a:r>
          </a:p>
          <a:p>
            <a:pPr marL="0" indent="0">
              <a:spcBef>
                <a:spcPts val="0"/>
              </a:spcBef>
              <a:spcAft>
                <a:spcPts val="0"/>
              </a:spcAft>
              <a:defRPr/>
            </a:pPr>
            <a:endParaRPr lang="en-US" sz="1100" i="1" dirty="0">
              <a:solidFill>
                <a:srgbClr val="4B4B4B"/>
              </a:solidFill>
            </a:endParaRPr>
          </a:p>
          <a:p>
            <a:pPr marL="228600" indent="-457200">
              <a:spcBef>
                <a:spcPts val="0"/>
              </a:spcBef>
              <a:spcAft>
                <a:spcPts val="200"/>
              </a:spcAft>
              <a:defRPr/>
            </a:pPr>
            <a:r>
              <a:rPr lang="en-US" sz="1100" i="1" dirty="0">
                <a:solidFill>
                  <a:srgbClr val="4B4B4B"/>
                </a:solidFill>
              </a:rPr>
              <a:t> </a:t>
            </a:r>
            <a:r>
              <a:rPr lang="en-US" sz="1000" i="1" dirty="0" smtClean="0">
                <a:solidFill>
                  <a:srgbClr val="4B4B4B"/>
                </a:solidFill>
              </a:rPr>
              <a:t>	</a:t>
            </a:r>
            <a:r>
              <a:rPr lang="en-US" sz="1000" i="1" dirty="0" smtClean="0">
                <a:solidFill>
                  <a:srgbClr val="4B4B4B"/>
                </a:solidFill>
                <a:cs typeface="Arial" charset="0"/>
              </a:rPr>
              <a:t>Ex: “Defiant behavior has increased in frequency and intensity for the</a:t>
            </a:r>
          </a:p>
          <a:p>
            <a:pPr marL="228600" indent="-457200">
              <a:spcBef>
                <a:spcPts val="0"/>
              </a:spcBef>
              <a:spcAft>
                <a:spcPts val="200"/>
              </a:spcAft>
              <a:defRPr/>
            </a:pPr>
            <a:r>
              <a:rPr lang="en-US" sz="1000" i="1" dirty="0">
                <a:solidFill>
                  <a:srgbClr val="4B4B4B"/>
                </a:solidFill>
                <a:cs typeface="Arial" charset="0"/>
              </a:rPr>
              <a:t> </a:t>
            </a:r>
            <a:r>
              <a:rPr lang="en-US" sz="1000" i="1" dirty="0" smtClean="0">
                <a:solidFill>
                  <a:srgbClr val="4B4B4B"/>
                </a:solidFill>
                <a:cs typeface="Arial" charset="0"/>
              </a:rPr>
              <a:t>             past 6 months. It is now occurring on a daily basis”</a:t>
            </a:r>
          </a:p>
          <a:p>
            <a:pPr marL="228600" indent="-457200">
              <a:spcBef>
                <a:spcPts val="0"/>
              </a:spcBef>
              <a:spcAft>
                <a:spcPts val="200"/>
              </a:spcAft>
              <a:defRPr/>
            </a:pPr>
            <a:r>
              <a:rPr lang="en-US" sz="1000" i="1" dirty="0">
                <a:solidFill>
                  <a:srgbClr val="4B4B4B"/>
                </a:solidFill>
              </a:rPr>
              <a:t>	</a:t>
            </a:r>
            <a:r>
              <a:rPr lang="en-US" sz="1000" i="1" dirty="0">
                <a:solidFill>
                  <a:srgbClr val="4B4B4B"/>
                </a:solidFill>
                <a:cs typeface="Arial" charset="0"/>
              </a:rPr>
              <a:t>Ex: </a:t>
            </a:r>
            <a:r>
              <a:rPr lang="en-US" sz="1000" i="1" dirty="0" smtClean="0">
                <a:solidFill>
                  <a:srgbClr val="4B4B4B"/>
                </a:solidFill>
                <a:cs typeface="Arial" charset="0"/>
              </a:rPr>
              <a:t>“Child is verbally aggressive evidenced by screaming, yelling, </a:t>
            </a:r>
            <a:endParaRPr lang="en-US" sz="1000" i="1" dirty="0">
              <a:solidFill>
                <a:srgbClr val="4B4B4B"/>
              </a:solidFill>
              <a:cs typeface="Arial" charset="0"/>
            </a:endParaRPr>
          </a:p>
          <a:p>
            <a:pPr marL="228600" indent="-457200">
              <a:spcBef>
                <a:spcPts val="0"/>
              </a:spcBef>
              <a:spcAft>
                <a:spcPts val="200"/>
              </a:spcAft>
              <a:defRPr/>
            </a:pPr>
            <a:r>
              <a:rPr lang="en-US" sz="1000" i="1" dirty="0">
                <a:solidFill>
                  <a:srgbClr val="4B4B4B"/>
                </a:solidFill>
                <a:cs typeface="Arial" charset="0"/>
              </a:rPr>
              <a:t>             </a:t>
            </a:r>
            <a:r>
              <a:rPr lang="en-US" sz="1000" i="1" dirty="0" smtClean="0">
                <a:solidFill>
                  <a:srgbClr val="4B4B4B"/>
                </a:solidFill>
                <a:cs typeface="Arial" charset="0"/>
              </a:rPr>
              <a:t>threatening physical harm/safety of others”</a:t>
            </a:r>
          </a:p>
          <a:p>
            <a:pPr marL="228600" indent="-457200">
              <a:spcBef>
                <a:spcPts val="0"/>
              </a:spcBef>
              <a:spcAft>
                <a:spcPts val="200"/>
              </a:spcAft>
              <a:defRPr/>
            </a:pPr>
            <a:endParaRPr lang="en-US" sz="1000" i="1" dirty="0">
              <a:solidFill>
                <a:srgbClr val="4B4B4B"/>
              </a:solidFill>
              <a:cs typeface="Arial" charset="0"/>
            </a:endParaRPr>
          </a:p>
          <a:p>
            <a:pPr marL="228600" indent="-228600">
              <a:spcBef>
                <a:spcPct val="0"/>
              </a:spcBef>
              <a:spcAft>
                <a:spcPts val="1200"/>
              </a:spcAft>
              <a:buFont typeface="Arial" pitchFamily="34" charset="0"/>
              <a:buChar char="•"/>
              <a:defRPr/>
            </a:pPr>
            <a:r>
              <a:rPr lang="en-US" sz="1100" kern="1200" dirty="0" smtClean="0">
                <a:solidFill>
                  <a:srgbClr val="4B4B4B"/>
                </a:solidFill>
              </a:rPr>
              <a:t>Tie/marry the clinical information/history/presenting problem to the CSP. They support each other. Presenting problem’s in the assessment should be addressed/incorporate on the CSP. Progress or lack of progress documented in the member’s progress report should be reflected in the CSP</a:t>
            </a:r>
          </a:p>
          <a:p>
            <a:pPr marL="228600" indent="-228600">
              <a:spcBef>
                <a:spcPct val="0"/>
              </a:spcBef>
              <a:buFont typeface="Arial" pitchFamily="34" charset="0"/>
              <a:buChar char="•"/>
              <a:defRPr/>
            </a:pPr>
            <a:r>
              <a:rPr lang="en-US" sz="1100" dirty="0" smtClean="0"/>
              <a:t>Describe the symptom’s/behavior’s. If the child is Defiant/Breaking rules, being disruptive at home/in school; what behavior’s are associated with the defiance? Are they using profanity, throwing things at the teacher/peers while in class? Are these major or minor rules being broken? Are these family/or society social norms/rules?</a:t>
            </a:r>
          </a:p>
          <a:p>
            <a:pPr marL="0" indent="0">
              <a:defRPr/>
            </a:pPr>
            <a:endParaRPr lang="en-US" sz="1100" dirty="0"/>
          </a:p>
          <a:p>
            <a:pPr marL="0" indent="0">
              <a:defRPr/>
            </a:pPr>
            <a:endParaRPr lang="en-US" sz="1100" dirty="0" smtClean="0"/>
          </a:p>
          <a:p>
            <a:pPr marL="0" indent="0">
              <a:defRPr/>
            </a:pPr>
            <a:endParaRPr lang="en-US" sz="1100" dirty="0" smtClean="0"/>
          </a:p>
          <a:p>
            <a:pPr marL="0" indent="0">
              <a:defRPr/>
            </a:pPr>
            <a:endParaRPr lang="en-US" sz="1100" dirty="0"/>
          </a:p>
          <a:p>
            <a:pPr marL="0" indent="0">
              <a:defRPr/>
            </a:pPr>
            <a:endParaRPr lang="en-US" sz="1100" dirty="0" smtClean="0"/>
          </a:p>
          <a:p>
            <a:pPr marL="0" indent="0">
              <a:defRPr/>
            </a:pPr>
            <a:endParaRPr lang="en-US" sz="1100" kern="1200" dirty="0" smtClean="0">
              <a:solidFill>
                <a:srgbClr val="4B4B4B"/>
              </a:solidFill>
            </a:endParaRPr>
          </a:p>
          <a:p>
            <a:pPr marL="0" indent="0">
              <a:defRPr/>
            </a:pPr>
            <a:endParaRPr lang="en-US" sz="1100" kern="1200" dirty="0">
              <a:solidFill>
                <a:srgbClr val="4B4B4B"/>
              </a:solidFill>
            </a:endParaRPr>
          </a:p>
          <a:p>
            <a:pPr marL="0" indent="0">
              <a:defRPr/>
            </a:pPr>
            <a:endParaRPr lang="en-US" sz="1100" kern="1200" dirty="0" smtClean="0">
              <a:solidFill>
                <a:srgbClr val="4B4B4B"/>
              </a:solidFill>
            </a:endParaRPr>
          </a:p>
          <a:p>
            <a:pPr marL="0" indent="0">
              <a:defRPr/>
            </a:pPr>
            <a:endParaRPr lang="en-US" dirty="0"/>
          </a:p>
        </p:txBody>
      </p:sp>
      <p:sp>
        <p:nvSpPr>
          <p:cNvPr id="6148" name="Title 1"/>
          <p:cNvSpPr txBox="1">
            <a:spLocks/>
          </p:cNvSpPr>
          <p:nvPr/>
        </p:nvSpPr>
        <p:spPr bwMode="auto">
          <a:xfrm>
            <a:off x="527050" y="814388"/>
            <a:ext cx="6740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1300">
                <a:solidFill>
                  <a:schemeClr val="tx1"/>
                </a:solidFill>
                <a:latin typeface="Arial" charset="0"/>
              </a:defRPr>
            </a:lvl1pPr>
            <a:lvl2pPr marL="742950" indent="-285750">
              <a:defRPr sz="1300">
                <a:solidFill>
                  <a:schemeClr val="tx1"/>
                </a:solidFill>
                <a:latin typeface="Arial" charset="0"/>
              </a:defRPr>
            </a:lvl2pPr>
            <a:lvl3pPr marL="1143000" indent="-228600">
              <a:defRPr sz="1300">
                <a:solidFill>
                  <a:schemeClr val="tx1"/>
                </a:solidFill>
                <a:latin typeface="Arial" charset="0"/>
              </a:defRPr>
            </a:lvl3pPr>
            <a:lvl4pPr marL="1600200" indent="-228600">
              <a:defRPr sz="1300">
                <a:solidFill>
                  <a:schemeClr val="tx1"/>
                </a:solidFill>
                <a:latin typeface="Arial" charset="0"/>
              </a:defRPr>
            </a:lvl4pPr>
            <a:lvl5pPr marL="2057400" indent="-228600">
              <a:defRPr sz="1300">
                <a:solidFill>
                  <a:schemeClr val="tx1"/>
                </a:solidFill>
                <a:latin typeface="Arial" charset="0"/>
              </a:defRPr>
            </a:lvl5pPr>
            <a:lvl6pPr marL="2514600" indent="-228600" algn="ctr" eaLnBrk="0" fontAlgn="base" hangingPunct="0">
              <a:spcBef>
                <a:spcPct val="0"/>
              </a:spcBef>
              <a:spcAft>
                <a:spcPct val="0"/>
              </a:spcAft>
              <a:defRPr sz="1300">
                <a:solidFill>
                  <a:schemeClr val="tx1"/>
                </a:solidFill>
                <a:latin typeface="Arial" charset="0"/>
              </a:defRPr>
            </a:lvl6pPr>
            <a:lvl7pPr marL="2971800" indent="-228600" algn="ctr" eaLnBrk="0" fontAlgn="base" hangingPunct="0">
              <a:spcBef>
                <a:spcPct val="0"/>
              </a:spcBef>
              <a:spcAft>
                <a:spcPct val="0"/>
              </a:spcAft>
              <a:defRPr sz="1300">
                <a:solidFill>
                  <a:schemeClr val="tx1"/>
                </a:solidFill>
                <a:latin typeface="Arial" charset="0"/>
              </a:defRPr>
            </a:lvl7pPr>
            <a:lvl8pPr marL="3429000" indent="-228600" algn="ctr" eaLnBrk="0" fontAlgn="base" hangingPunct="0">
              <a:spcBef>
                <a:spcPct val="0"/>
              </a:spcBef>
              <a:spcAft>
                <a:spcPct val="0"/>
              </a:spcAft>
              <a:defRPr sz="1300">
                <a:solidFill>
                  <a:schemeClr val="tx1"/>
                </a:solidFill>
                <a:latin typeface="Arial" charset="0"/>
              </a:defRPr>
            </a:lvl8pPr>
            <a:lvl9pPr marL="3886200" indent="-228600" algn="ctr" eaLnBrk="0" fontAlgn="base" hangingPunct="0">
              <a:spcBef>
                <a:spcPct val="0"/>
              </a:spcBef>
              <a:spcAft>
                <a:spcPct val="0"/>
              </a:spcAft>
              <a:defRPr sz="1300">
                <a:solidFill>
                  <a:schemeClr val="tx1"/>
                </a:solidFill>
                <a:latin typeface="Arial" charset="0"/>
              </a:defRPr>
            </a:lvl9pPr>
          </a:lstStyle>
          <a:p>
            <a:pPr algn="l"/>
            <a:r>
              <a:rPr lang="en-US" sz="2100" b="1"/>
              <a:t>Request for Service and Clinical Documentation Tips</a:t>
            </a:r>
          </a:p>
        </p:txBody>
      </p:sp>
      <p:sp>
        <p:nvSpPr>
          <p:cNvPr id="6" name="Text Placeholder 2"/>
          <p:cNvSpPr txBox="1">
            <a:spLocks/>
          </p:cNvSpPr>
          <p:nvPr/>
        </p:nvSpPr>
        <p:spPr bwMode="auto">
          <a:xfrm>
            <a:off x="4775200" y="1663700"/>
            <a:ext cx="3873500" cy="384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algn="l" rtl="0" eaLnBrk="0" fontAlgn="base" hangingPunct="0">
              <a:spcBef>
                <a:spcPct val="100000"/>
              </a:spcBef>
              <a:spcAft>
                <a:spcPct val="0"/>
              </a:spcAft>
              <a:defRPr sz="1300">
                <a:solidFill>
                  <a:schemeClr val="tx1"/>
                </a:solidFill>
                <a:latin typeface="+mn-lt"/>
                <a:ea typeface="+mn-ea"/>
                <a:cs typeface="+mn-cs"/>
              </a:defRPr>
            </a:lvl1pPr>
            <a:lvl2pPr marL="214313" indent="-212725" algn="l" rtl="0" eaLnBrk="0" fontAlgn="base" hangingPunct="0">
              <a:spcBef>
                <a:spcPct val="50000"/>
              </a:spcBef>
              <a:spcAft>
                <a:spcPct val="0"/>
              </a:spcAft>
              <a:buClr>
                <a:schemeClr val="tx1"/>
              </a:buClr>
              <a:buChar char="•"/>
              <a:defRPr sz="1100">
                <a:solidFill>
                  <a:schemeClr val="tx1"/>
                </a:solidFill>
                <a:latin typeface="+mn-lt"/>
              </a:defRPr>
            </a:lvl2pPr>
            <a:lvl3pPr marL="433388" indent="-217488" algn="l" rtl="0" eaLnBrk="0" fontAlgn="base" hangingPunct="0">
              <a:spcBef>
                <a:spcPct val="50000"/>
              </a:spcBef>
              <a:spcAft>
                <a:spcPct val="0"/>
              </a:spcAft>
              <a:buClr>
                <a:schemeClr val="tx1"/>
              </a:buClr>
              <a:buFont typeface="Arial" charset="0"/>
              <a:buChar char="–"/>
              <a:defRPr sz="1100">
                <a:solidFill>
                  <a:schemeClr val="tx1"/>
                </a:solidFill>
                <a:latin typeface="+mn-lt"/>
              </a:defRPr>
            </a:lvl3pPr>
            <a:lvl4pPr marL="647700" indent="-212725" algn="l" rtl="0" eaLnBrk="0" fontAlgn="base" hangingPunct="0">
              <a:spcBef>
                <a:spcPct val="50000"/>
              </a:spcBef>
              <a:spcAft>
                <a:spcPct val="0"/>
              </a:spcAft>
              <a:buClr>
                <a:schemeClr val="tx1"/>
              </a:buClr>
              <a:buChar char="•"/>
              <a:defRPr sz="1100">
                <a:solidFill>
                  <a:schemeClr val="tx1"/>
                </a:solidFill>
                <a:latin typeface="+mn-lt"/>
              </a:defRPr>
            </a:lvl4pPr>
            <a:lvl5pPr marL="855663" indent="-203200" algn="l" rtl="0" eaLnBrk="0" fontAlgn="base" hangingPunct="0">
              <a:spcBef>
                <a:spcPct val="50000"/>
              </a:spcBef>
              <a:spcAft>
                <a:spcPct val="0"/>
              </a:spcAft>
              <a:buClr>
                <a:schemeClr val="tx1"/>
              </a:buClr>
              <a:buFont typeface="Arial" charset="0"/>
              <a:buChar char="–"/>
              <a:defRPr sz="1100">
                <a:solidFill>
                  <a:schemeClr val="tx1"/>
                </a:solidFill>
                <a:latin typeface="+mn-lt"/>
              </a:defRPr>
            </a:lvl5pPr>
            <a:lvl6pPr marL="1312863" indent="-203200" algn="l" rtl="0" eaLnBrk="0" fontAlgn="base" hangingPunct="0">
              <a:spcBef>
                <a:spcPct val="50000"/>
              </a:spcBef>
              <a:spcAft>
                <a:spcPct val="0"/>
              </a:spcAft>
              <a:buClr>
                <a:schemeClr val="tx1"/>
              </a:buClr>
              <a:buFont typeface="Arial" charset="0"/>
              <a:buChar char="–"/>
              <a:defRPr sz="1100">
                <a:solidFill>
                  <a:schemeClr val="tx1"/>
                </a:solidFill>
                <a:latin typeface="+mn-lt"/>
              </a:defRPr>
            </a:lvl6pPr>
            <a:lvl7pPr marL="1770063" indent="-203200" algn="l" rtl="0" eaLnBrk="0" fontAlgn="base" hangingPunct="0">
              <a:spcBef>
                <a:spcPct val="50000"/>
              </a:spcBef>
              <a:spcAft>
                <a:spcPct val="0"/>
              </a:spcAft>
              <a:buClr>
                <a:schemeClr val="tx1"/>
              </a:buClr>
              <a:buFont typeface="Arial" charset="0"/>
              <a:buChar char="–"/>
              <a:defRPr sz="1100">
                <a:solidFill>
                  <a:schemeClr val="tx1"/>
                </a:solidFill>
                <a:latin typeface="+mn-lt"/>
              </a:defRPr>
            </a:lvl7pPr>
            <a:lvl8pPr marL="2227263" indent="-203200" algn="l" rtl="0" eaLnBrk="0" fontAlgn="base" hangingPunct="0">
              <a:spcBef>
                <a:spcPct val="50000"/>
              </a:spcBef>
              <a:spcAft>
                <a:spcPct val="0"/>
              </a:spcAft>
              <a:buClr>
                <a:schemeClr val="tx1"/>
              </a:buClr>
              <a:buFont typeface="Arial" charset="0"/>
              <a:buChar char="–"/>
              <a:defRPr sz="1100">
                <a:solidFill>
                  <a:schemeClr val="tx1"/>
                </a:solidFill>
                <a:latin typeface="+mn-lt"/>
              </a:defRPr>
            </a:lvl8pPr>
            <a:lvl9pPr marL="2684463" indent="-203200" algn="l" rtl="0" eaLnBrk="0" fontAlgn="base" hangingPunct="0">
              <a:spcBef>
                <a:spcPct val="50000"/>
              </a:spcBef>
              <a:spcAft>
                <a:spcPct val="0"/>
              </a:spcAft>
              <a:buClr>
                <a:schemeClr val="tx1"/>
              </a:buClr>
              <a:buFont typeface="Arial" charset="0"/>
              <a:buChar char="–"/>
              <a:defRPr sz="1100">
                <a:solidFill>
                  <a:schemeClr val="tx1"/>
                </a:solidFill>
                <a:latin typeface="+mn-lt"/>
              </a:defRPr>
            </a:lvl9pPr>
          </a:lstStyle>
          <a:p>
            <a:pPr marL="228600" indent="-228600">
              <a:spcBef>
                <a:spcPts val="0"/>
              </a:spcBef>
              <a:spcAft>
                <a:spcPts val="0"/>
              </a:spcAft>
              <a:buFont typeface="Arial" pitchFamily="34" charset="0"/>
              <a:buChar char="•"/>
              <a:defRPr/>
            </a:pPr>
            <a:r>
              <a:rPr lang="en-US" sz="1100" dirty="0">
                <a:solidFill>
                  <a:srgbClr val="4B4B4B"/>
                </a:solidFill>
              </a:rPr>
              <a:t>Identify how progress is being measured. Use AEB: </a:t>
            </a:r>
            <a:r>
              <a:rPr lang="en-US" sz="1100" i="1" dirty="0">
                <a:solidFill>
                  <a:srgbClr val="4B4B4B"/>
                </a:solidFill>
              </a:rPr>
              <a:t>As evidenced </a:t>
            </a:r>
            <a:r>
              <a:rPr lang="en-US" sz="1100" i="1" dirty="0" smtClean="0">
                <a:solidFill>
                  <a:srgbClr val="4B4B4B"/>
                </a:solidFill>
              </a:rPr>
              <a:t>by…</a:t>
            </a:r>
            <a:endParaRPr lang="en-US" sz="1100" dirty="0" smtClean="0">
              <a:solidFill>
                <a:srgbClr val="4B4B4B"/>
              </a:solidFill>
            </a:endParaRPr>
          </a:p>
          <a:p>
            <a:pPr marL="0" indent="0">
              <a:spcBef>
                <a:spcPts val="0"/>
              </a:spcBef>
              <a:spcAft>
                <a:spcPts val="0"/>
              </a:spcAft>
              <a:defRPr/>
            </a:pPr>
            <a:r>
              <a:rPr lang="en-US" sz="1000" dirty="0" smtClean="0">
                <a:solidFill>
                  <a:srgbClr val="4B4B4B"/>
                </a:solidFill>
              </a:rPr>
              <a:t>    </a:t>
            </a:r>
          </a:p>
          <a:p>
            <a:pPr marL="228600" indent="0">
              <a:spcBef>
                <a:spcPts val="0"/>
              </a:spcBef>
              <a:spcAft>
                <a:spcPts val="0"/>
              </a:spcAft>
              <a:defRPr/>
            </a:pPr>
            <a:r>
              <a:rPr lang="en-US" sz="1000" dirty="0" smtClean="0">
                <a:solidFill>
                  <a:srgbClr val="4B4B4B"/>
                </a:solidFill>
              </a:rPr>
              <a:t> </a:t>
            </a:r>
            <a:r>
              <a:rPr lang="en-US" sz="1000" i="1" dirty="0" smtClean="0">
                <a:solidFill>
                  <a:srgbClr val="4B4B4B"/>
                </a:solidFill>
              </a:rPr>
              <a:t>Ex: Are </a:t>
            </a:r>
            <a:r>
              <a:rPr lang="en-US" sz="1000" i="1" dirty="0">
                <a:solidFill>
                  <a:srgbClr val="4B4B4B"/>
                </a:solidFill>
              </a:rPr>
              <a:t>you using an outcomes </a:t>
            </a:r>
            <a:r>
              <a:rPr lang="en-US" sz="1000" i="1" dirty="0" smtClean="0">
                <a:solidFill>
                  <a:srgbClr val="4B4B4B"/>
                </a:solidFill>
              </a:rPr>
              <a:t>instrument, </a:t>
            </a:r>
            <a:r>
              <a:rPr lang="en-US" sz="1000" i="1" dirty="0">
                <a:solidFill>
                  <a:srgbClr val="4B4B4B"/>
                </a:solidFill>
              </a:rPr>
              <a:t>token system, stars, </a:t>
            </a:r>
            <a:endParaRPr lang="en-US" sz="1000" i="1" dirty="0" smtClean="0">
              <a:solidFill>
                <a:srgbClr val="4B4B4B"/>
              </a:solidFill>
            </a:endParaRPr>
          </a:p>
          <a:p>
            <a:pPr marL="0" indent="0">
              <a:spcBef>
                <a:spcPts val="0"/>
              </a:spcBef>
              <a:spcAft>
                <a:spcPts val="0"/>
              </a:spcAft>
              <a:defRPr/>
            </a:pPr>
            <a:r>
              <a:rPr lang="en-US" sz="1000" i="1" dirty="0" smtClean="0">
                <a:solidFill>
                  <a:srgbClr val="4B4B4B"/>
                </a:solidFill>
              </a:rPr>
              <a:t>             red, yellow, green light system, daily </a:t>
            </a:r>
            <a:r>
              <a:rPr lang="en-US" sz="1000" i="1" dirty="0">
                <a:solidFill>
                  <a:srgbClr val="4B4B4B"/>
                </a:solidFill>
              </a:rPr>
              <a:t>calendar with stickers</a:t>
            </a:r>
            <a:r>
              <a:rPr lang="en-US" sz="1000" i="1" dirty="0" smtClean="0">
                <a:solidFill>
                  <a:srgbClr val="4B4B4B"/>
                </a:solidFill>
              </a:rPr>
              <a:t>?</a:t>
            </a:r>
          </a:p>
          <a:p>
            <a:pPr marL="0" indent="0">
              <a:spcBef>
                <a:spcPts val="0"/>
              </a:spcBef>
              <a:spcAft>
                <a:spcPts val="0"/>
              </a:spcAft>
              <a:defRPr/>
            </a:pPr>
            <a:endParaRPr lang="en-US" sz="1000" dirty="0" smtClean="0">
              <a:solidFill>
                <a:srgbClr val="4B4B4B"/>
              </a:solidFill>
            </a:endParaRPr>
          </a:p>
          <a:p>
            <a:pPr marL="228600" indent="-228600">
              <a:spcBef>
                <a:spcPts val="0"/>
              </a:spcBef>
              <a:spcAft>
                <a:spcPts val="1200"/>
              </a:spcAft>
              <a:buFont typeface="Arial" pitchFamily="34" charset="0"/>
              <a:buChar char="•"/>
              <a:defRPr/>
            </a:pPr>
            <a:r>
              <a:rPr lang="en-US" sz="1100" dirty="0" smtClean="0">
                <a:solidFill>
                  <a:srgbClr val="4B4B4B"/>
                </a:solidFill>
              </a:rPr>
              <a:t>Progress </a:t>
            </a:r>
            <a:r>
              <a:rPr lang="en-US" sz="1100" dirty="0">
                <a:solidFill>
                  <a:srgbClr val="4B4B4B"/>
                </a:solidFill>
              </a:rPr>
              <a:t>notes: describe progress or lack of in measurable terms. Current practice offers qualitative descriptions. Progress needs to be shown quantitatively. It is difficult to measure progress or lack of progress without measurable data</a:t>
            </a:r>
            <a:r>
              <a:rPr lang="en-US" sz="1100" dirty="0" smtClean="0">
                <a:solidFill>
                  <a:srgbClr val="4B4B4B"/>
                </a:solidFill>
              </a:rPr>
              <a:t>.</a:t>
            </a:r>
          </a:p>
          <a:p>
            <a:pPr marL="228600" indent="-228600">
              <a:spcBef>
                <a:spcPts val="0"/>
              </a:spcBef>
              <a:buFont typeface="Arial" pitchFamily="34" charset="0"/>
              <a:buChar char="•"/>
              <a:defRPr/>
            </a:pPr>
            <a:r>
              <a:rPr lang="en-US" sz="1100" dirty="0" smtClean="0">
                <a:solidFill>
                  <a:srgbClr val="4B4B4B"/>
                </a:solidFill>
              </a:rPr>
              <a:t>Discharge </a:t>
            </a:r>
            <a:r>
              <a:rPr lang="en-US" sz="1100" dirty="0">
                <a:solidFill>
                  <a:srgbClr val="4B4B4B"/>
                </a:solidFill>
              </a:rPr>
              <a:t>plans: are essentially trying to resolve all the presenting </a:t>
            </a:r>
            <a:r>
              <a:rPr lang="en-US" sz="1100" dirty="0" smtClean="0">
                <a:solidFill>
                  <a:srgbClr val="4B4B4B"/>
                </a:solidFill>
              </a:rPr>
              <a:t>problem’s/behavior’s </a:t>
            </a:r>
            <a:r>
              <a:rPr lang="en-US" sz="1100" dirty="0">
                <a:solidFill>
                  <a:srgbClr val="4B4B4B"/>
                </a:solidFill>
              </a:rPr>
              <a:t>by discharge. This is an intensive 6 month program. We want to target the </a:t>
            </a:r>
            <a:r>
              <a:rPr lang="en-US" sz="1100" dirty="0" smtClean="0">
                <a:solidFill>
                  <a:srgbClr val="4B4B4B"/>
                </a:solidFill>
              </a:rPr>
              <a:t>behavior’s </a:t>
            </a:r>
            <a:r>
              <a:rPr lang="en-US" sz="1100" dirty="0">
                <a:solidFill>
                  <a:srgbClr val="4B4B4B"/>
                </a:solidFill>
              </a:rPr>
              <a:t>that are causing the most disruption/quality of life/instability issues. When developing their discharge plans keep in mind how are we going to transition this child to a lower level of care. What will be the ongoing issues that will need continued therapy to help with reinforcing the skills learned and change made during the Impact Plus program </a:t>
            </a:r>
            <a:br>
              <a:rPr lang="en-US" sz="1100" dirty="0">
                <a:solidFill>
                  <a:srgbClr val="4B4B4B"/>
                </a:solidFill>
              </a:rPr>
            </a:br>
            <a:endParaRPr lang="en-US" dirty="0"/>
          </a:p>
        </p:txBody>
      </p:sp>
    </p:spTree>
    <p:extLst>
      <p:ext uri="{BB962C8B-B14F-4D97-AF65-F5344CB8AC3E}">
        <p14:creationId xmlns:p14="http://schemas.microsoft.com/office/powerpoint/2010/main" val="4005045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Rectangle 2" hidden="1"/>
          <p:cNvGraphicFramePr>
            <a:graphicFrameLocks/>
          </p:cNvGraphicFramePr>
          <p:nvPr>
            <p:custDataLst>
              <p:tags r:id="rId2"/>
            </p:custDataLst>
          </p:nvPr>
        </p:nvGraphicFramePr>
        <p:xfrm>
          <a:off x="0" y="0"/>
          <a:ext cx="149225" cy="149225"/>
        </p:xfrm>
        <a:graphic>
          <a:graphicData uri="http://schemas.openxmlformats.org/presentationml/2006/ole">
            <mc:AlternateContent xmlns:mc="http://schemas.openxmlformats.org/markup-compatibility/2006">
              <mc:Choice xmlns:v="urn:schemas-microsoft-com:vml" Requires="v">
                <p:oleObj spid="_x0000_s2053" r:id="rId5" imgW="0" imgH="0" progId="TCLayout.ActiveDocument.1">
                  <p:embed/>
                </p:oleObj>
              </mc:Choice>
              <mc:Fallback>
                <p:oleObj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9225"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9" name="Rectangle 4"/>
          <p:cNvSpPr>
            <a:spLocks noChangeArrowheads="1"/>
          </p:cNvSpPr>
          <p:nvPr/>
        </p:nvSpPr>
        <p:spPr bwMode="auto">
          <a:xfrm>
            <a:off x="561975" y="890588"/>
            <a:ext cx="71532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l"/>
            <a:r>
              <a:rPr lang="en-US" sz="2600" b="1" dirty="0"/>
              <a:t>Benefits of Measurable Plans</a:t>
            </a:r>
          </a:p>
        </p:txBody>
      </p:sp>
      <p:sp>
        <p:nvSpPr>
          <p:cNvPr id="9220" name="Title 1"/>
          <p:cNvSpPr>
            <a:spLocks noGrp="1"/>
          </p:cNvSpPr>
          <p:nvPr>
            <p:ph type="title"/>
          </p:nvPr>
        </p:nvSpPr>
        <p:spPr>
          <a:xfrm>
            <a:off x="527050" y="230287"/>
            <a:ext cx="6740525" cy="307777"/>
          </a:xfrm>
        </p:spPr>
        <p:txBody>
          <a:bodyPr/>
          <a:lstStyle/>
          <a:p>
            <a:r>
              <a:rPr lang="en-US" dirty="0" smtClean="0"/>
              <a:t>Measurable Plans</a:t>
            </a:r>
          </a:p>
        </p:txBody>
      </p:sp>
      <p:sp>
        <p:nvSpPr>
          <p:cNvPr id="9221" name="Content Placeholder 2"/>
          <p:cNvSpPr>
            <a:spLocks noGrp="1"/>
          </p:cNvSpPr>
          <p:nvPr>
            <p:ph type="body" sz="half" idx="1"/>
          </p:nvPr>
        </p:nvSpPr>
        <p:spPr>
          <a:xfrm>
            <a:off x="561975" y="1562100"/>
            <a:ext cx="7626350" cy="4185761"/>
          </a:xfrm>
        </p:spPr>
        <p:txBody>
          <a:bodyPr/>
          <a:lstStyle/>
          <a:p>
            <a:pPr marL="514350" indent="-514350">
              <a:buFontTx/>
              <a:buChar char="•"/>
            </a:pPr>
            <a:r>
              <a:rPr lang="en-US" sz="1600" dirty="0" smtClean="0">
                <a:cs typeface="Arial" charset="0"/>
              </a:rPr>
              <a:t>Clear ‘road’ map for the treating provider(s), child, family, support system</a:t>
            </a:r>
          </a:p>
          <a:p>
            <a:pPr marL="514350" indent="-514350">
              <a:buFontTx/>
              <a:buChar char="•"/>
            </a:pPr>
            <a:r>
              <a:rPr lang="en-US" sz="1600" dirty="0" smtClean="0">
                <a:cs typeface="Arial" charset="0"/>
              </a:rPr>
              <a:t>Progress or lack of progress clearly defined. Will help validate the hard work the child, family is doing to meet their goals. Gives everyone the opportunity to celebrate treatment ‘wins’ no matter how big or small the step to recovery is</a:t>
            </a:r>
          </a:p>
          <a:p>
            <a:pPr marL="514350" indent="-514350">
              <a:buFontTx/>
              <a:buChar char="•"/>
            </a:pPr>
            <a:r>
              <a:rPr lang="en-US" sz="1600" dirty="0" smtClean="0">
                <a:cs typeface="Arial" charset="0"/>
              </a:rPr>
              <a:t>Will help you, the provider hold the child, family, system accountable when progress is not being made</a:t>
            </a:r>
          </a:p>
          <a:p>
            <a:pPr marL="514350" indent="-514350">
              <a:buFontTx/>
              <a:buChar char="•"/>
            </a:pPr>
            <a:r>
              <a:rPr lang="en-US" sz="1600" dirty="0" smtClean="0">
                <a:cs typeface="Arial" charset="0"/>
              </a:rPr>
              <a:t>Helps demonstrate good outcomes and member care</a:t>
            </a:r>
          </a:p>
          <a:p>
            <a:pPr marL="514350" indent="-514350">
              <a:buFontTx/>
              <a:buChar char="•"/>
            </a:pPr>
            <a:r>
              <a:rPr lang="en-US" sz="1600" dirty="0" smtClean="0">
                <a:cs typeface="Arial" charset="0"/>
              </a:rPr>
              <a:t>Allows the WellCare clinical review team to clearly identify medical necessity. Affords ease of the concurrent authorization review process</a:t>
            </a:r>
          </a:p>
          <a:p>
            <a:pPr marL="514350" indent="-514350">
              <a:buFontTx/>
              <a:buChar char="•"/>
            </a:pPr>
            <a:r>
              <a:rPr lang="en-US" sz="1600" dirty="0" smtClean="0">
                <a:cs typeface="Arial" charset="0"/>
              </a:rPr>
              <a:t>When lack of progress is clearly defined, the family’s treatment team can course correct. This affords the opportunity to review if this child is in the right level of care for their treatment needs</a:t>
            </a:r>
          </a:p>
        </p:txBody>
      </p:sp>
    </p:spTree>
    <p:extLst>
      <p:ext uri="{BB962C8B-B14F-4D97-AF65-F5344CB8AC3E}">
        <p14:creationId xmlns:p14="http://schemas.microsoft.com/office/powerpoint/2010/main" val="32190802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8800" y="2053208"/>
            <a:ext cx="7787325" cy="3693319"/>
          </a:xfrm>
          <a:prstGeom prst="rect">
            <a:avLst/>
          </a:prstGeom>
          <a:noFill/>
        </p:spPr>
        <p:txBody>
          <a:bodyPr wrap="none" rtlCol="0">
            <a:spAutoFit/>
          </a:bodyPr>
          <a:lstStyle/>
          <a:p>
            <a:r>
              <a:rPr lang="en-US" sz="1400" dirty="0" err="1" smtClean="0"/>
              <a:t>WellCare</a:t>
            </a:r>
            <a:r>
              <a:rPr lang="en-US" sz="1400" dirty="0" smtClean="0"/>
              <a:t> clinical teams follow the State’s Impact Plus Manual and Guidelines when determining</a:t>
            </a:r>
          </a:p>
          <a:p>
            <a:r>
              <a:rPr lang="en-US" sz="1400" dirty="0" smtClean="0"/>
              <a:t>Eligibility and medical necessity criteria, the Impact Plus Provider Manual and all forms can be found</a:t>
            </a:r>
          </a:p>
          <a:p>
            <a:r>
              <a:rPr lang="en-US" sz="1400" dirty="0" smtClean="0"/>
              <a:t>On the KY DBHDID website:</a:t>
            </a:r>
          </a:p>
          <a:p>
            <a:endParaRPr lang="en-US" sz="1400" dirty="0"/>
          </a:p>
          <a:p>
            <a:endParaRPr lang="en-US" sz="1400" dirty="0" smtClean="0"/>
          </a:p>
          <a:p>
            <a:pPr algn="ctr"/>
            <a:r>
              <a:rPr lang="en-US" dirty="0" smtClean="0">
                <a:hlinkClick r:id="rId2"/>
              </a:rPr>
              <a:t>http://dbhdid.ky.gov/dbh/impactpluscmforms.asp?sub70</a:t>
            </a:r>
            <a:endParaRPr lang="en-US" dirty="0" smtClean="0"/>
          </a:p>
          <a:p>
            <a:pPr algn="ctr"/>
            <a:endParaRPr lang="en-US" dirty="0"/>
          </a:p>
          <a:p>
            <a:endParaRPr lang="en-US" sz="1600" dirty="0" smtClean="0"/>
          </a:p>
          <a:p>
            <a:endParaRPr lang="en-US" sz="1600" dirty="0"/>
          </a:p>
          <a:p>
            <a:endParaRPr lang="en-US" sz="1600" dirty="0" smtClean="0"/>
          </a:p>
          <a:p>
            <a:r>
              <a:rPr lang="en-US" sz="1600" dirty="0" err="1" smtClean="0"/>
              <a:t>WellCare</a:t>
            </a:r>
            <a:r>
              <a:rPr lang="en-US" sz="1600" dirty="0" smtClean="0"/>
              <a:t>  Health Services intranet site also houses all of the behavioral health forms and</a:t>
            </a:r>
          </a:p>
          <a:p>
            <a:r>
              <a:rPr lang="en-US" sz="1600" dirty="0" smtClean="0"/>
              <a:t>Provides links to the KY website. </a:t>
            </a:r>
          </a:p>
          <a:p>
            <a:endParaRPr lang="en-US" sz="1600" dirty="0"/>
          </a:p>
          <a:p>
            <a:r>
              <a:rPr lang="en-US" sz="1600" dirty="0"/>
              <a:t>http://wellcarelink.wellcare.com/C6/C7/Behavioral%20Health%20Department/default.aspx</a:t>
            </a:r>
          </a:p>
          <a:p>
            <a:endParaRPr lang="en-US" sz="1600" dirty="0"/>
          </a:p>
        </p:txBody>
      </p:sp>
      <p:grpSp>
        <p:nvGrpSpPr>
          <p:cNvPr id="3" name="Group 2"/>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203609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2432432"/>
            <a:ext cx="8502649" cy="3493264"/>
          </a:xfrm>
          <a:prstGeom prst="rect">
            <a:avLst/>
          </a:prstGeom>
          <a:noFill/>
        </p:spPr>
        <p:txBody>
          <a:bodyPr wrap="none" rtlCol="0">
            <a:spAutoFit/>
          </a:bodyPr>
          <a:lstStyle/>
          <a:p>
            <a:r>
              <a:rPr lang="en-US" sz="1600" dirty="0" smtClean="0"/>
              <a:t>Prior authorization Process for Impact Plus providers:</a:t>
            </a:r>
          </a:p>
          <a:p>
            <a:endParaRPr lang="en-US" sz="1600" dirty="0"/>
          </a:p>
          <a:p>
            <a:pPr marL="285750" indent="-285750">
              <a:buFont typeface="Arial" pitchFamily="34" charset="0"/>
              <a:buChar char="•"/>
            </a:pPr>
            <a:r>
              <a:rPr lang="en-US" sz="1600" dirty="0" smtClean="0"/>
              <a:t>Prior </a:t>
            </a:r>
            <a:r>
              <a:rPr lang="en-US" sz="1600" dirty="0" err="1" smtClean="0"/>
              <a:t>auth</a:t>
            </a:r>
            <a:r>
              <a:rPr lang="en-US" sz="1600" dirty="0" smtClean="0"/>
              <a:t> team receives fax from the LEAD Impact Plus Provider</a:t>
            </a:r>
          </a:p>
          <a:p>
            <a:pPr marL="285750" indent="-285750">
              <a:buFont typeface="Arial" pitchFamily="34" charset="0"/>
              <a:buChar char="•"/>
            </a:pPr>
            <a:r>
              <a:rPr lang="en-US" sz="1600" dirty="0" smtClean="0"/>
              <a:t>The eligibility request form (OTR)  should contain all services needed by all providers </a:t>
            </a:r>
          </a:p>
          <a:p>
            <a:pPr marL="285750" indent="-285750">
              <a:buFont typeface="Arial" pitchFamily="34" charset="0"/>
              <a:buChar char="•"/>
            </a:pPr>
            <a:r>
              <a:rPr lang="en-US" sz="1600" dirty="0" smtClean="0"/>
              <a:t>Prior </a:t>
            </a:r>
            <a:r>
              <a:rPr lang="en-US" sz="1600" dirty="0" err="1" smtClean="0"/>
              <a:t>auth</a:t>
            </a:r>
            <a:r>
              <a:rPr lang="en-US" sz="1600" dirty="0" smtClean="0"/>
              <a:t> team reviews and responds within 2 business days</a:t>
            </a:r>
          </a:p>
          <a:p>
            <a:pPr marL="285750" indent="-285750">
              <a:buFont typeface="Arial" pitchFamily="34" charset="0"/>
              <a:buChar char="•"/>
            </a:pPr>
            <a:r>
              <a:rPr lang="en-US" sz="1600" dirty="0" smtClean="0"/>
              <a:t>One authorization number is generated for the entire array of services requested</a:t>
            </a:r>
          </a:p>
          <a:p>
            <a:pPr marL="285750" indent="-285750">
              <a:buFont typeface="Arial" pitchFamily="34" charset="0"/>
              <a:buChar char="•"/>
            </a:pPr>
            <a:r>
              <a:rPr lang="en-US" sz="1600" dirty="0" smtClean="0"/>
              <a:t>The one number is good for ALL providers on the treatment plan </a:t>
            </a:r>
          </a:p>
          <a:p>
            <a:pPr marL="285750" indent="-285750">
              <a:buFont typeface="Arial" pitchFamily="34" charset="0"/>
              <a:buChar char="•"/>
            </a:pPr>
            <a:r>
              <a:rPr lang="en-US" sz="1600" dirty="0" smtClean="0"/>
              <a:t>The LEAD Impact Plus Provider (agency) gets notification via fax from us which contains</a:t>
            </a:r>
          </a:p>
          <a:p>
            <a:r>
              <a:rPr lang="en-US" sz="1600" dirty="0" smtClean="0"/>
              <a:t>      the authorization number and the services authorized.</a:t>
            </a:r>
          </a:p>
          <a:p>
            <a:pPr marL="285750" indent="-285750">
              <a:buFont typeface="Arial" pitchFamily="34" charset="0"/>
              <a:buChar char="•"/>
            </a:pPr>
            <a:r>
              <a:rPr lang="en-US" sz="1600" dirty="0" smtClean="0"/>
              <a:t>The LEAD Impact Plus Provider is suppose to inform all service providers of the </a:t>
            </a:r>
            <a:r>
              <a:rPr lang="en-US" sz="1600" dirty="0" err="1" smtClean="0"/>
              <a:t>auth</a:t>
            </a:r>
            <a:endParaRPr lang="en-US" sz="1600" dirty="0" smtClean="0"/>
          </a:p>
          <a:p>
            <a:pPr marL="285750" indent="-285750">
              <a:buFont typeface="Arial" pitchFamily="34" charset="0"/>
              <a:buChar char="•"/>
            </a:pPr>
            <a:r>
              <a:rPr lang="en-US" sz="1600" dirty="0" smtClean="0"/>
              <a:t>The one authorization number is good for all claims submitted by all providers on </a:t>
            </a:r>
          </a:p>
          <a:p>
            <a:r>
              <a:rPr lang="en-US" sz="1600" dirty="0" smtClean="0"/>
              <a:t>      the member as the claims system has a </a:t>
            </a:r>
            <a:r>
              <a:rPr lang="en-US" sz="1600" dirty="0" err="1" smtClean="0"/>
              <a:t>member“flag</a:t>
            </a:r>
            <a:r>
              <a:rPr lang="en-US" sz="1600" dirty="0" smtClean="0"/>
              <a:t>” that identifies members who </a:t>
            </a:r>
          </a:p>
          <a:p>
            <a:r>
              <a:rPr lang="en-US" sz="1600" dirty="0"/>
              <a:t> </a:t>
            </a:r>
            <a:r>
              <a:rPr lang="en-US" sz="1600" dirty="0" smtClean="0"/>
              <a:t>     have been approved as eligible for Impact Plus</a:t>
            </a:r>
            <a:endParaRPr lang="en-US" sz="1600" dirty="0"/>
          </a:p>
          <a:p>
            <a:endParaRPr lang="en-US" dirty="0" smtClean="0"/>
          </a:p>
        </p:txBody>
      </p:sp>
      <p:grpSp>
        <p:nvGrpSpPr>
          <p:cNvPr id="3" name="Group 2"/>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3939907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9560" y="78580"/>
            <a:ext cx="8092440" cy="560388"/>
          </a:xfrm>
        </p:spPr>
        <p:txBody>
          <a:bodyPr/>
          <a:lstStyle/>
          <a:p>
            <a:pPr eaLnBrk="1" hangingPunct="1"/>
            <a:r>
              <a:rPr lang="en-US" dirty="0" smtClean="0">
                <a:latin typeface="Arial" charset="0"/>
                <a:cs typeface="Arial" charset="0"/>
              </a:rPr>
              <a:t>Utilization Management </a:t>
            </a:r>
          </a:p>
        </p:txBody>
      </p:sp>
      <p:sp>
        <p:nvSpPr>
          <p:cNvPr id="16387" name="Rectangle 3"/>
          <p:cNvSpPr>
            <a:spLocks noGrp="1" noChangeArrowheads="1"/>
          </p:cNvSpPr>
          <p:nvPr>
            <p:ph type="body" idx="1"/>
          </p:nvPr>
        </p:nvSpPr>
        <p:spPr>
          <a:xfrm>
            <a:off x="363221" y="1689100"/>
            <a:ext cx="8610600" cy="3693319"/>
          </a:xfrm>
        </p:spPr>
        <p:txBody>
          <a:bodyPr/>
          <a:lstStyle/>
          <a:p>
            <a:pPr marL="0" indent="0">
              <a:buFont typeface="Wingdings" pitchFamily="2" charset="2"/>
              <a:buNone/>
              <a:defRPr/>
            </a:pPr>
            <a:r>
              <a:rPr lang="en-US" sz="1600" dirty="0" err="1" smtClean="0"/>
              <a:t>WellCare</a:t>
            </a:r>
            <a:r>
              <a:rPr lang="en-US" sz="1600" dirty="0" smtClean="0"/>
              <a:t> Utilization Management Telephone Numbers: </a:t>
            </a:r>
          </a:p>
          <a:p>
            <a:pPr>
              <a:defRPr/>
            </a:pPr>
            <a:r>
              <a:rPr lang="en-US" sz="1600" dirty="0" smtClean="0"/>
              <a:t>Urgent </a:t>
            </a:r>
            <a:r>
              <a:rPr lang="en-US" sz="1600" dirty="0"/>
              <a:t>authorizations and Provider Services </a:t>
            </a:r>
            <a:r>
              <a:rPr lang="en-US" sz="1600" b="1" dirty="0"/>
              <a:t>(855) </a:t>
            </a:r>
            <a:r>
              <a:rPr lang="en-US" sz="1600" b="1" dirty="0" smtClean="0"/>
              <a:t>620-1861</a:t>
            </a:r>
            <a:endParaRPr lang="en-US" sz="1600" dirty="0"/>
          </a:p>
          <a:p>
            <a:pPr>
              <a:defRPr/>
            </a:pPr>
            <a:r>
              <a:rPr lang="en-US" sz="1600" dirty="0"/>
              <a:t>Inpatient Hospitalization Clinical Submissions </a:t>
            </a:r>
            <a:r>
              <a:rPr lang="en-US" sz="1600" b="1" dirty="0"/>
              <a:t>Fax (877) 338-3686 </a:t>
            </a:r>
            <a:endParaRPr lang="en-US" sz="1600" b="1" dirty="0" smtClean="0"/>
          </a:p>
          <a:p>
            <a:pPr>
              <a:defRPr/>
            </a:pPr>
            <a:r>
              <a:rPr lang="en-US" sz="1600" dirty="0" smtClean="0"/>
              <a:t>Outpatient </a:t>
            </a:r>
            <a:r>
              <a:rPr lang="en-US" sz="1600" dirty="0"/>
              <a:t>Authorization Request Submissions </a:t>
            </a:r>
            <a:r>
              <a:rPr lang="en-US" sz="1600" b="1" dirty="0"/>
              <a:t>Fax (877) 544-2007 </a:t>
            </a:r>
            <a:endParaRPr lang="en-US" sz="1600" dirty="0"/>
          </a:p>
          <a:p>
            <a:pPr>
              <a:defRPr/>
            </a:pPr>
            <a:r>
              <a:rPr lang="en-US" sz="1600" dirty="0" smtClean="0"/>
              <a:t>For </a:t>
            </a:r>
            <a:r>
              <a:rPr lang="en-US" sz="1600" dirty="0"/>
              <a:t>real-time authorization responses, submit your secure request online. Please submit your request for more </a:t>
            </a:r>
            <a:r>
              <a:rPr lang="en-US" sz="1600" dirty="0" smtClean="0"/>
              <a:t>services </a:t>
            </a:r>
            <a:r>
              <a:rPr lang="en-US" sz="1600" dirty="0"/>
              <a:t>at least two weeks prior to the completion of the current authorized </a:t>
            </a:r>
            <a:r>
              <a:rPr lang="en-US" sz="1600" dirty="0" smtClean="0"/>
              <a:t>services (s</a:t>
            </a:r>
            <a:r>
              <a:rPr lang="en-US" sz="1600" dirty="0"/>
              <a:t>). 	</a:t>
            </a:r>
            <a:endParaRPr lang="en-US" sz="1600" dirty="0" smtClean="0"/>
          </a:p>
          <a:p>
            <a:pPr>
              <a:defRPr/>
            </a:pPr>
            <a:endParaRPr lang="en-US" sz="1600" dirty="0"/>
          </a:p>
          <a:p>
            <a:pPr>
              <a:defRPr/>
            </a:pPr>
            <a:r>
              <a:rPr lang="en-US" sz="1600" dirty="0"/>
              <a:t> </a:t>
            </a:r>
            <a:r>
              <a:rPr lang="en-US" sz="1600" dirty="0" smtClean="0"/>
              <a:t>For other </a:t>
            </a:r>
            <a:r>
              <a:rPr lang="en-US" sz="1600" dirty="0" err="1" smtClean="0"/>
              <a:t>WellCare</a:t>
            </a:r>
            <a:r>
              <a:rPr lang="en-US" sz="1600" dirty="0" smtClean="0"/>
              <a:t> Phone Numbers see Well Care Quick Reference Guide in handout  </a:t>
            </a:r>
          </a:p>
        </p:txBody>
      </p:sp>
      <p:grpSp>
        <p:nvGrpSpPr>
          <p:cNvPr id="4" name="Group 3"/>
          <p:cNvGrpSpPr/>
          <p:nvPr/>
        </p:nvGrpSpPr>
        <p:grpSpPr>
          <a:xfrm>
            <a:off x="289560" y="638967"/>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390087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8</a:t>
            </a:r>
            <a:endParaRPr lang="en-US" dirty="0"/>
          </a:p>
        </p:txBody>
      </p:sp>
      <p:sp>
        <p:nvSpPr>
          <p:cNvPr id="24" name="TextBox 23"/>
          <p:cNvSpPr txBox="1"/>
          <p:nvPr/>
        </p:nvSpPr>
        <p:spPr>
          <a:xfrm>
            <a:off x="647700" y="2252184"/>
            <a:ext cx="8134349" cy="584775"/>
          </a:xfrm>
          <a:prstGeom prst="rect">
            <a:avLst/>
          </a:prstGeom>
          <a:noFill/>
        </p:spPr>
        <p:txBody>
          <a:bodyPr wrap="square" rtlCol="0">
            <a:spAutoFit/>
          </a:bodyPr>
          <a:lstStyle/>
          <a:p>
            <a:pPr algn="ctr"/>
            <a:r>
              <a:rPr lang="en-US" sz="3200" dirty="0" smtClean="0"/>
              <a:t>Appeals</a:t>
            </a:r>
          </a:p>
        </p:txBody>
      </p:sp>
    </p:spTree>
    <p:extLst>
      <p:ext uri="{BB962C8B-B14F-4D97-AF65-F5344CB8AC3E}">
        <p14:creationId xmlns:p14="http://schemas.microsoft.com/office/powerpoint/2010/main" val="4288594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988" y="166724"/>
            <a:ext cx="6740525" cy="307777"/>
          </a:xfrm>
        </p:spPr>
        <p:txBody>
          <a:bodyPr/>
          <a:lstStyle/>
          <a:p>
            <a:r>
              <a:rPr lang="en-US" dirty="0" smtClean="0"/>
              <a:t>What is an appeal?</a:t>
            </a:r>
            <a:endParaRPr lang="en-US" dirty="0"/>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14" name="Rectangle 13"/>
          <p:cNvSpPr/>
          <p:nvPr/>
        </p:nvSpPr>
        <p:spPr>
          <a:xfrm>
            <a:off x="471863" y="1810880"/>
            <a:ext cx="8225790" cy="4093428"/>
          </a:xfrm>
          <a:prstGeom prst="rect">
            <a:avLst/>
          </a:prstGeom>
        </p:spPr>
        <p:txBody>
          <a:bodyPr wrap="square">
            <a:spAutoFit/>
          </a:bodyPr>
          <a:lstStyle/>
          <a:p>
            <a:r>
              <a:rPr lang="en-US" sz="2000" dirty="0" smtClean="0"/>
              <a:t>Request </a:t>
            </a:r>
            <a:r>
              <a:rPr lang="en-US" sz="2000" dirty="0"/>
              <a:t>for review by WellCare of a WellCare action. An action can include: </a:t>
            </a:r>
          </a:p>
          <a:p>
            <a:r>
              <a:rPr lang="en-US" sz="2000" dirty="0"/>
              <a:t> the denial or limited authorization of a requested service, </a:t>
            </a:r>
            <a:r>
              <a:rPr lang="en-US" sz="2000" dirty="0" smtClean="0"/>
              <a:t>including </a:t>
            </a:r>
            <a:r>
              <a:rPr lang="en-US" sz="2000" dirty="0"/>
              <a:t>the type or level of service; </a:t>
            </a:r>
            <a:endParaRPr lang="en-US" sz="2000" dirty="0" smtClean="0"/>
          </a:p>
          <a:p>
            <a:r>
              <a:rPr lang="en-US" sz="2000" dirty="0" smtClean="0"/>
              <a:t> </a:t>
            </a:r>
            <a:r>
              <a:rPr lang="en-US" sz="2000" dirty="0"/>
              <a:t>the reduction, suspension, or termination of a previously </a:t>
            </a:r>
            <a:r>
              <a:rPr lang="en-US" sz="2000" dirty="0" smtClean="0"/>
              <a:t>authorized </a:t>
            </a:r>
            <a:r>
              <a:rPr lang="en-US" sz="2000" dirty="0"/>
              <a:t>service; </a:t>
            </a:r>
          </a:p>
          <a:p>
            <a:r>
              <a:rPr lang="en-US" sz="2000" dirty="0"/>
              <a:t> the denial, in whole or in part, of payment for a service; </a:t>
            </a:r>
          </a:p>
          <a:p>
            <a:r>
              <a:rPr lang="en-US" sz="2000" dirty="0" smtClean="0"/>
              <a:t> </a:t>
            </a:r>
            <a:r>
              <a:rPr lang="en-US" sz="2000" dirty="0"/>
              <a:t>the failure of WellCare to provide services in a timely </a:t>
            </a:r>
            <a:r>
              <a:rPr lang="en-US" sz="2000" dirty="0" smtClean="0"/>
              <a:t>manner</a:t>
            </a:r>
            <a:r>
              <a:rPr lang="en-US" sz="2000" dirty="0"/>
              <a:t>, as defined by the Department or its designee; or </a:t>
            </a:r>
          </a:p>
          <a:p>
            <a:r>
              <a:rPr lang="en-US" sz="2000" dirty="0"/>
              <a:t> the failure of WellCare to complete the </a:t>
            </a:r>
            <a:r>
              <a:rPr lang="en-US" sz="2000" dirty="0" smtClean="0"/>
              <a:t>authorization request </a:t>
            </a:r>
            <a:r>
              <a:rPr lang="en-US" sz="2000" dirty="0"/>
              <a:t>in a timely manner as defined in 42 CFR 438.408. </a:t>
            </a:r>
          </a:p>
          <a:p>
            <a:r>
              <a:rPr lang="en-US" sz="2000" dirty="0"/>
              <a:t> for a resident of a rural area with only one plan provider, </a:t>
            </a:r>
            <a:r>
              <a:rPr lang="en-US" sz="2000" dirty="0" smtClean="0"/>
              <a:t>the denial </a:t>
            </a:r>
            <a:r>
              <a:rPr lang="en-US" sz="2000" dirty="0"/>
              <a:t>of a Member’s request to exercise his or her right </a:t>
            </a:r>
            <a:r>
              <a:rPr lang="en-US" sz="2000" dirty="0" smtClean="0"/>
              <a:t>under </a:t>
            </a:r>
            <a:r>
              <a:rPr lang="en-US" sz="2000" dirty="0"/>
              <a:t>42 CFR </a:t>
            </a:r>
          </a:p>
        </p:txBody>
      </p:sp>
    </p:spTree>
    <p:extLst>
      <p:ext uri="{BB962C8B-B14F-4D97-AF65-F5344CB8AC3E}">
        <p14:creationId xmlns:p14="http://schemas.microsoft.com/office/powerpoint/2010/main" val="2787001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We Work Together to Achieve Our Goals?</a:t>
            </a:r>
            <a:endParaRPr lang="en-US" dirty="0"/>
          </a:p>
        </p:txBody>
      </p:sp>
      <p:grpSp>
        <p:nvGrpSpPr>
          <p:cNvPr id="16" name="Group 15"/>
          <p:cNvGrpSpPr/>
          <p:nvPr/>
        </p:nvGrpSpPr>
        <p:grpSpPr>
          <a:xfrm>
            <a:off x="289560" y="554103"/>
            <a:ext cx="8564880" cy="924721"/>
            <a:chOff x="228600" y="538319"/>
            <a:chExt cx="8564880" cy="924721"/>
          </a:xfrm>
        </p:grpSpPr>
        <p:grpSp>
          <p:nvGrpSpPr>
            <p:cNvPr id="22" name="Group 21"/>
            <p:cNvGrpSpPr/>
            <p:nvPr/>
          </p:nvGrpSpPr>
          <p:grpSpPr>
            <a:xfrm>
              <a:off x="228600" y="538319"/>
              <a:ext cx="8564880" cy="924721"/>
              <a:chOff x="0" y="869952"/>
              <a:chExt cx="11147348" cy="1555745"/>
            </a:xfrm>
          </p:grpSpPr>
          <p:pic>
            <p:nvPicPr>
              <p:cNvPr id="2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17" name="TextBox 16"/>
          <p:cNvSpPr txBox="1"/>
          <p:nvPr/>
        </p:nvSpPr>
        <p:spPr>
          <a:xfrm>
            <a:off x="379095" y="1619936"/>
            <a:ext cx="8564880" cy="877163"/>
          </a:xfrm>
          <a:prstGeom prst="rect">
            <a:avLst/>
          </a:prstGeom>
          <a:noFill/>
        </p:spPr>
        <p:txBody>
          <a:bodyPr wrap="square" rtlCol="0">
            <a:spAutoFit/>
          </a:bodyPr>
          <a:lstStyle/>
          <a:p>
            <a:r>
              <a:rPr lang="en-US" sz="1700" dirty="0" smtClean="0"/>
              <a:t>Our approach to Quality is four-pronged. It is built on fostering partnerships and working collaboratively with providers, members, the community and State to improve health outcomes. </a:t>
            </a:r>
            <a:endParaRPr lang="en-US" sz="1700" dirty="0"/>
          </a:p>
        </p:txBody>
      </p:sp>
      <p:graphicFrame>
        <p:nvGraphicFramePr>
          <p:cNvPr id="18" name="Content Placeholder 3"/>
          <p:cNvGraphicFramePr>
            <a:graphicFrameLocks noGrp="1"/>
          </p:cNvGraphicFramePr>
          <p:nvPr>
            <p:ph idx="1"/>
            <p:extLst>
              <p:ext uri="{D42A27DB-BD31-4B8C-83A1-F6EECF244321}">
                <p14:modId xmlns:p14="http://schemas.microsoft.com/office/powerpoint/2010/main" val="1003681669"/>
              </p:ext>
            </p:extLst>
          </p:nvPr>
        </p:nvGraphicFramePr>
        <p:xfrm>
          <a:off x="703897" y="2506624"/>
          <a:ext cx="7915275" cy="43033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TextBox 18"/>
          <p:cNvSpPr txBox="1"/>
          <p:nvPr/>
        </p:nvSpPr>
        <p:spPr>
          <a:xfrm>
            <a:off x="7962900" y="6391275"/>
            <a:ext cx="981075" cy="292388"/>
          </a:xfrm>
          <a:prstGeom prst="rect">
            <a:avLst/>
          </a:prstGeom>
          <a:noFill/>
        </p:spPr>
        <p:txBody>
          <a:bodyPr wrap="square" rtlCol="0">
            <a:spAutoFit/>
          </a:bodyPr>
          <a:lstStyle/>
          <a:p>
            <a:pPr algn="r"/>
            <a:r>
              <a:rPr lang="en-US" dirty="0" smtClean="0"/>
              <a:t>2</a:t>
            </a:r>
            <a:endParaRPr lang="en-US" dirty="0"/>
          </a:p>
        </p:txBody>
      </p:sp>
    </p:spTree>
    <p:extLst>
      <p:ext uri="{BB962C8B-B14F-4D97-AF65-F5344CB8AC3E}">
        <p14:creationId xmlns:p14="http://schemas.microsoft.com/office/powerpoint/2010/main" val="4032830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filing an appeal</a:t>
            </a:r>
            <a:endParaRPr lang="en-US" dirty="0"/>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14" name="Rectangle 13"/>
          <p:cNvSpPr/>
          <p:nvPr/>
        </p:nvSpPr>
        <p:spPr>
          <a:xfrm>
            <a:off x="441960" y="1672635"/>
            <a:ext cx="8359140" cy="4093428"/>
          </a:xfrm>
          <a:prstGeom prst="rect">
            <a:avLst/>
          </a:prstGeom>
        </p:spPr>
        <p:txBody>
          <a:bodyPr wrap="square">
            <a:spAutoFit/>
          </a:bodyPr>
          <a:lstStyle/>
          <a:p>
            <a:endParaRPr lang="en-US" dirty="0"/>
          </a:p>
          <a:p>
            <a:r>
              <a:rPr lang="en-US" dirty="0"/>
              <a:t> For all pre-service appeals, it is assumed the member has given consent with the paperwork they completed when they first saw the provider (this would be the form they signed upon seeing their physician); therefore no other written consent is needed. </a:t>
            </a:r>
            <a:r>
              <a:rPr lang="en-US" dirty="0" smtClean="0"/>
              <a:t>For </a:t>
            </a:r>
            <a:r>
              <a:rPr lang="en-US" dirty="0"/>
              <a:t>all post-service appeals, written consent is needed from the member; this would be in the form of appointment of representation which requires signature by the Provider and the Member. </a:t>
            </a:r>
            <a:r>
              <a:rPr lang="en-US" b="1" dirty="0"/>
              <a:t>(Non-Medicare Member Appointment of Representative Statement is attached) </a:t>
            </a:r>
            <a:endParaRPr lang="en-US" dirty="0"/>
          </a:p>
          <a:p>
            <a:endParaRPr lang="en-US" dirty="0" smtClean="0"/>
          </a:p>
          <a:p>
            <a:r>
              <a:rPr lang="en-US" dirty="0" smtClean="0"/>
              <a:t>The </a:t>
            </a:r>
            <a:r>
              <a:rPr lang="en-US" dirty="0"/>
              <a:t>provider requesting an appeal on the behalf of a member may do the following: </a:t>
            </a:r>
          </a:p>
          <a:p>
            <a:r>
              <a:rPr lang="en-US" dirty="0"/>
              <a:t>1.) </a:t>
            </a:r>
            <a:r>
              <a:rPr lang="en-US" b="1" dirty="0"/>
              <a:t>Verbal appeal: </a:t>
            </a:r>
            <a:r>
              <a:rPr lang="en-US" dirty="0"/>
              <a:t>(written consent of member is required) </a:t>
            </a:r>
            <a:r>
              <a:rPr lang="en-US" dirty="0" smtClean="0"/>
              <a:t> Phone</a:t>
            </a:r>
            <a:r>
              <a:rPr lang="en-US" dirty="0"/>
              <a:t>: 1-877-389-9457 </a:t>
            </a:r>
          </a:p>
          <a:p>
            <a:endParaRPr lang="en-US" dirty="0"/>
          </a:p>
          <a:p>
            <a:r>
              <a:rPr lang="en-US" dirty="0"/>
              <a:t>2.) </a:t>
            </a:r>
            <a:r>
              <a:rPr lang="en-US" b="1" dirty="0"/>
              <a:t>In writing: </a:t>
            </a:r>
            <a:r>
              <a:rPr lang="en-US" dirty="0"/>
              <a:t>(written consent of member is required) </a:t>
            </a:r>
            <a:r>
              <a:rPr lang="fi-FI" dirty="0" smtClean="0"/>
              <a:t>PO </a:t>
            </a:r>
            <a:r>
              <a:rPr lang="fi-FI" dirty="0"/>
              <a:t>BOX 436000 Louisville, KY 40253 </a:t>
            </a:r>
          </a:p>
          <a:p>
            <a:r>
              <a:rPr lang="en-US" dirty="0"/>
              <a:t>	</a:t>
            </a:r>
            <a:r>
              <a:rPr lang="en-US" dirty="0" smtClean="0"/>
              <a:t>or  </a:t>
            </a:r>
            <a:r>
              <a:rPr lang="en-US" dirty="0"/>
              <a:t>Via fax 1-866-201-0657 </a:t>
            </a:r>
          </a:p>
          <a:p>
            <a:endParaRPr lang="en-US" dirty="0"/>
          </a:p>
          <a:p>
            <a:r>
              <a:rPr lang="en-US" dirty="0"/>
              <a:t>3.) </a:t>
            </a:r>
            <a:r>
              <a:rPr lang="en-US" b="1" dirty="0"/>
              <a:t>In person: </a:t>
            </a:r>
            <a:r>
              <a:rPr lang="en-US" dirty="0"/>
              <a:t>(written consent of member is required) </a:t>
            </a:r>
            <a:r>
              <a:rPr lang="fr-FR" dirty="0" smtClean="0"/>
              <a:t>13551 </a:t>
            </a:r>
            <a:r>
              <a:rPr lang="fr-FR" dirty="0"/>
              <a:t>Triton Park suite 1800 Louisville, KY 40223 </a:t>
            </a:r>
          </a:p>
          <a:p>
            <a:endParaRPr lang="en-US" dirty="0"/>
          </a:p>
          <a:p>
            <a:r>
              <a:rPr lang="en-US" dirty="0"/>
              <a:t>*If an appeal request is made by the member orally (pre-service or post-service) then a written request must follow, via fax or mail. </a:t>
            </a:r>
          </a:p>
          <a:p>
            <a:r>
              <a:rPr lang="en-US" dirty="0"/>
              <a:t>*If an appeal request is made by the member’s provider/prescribing physician and it is a pre-service (expedited or not), then a written request is not needed. </a:t>
            </a:r>
          </a:p>
          <a:p>
            <a:endParaRPr lang="en-US" dirty="0"/>
          </a:p>
        </p:txBody>
      </p:sp>
    </p:spTree>
    <p:extLst>
      <p:ext uri="{BB962C8B-B14F-4D97-AF65-F5344CB8AC3E}">
        <p14:creationId xmlns:p14="http://schemas.microsoft.com/office/powerpoint/2010/main" val="1145062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Appeals Timeframes</a:t>
            </a:r>
            <a:endParaRPr lang="en-US" dirty="0"/>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14" name="Rectangle 13"/>
          <p:cNvSpPr/>
          <p:nvPr/>
        </p:nvSpPr>
        <p:spPr>
          <a:xfrm>
            <a:off x="552450" y="1809750"/>
            <a:ext cx="8301990" cy="1754326"/>
          </a:xfrm>
          <a:prstGeom prst="rect">
            <a:avLst/>
          </a:prstGeom>
        </p:spPr>
        <p:txBody>
          <a:bodyPr wrap="square">
            <a:spAutoFit/>
          </a:bodyPr>
          <a:lstStyle/>
          <a:p>
            <a:r>
              <a:rPr lang="en-US" sz="1800" dirty="0"/>
              <a:t>The maximum time allowed to file an appeal request is 30 days from the date of the notice of action; </a:t>
            </a:r>
            <a:r>
              <a:rPr lang="en-US" sz="1800" i="1" dirty="0"/>
              <a:t>WellCare must receive the request within 30 days. </a:t>
            </a:r>
            <a:endParaRPr lang="en-US" sz="1800" dirty="0"/>
          </a:p>
          <a:p>
            <a:endParaRPr lang="en-US" sz="1800" dirty="0" smtClean="0"/>
          </a:p>
          <a:p>
            <a:r>
              <a:rPr lang="en-US" sz="1800" dirty="0" smtClean="0"/>
              <a:t>Within </a:t>
            </a:r>
            <a:r>
              <a:rPr lang="en-US" sz="1800" dirty="0"/>
              <a:t>the first (3) business days of the notice of action, provider/member may request </a:t>
            </a:r>
            <a:r>
              <a:rPr lang="en-US" sz="1800"/>
              <a:t>a </a:t>
            </a:r>
            <a:r>
              <a:rPr lang="en-US" sz="1800" smtClean="0"/>
              <a:t>reconsideration. </a:t>
            </a:r>
            <a:r>
              <a:rPr lang="en-US" sz="1800" dirty="0"/>
              <a:t>The provider may request a peer to peer review through the reconsideration process. </a:t>
            </a:r>
          </a:p>
        </p:txBody>
      </p:sp>
    </p:spTree>
    <p:extLst>
      <p:ext uri="{BB962C8B-B14F-4D97-AF65-F5344CB8AC3E}">
        <p14:creationId xmlns:p14="http://schemas.microsoft.com/office/powerpoint/2010/main" val="22189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Appeal Request</a:t>
            </a:r>
            <a:endParaRPr lang="en-US" dirty="0"/>
          </a:p>
        </p:txBody>
      </p:sp>
      <p:grpSp>
        <p:nvGrpSpPr>
          <p:cNvPr id="4" name="Group 3"/>
          <p:cNvGrpSpPr/>
          <p:nvPr/>
        </p:nvGrpSpPr>
        <p:grpSpPr>
          <a:xfrm>
            <a:off x="289560" y="474501"/>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14" name="Rectangle 13"/>
          <p:cNvSpPr/>
          <p:nvPr/>
        </p:nvSpPr>
        <p:spPr>
          <a:xfrm>
            <a:off x="289560" y="2182504"/>
            <a:ext cx="8564880" cy="3416320"/>
          </a:xfrm>
          <a:prstGeom prst="rect">
            <a:avLst/>
          </a:prstGeom>
        </p:spPr>
        <p:txBody>
          <a:bodyPr wrap="square">
            <a:spAutoFit/>
          </a:bodyPr>
          <a:lstStyle/>
          <a:p>
            <a:r>
              <a:rPr lang="en-US" sz="1800" b="1" dirty="0"/>
              <a:t>Standard </a:t>
            </a:r>
            <a:r>
              <a:rPr lang="en-US" sz="1800" dirty="0"/>
              <a:t>– Processed within (30) calendar days of the received appeal request. </a:t>
            </a:r>
          </a:p>
          <a:p>
            <a:endParaRPr lang="en-US" sz="1800" b="1" dirty="0" smtClean="0"/>
          </a:p>
          <a:p>
            <a:r>
              <a:rPr lang="en-US" sz="1800" b="1" dirty="0" smtClean="0"/>
              <a:t>Expedited</a:t>
            </a:r>
            <a:r>
              <a:rPr lang="en-US" sz="1800" dirty="0" smtClean="0"/>
              <a:t>- </a:t>
            </a:r>
            <a:r>
              <a:rPr lang="en-US" sz="1800" dirty="0"/>
              <a:t>Processed within (72) hours of the received appeal request. An expedited review is warranted when the provider determines that allowing time for a standard resolution could seriously jeopardize the member’s health or ability to attain, maintain, or regain maximum function. </a:t>
            </a:r>
            <a:endParaRPr lang="en-US" sz="1800" dirty="0" smtClean="0"/>
          </a:p>
          <a:p>
            <a:endParaRPr lang="en-US" sz="1800" dirty="0"/>
          </a:p>
          <a:p>
            <a:endParaRPr lang="en-US" sz="1800" dirty="0"/>
          </a:p>
          <a:p>
            <a:r>
              <a:rPr lang="en-US" sz="1800" dirty="0"/>
              <a:t>*A reconsideration request does not necessarily replace the option to file an appeal request, if the member/provider is not satisfied with the outcome of the reconsideration appeal rights can be exercised. </a:t>
            </a:r>
          </a:p>
          <a:p>
            <a:endParaRPr lang="en-US" sz="1800" dirty="0"/>
          </a:p>
        </p:txBody>
      </p:sp>
    </p:spTree>
    <p:extLst>
      <p:ext uri="{BB962C8B-B14F-4D97-AF65-F5344CB8AC3E}">
        <p14:creationId xmlns:p14="http://schemas.microsoft.com/office/powerpoint/2010/main" val="2863486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Extensions</a:t>
            </a:r>
            <a:endParaRPr lang="en-US" dirty="0"/>
          </a:p>
        </p:txBody>
      </p:sp>
      <p:grpSp>
        <p:nvGrpSpPr>
          <p:cNvPr id="4" name="Group 3"/>
          <p:cNvGrpSpPr/>
          <p:nvPr/>
        </p:nvGrpSpPr>
        <p:grpSpPr>
          <a:xfrm>
            <a:off x="289560" y="474501"/>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14" name="Rectangle 13"/>
          <p:cNvSpPr/>
          <p:nvPr/>
        </p:nvSpPr>
        <p:spPr>
          <a:xfrm>
            <a:off x="609600" y="2209800"/>
            <a:ext cx="8244840" cy="1938992"/>
          </a:xfrm>
          <a:prstGeom prst="rect">
            <a:avLst/>
          </a:prstGeom>
        </p:spPr>
        <p:txBody>
          <a:bodyPr wrap="square">
            <a:spAutoFit/>
          </a:bodyPr>
          <a:lstStyle/>
          <a:p>
            <a:r>
              <a:rPr lang="en-US" sz="2000" dirty="0"/>
              <a:t>WellCare may extend the (72) hour (expedited) and/or (30) day (standard) timeframe by (14) calendar days if the Member/Provider requests the extension, </a:t>
            </a:r>
            <a:r>
              <a:rPr lang="en-US" sz="2000" dirty="0" smtClean="0"/>
              <a:t>or </a:t>
            </a:r>
            <a:r>
              <a:rPr lang="en-US" sz="2000" dirty="0"/>
              <a:t>WellCare determines that there is need for additional information, and the extension is in the Member’s interest; the extension request will be made to the Member/Provider in writing indicating the resolution date. </a:t>
            </a:r>
          </a:p>
        </p:txBody>
      </p:sp>
    </p:spTree>
    <p:extLst>
      <p:ext uri="{BB962C8B-B14F-4D97-AF65-F5344CB8AC3E}">
        <p14:creationId xmlns:p14="http://schemas.microsoft.com/office/powerpoint/2010/main" val="3528351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8</a:t>
            </a:r>
            <a:endParaRPr lang="en-US" dirty="0"/>
          </a:p>
        </p:txBody>
      </p:sp>
      <p:sp>
        <p:nvSpPr>
          <p:cNvPr id="24" name="TextBox 23"/>
          <p:cNvSpPr txBox="1"/>
          <p:nvPr/>
        </p:nvSpPr>
        <p:spPr>
          <a:xfrm>
            <a:off x="647700" y="2252184"/>
            <a:ext cx="8134349" cy="584775"/>
          </a:xfrm>
          <a:prstGeom prst="rect">
            <a:avLst/>
          </a:prstGeom>
          <a:noFill/>
        </p:spPr>
        <p:txBody>
          <a:bodyPr wrap="square" rtlCol="0">
            <a:spAutoFit/>
          </a:bodyPr>
          <a:lstStyle/>
          <a:p>
            <a:pPr algn="ctr"/>
            <a:r>
              <a:rPr lang="en-US" sz="3200" dirty="0" smtClean="0"/>
              <a:t>Emergency Services </a:t>
            </a:r>
          </a:p>
        </p:txBody>
      </p:sp>
    </p:spTree>
    <p:extLst>
      <p:ext uri="{BB962C8B-B14F-4D97-AF65-F5344CB8AC3E}">
        <p14:creationId xmlns:p14="http://schemas.microsoft.com/office/powerpoint/2010/main" val="2923184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Arial" charset="0"/>
              </a:rPr>
              <a:t>Emergency Services</a:t>
            </a:r>
          </a:p>
        </p:txBody>
      </p:sp>
      <p:sp>
        <p:nvSpPr>
          <p:cNvPr id="9219" name="Content Placeholder 2"/>
          <p:cNvSpPr>
            <a:spLocks noGrp="1"/>
          </p:cNvSpPr>
          <p:nvPr>
            <p:ph idx="1"/>
          </p:nvPr>
        </p:nvSpPr>
        <p:spPr>
          <a:xfrm>
            <a:off x="371533" y="1917700"/>
            <a:ext cx="8426450" cy="3477875"/>
          </a:xfrm>
        </p:spPr>
        <p:txBody>
          <a:bodyPr/>
          <a:lstStyle/>
          <a:p>
            <a:pPr lvl="1" eaLnBrk="1" hangingPunct="1">
              <a:lnSpc>
                <a:spcPct val="100000"/>
              </a:lnSpc>
              <a:spcBef>
                <a:spcPct val="100000"/>
              </a:spcBef>
            </a:pPr>
            <a:r>
              <a:rPr lang="en-US" sz="1600" dirty="0" smtClean="0">
                <a:cs typeface="Arial" charset="0"/>
              </a:rPr>
              <a:t>WellCare is required by contract to provide our members with a 24/7  crisis line.  </a:t>
            </a:r>
            <a:r>
              <a:rPr lang="en-US" sz="1600" b="1" dirty="0" smtClean="0">
                <a:cs typeface="Arial" charset="0"/>
              </a:rPr>
              <a:t>The member ID card will contain that emergency number:  </a:t>
            </a:r>
            <a:r>
              <a:rPr lang="en-US" sz="1600" b="1" dirty="0" smtClean="0"/>
              <a:t>855 661-6973</a:t>
            </a:r>
          </a:p>
          <a:p>
            <a:pPr lvl="1" eaLnBrk="1" hangingPunct="1">
              <a:lnSpc>
                <a:spcPct val="100000"/>
              </a:lnSpc>
              <a:spcBef>
                <a:spcPct val="100000"/>
              </a:spcBef>
            </a:pPr>
            <a:r>
              <a:rPr lang="en-US" sz="1600" dirty="0" smtClean="0">
                <a:cs typeface="Arial" charset="0"/>
              </a:rPr>
              <a:t>Blue Grass Regional MHMR will be answering crisis calls on behalf of </a:t>
            </a:r>
            <a:r>
              <a:rPr lang="en-US" sz="1600" dirty="0" err="1" smtClean="0">
                <a:cs typeface="Arial" charset="0"/>
              </a:rPr>
              <a:t>Wellcare</a:t>
            </a:r>
            <a:r>
              <a:rPr lang="en-US" sz="1600" dirty="0" smtClean="0">
                <a:cs typeface="Arial" charset="0"/>
              </a:rPr>
              <a:t> from 6 pm to 8 am M-</a:t>
            </a:r>
            <a:r>
              <a:rPr lang="en-US" sz="1600" dirty="0" err="1" smtClean="0">
                <a:cs typeface="Arial" charset="0"/>
              </a:rPr>
              <a:t>Th</a:t>
            </a:r>
            <a:r>
              <a:rPr lang="en-US" sz="1600" dirty="0" smtClean="0">
                <a:cs typeface="Arial" charset="0"/>
              </a:rPr>
              <a:t> and 6 pm Friday through 8 am Monday, and holiday’s </a:t>
            </a:r>
          </a:p>
          <a:p>
            <a:pPr lvl="1" eaLnBrk="1" hangingPunct="1">
              <a:lnSpc>
                <a:spcPct val="100000"/>
              </a:lnSpc>
              <a:spcBef>
                <a:spcPct val="100000"/>
              </a:spcBef>
            </a:pPr>
            <a:r>
              <a:rPr lang="en-US" sz="1600" dirty="0" smtClean="0">
                <a:cs typeface="Arial" charset="0"/>
              </a:rPr>
              <a:t>WellCare Staff will be answering the crisis line M-F 8 am to 6 pm</a:t>
            </a:r>
          </a:p>
          <a:p>
            <a:pPr lvl="1" eaLnBrk="1" hangingPunct="1">
              <a:lnSpc>
                <a:spcPct val="100000"/>
              </a:lnSpc>
              <a:spcBef>
                <a:spcPct val="100000"/>
              </a:spcBef>
            </a:pPr>
            <a:r>
              <a:rPr lang="en-US" sz="1600" dirty="0" smtClean="0">
                <a:cs typeface="Arial" charset="0"/>
              </a:rPr>
              <a:t>We will be directing members in crisis to the local/community crisis system as needed and will pay for any services requested through our normal claims process</a:t>
            </a:r>
          </a:p>
          <a:p>
            <a:pPr lvl="1" eaLnBrk="1" hangingPunct="1">
              <a:lnSpc>
                <a:spcPct val="100000"/>
              </a:lnSpc>
              <a:spcBef>
                <a:spcPct val="100000"/>
              </a:spcBef>
            </a:pPr>
            <a:endParaRPr lang="en-US" sz="2000" dirty="0" smtClean="0">
              <a:cs typeface="Arial" charset="0"/>
            </a:endParaRPr>
          </a:p>
          <a:p>
            <a:endParaRPr lang="en-US" dirty="0" smtClean="0"/>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219896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8</a:t>
            </a:r>
            <a:endParaRPr lang="en-US" dirty="0"/>
          </a:p>
        </p:txBody>
      </p:sp>
      <p:sp>
        <p:nvSpPr>
          <p:cNvPr id="24" name="TextBox 23"/>
          <p:cNvSpPr txBox="1"/>
          <p:nvPr/>
        </p:nvSpPr>
        <p:spPr>
          <a:xfrm>
            <a:off x="841524" y="2252183"/>
            <a:ext cx="8134349" cy="584775"/>
          </a:xfrm>
          <a:prstGeom prst="rect">
            <a:avLst/>
          </a:prstGeom>
          <a:noFill/>
        </p:spPr>
        <p:txBody>
          <a:bodyPr wrap="square" rtlCol="0">
            <a:spAutoFit/>
          </a:bodyPr>
          <a:lstStyle/>
          <a:p>
            <a:pPr algn="ctr"/>
            <a:r>
              <a:rPr lang="en-US" sz="3200" dirty="0" smtClean="0"/>
              <a:t>Resources </a:t>
            </a:r>
          </a:p>
        </p:txBody>
      </p:sp>
    </p:spTree>
    <p:extLst>
      <p:ext uri="{BB962C8B-B14F-4D97-AF65-F5344CB8AC3E}">
        <p14:creationId xmlns:p14="http://schemas.microsoft.com/office/powerpoint/2010/main" val="2674634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latin typeface="Arial" charset="0"/>
              </a:rPr>
              <a:t>WellCare Website Content</a:t>
            </a:r>
          </a:p>
        </p:txBody>
      </p:sp>
      <p:sp>
        <p:nvSpPr>
          <p:cNvPr id="3" name="Content Placeholder 2"/>
          <p:cNvSpPr>
            <a:spLocks noGrp="1"/>
          </p:cNvSpPr>
          <p:nvPr>
            <p:ph idx="1"/>
          </p:nvPr>
        </p:nvSpPr>
        <p:spPr>
          <a:xfrm>
            <a:off x="527050" y="1181100"/>
            <a:ext cx="8426450" cy="5463034"/>
          </a:xfrm>
        </p:spPr>
        <p:txBody>
          <a:bodyPr/>
          <a:lstStyle/>
          <a:p>
            <a:pPr>
              <a:defRPr/>
            </a:pPr>
            <a:endParaRPr lang="en-US" sz="1100" b="1" dirty="0" smtClean="0"/>
          </a:p>
          <a:p>
            <a:pPr>
              <a:defRPr/>
            </a:pPr>
            <a:endParaRPr lang="en-US" sz="1100" b="1" dirty="0"/>
          </a:p>
          <a:p>
            <a:pPr>
              <a:defRPr/>
            </a:pPr>
            <a:endParaRPr lang="en-US" sz="1100" b="1" dirty="0" smtClean="0"/>
          </a:p>
          <a:p>
            <a:pPr marL="0" indent="0">
              <a:buFont typeface="Wingdings" pitchFamily="2" charset="2"/>
              <a:buNone/>
              <a:defRPr/>
            </a:pPr>
            <a:r>
              <a:rPr lang="en-US" sz="1800" b="1" dirty="0" smtClean="0"/>
              <a:t>The </a:t>
            </a:r>
            <a:r>
              <a:rPr lang="en-US" sz="1800" b="1" dirty="0" err="1" smtClean="0"/>
              <a:t>WellCare</a:t>
            </a:r>
            <a:r>
              <a:rPr lang="en-US" sz="1800" b="1" dirty="0" smtClean="0"/>
              <a:t> Web site information: </a:t>
            </a:r>
            <a:endParaRPr lang="en-US" sz="1800" b="1" dirty="0"/>
          </a:p>
          <a:p>
            <a:pPr marL="0" indent="0">
              <a:buFont typeface="Wingdings" pitchFamily="2" charset="2"/>
              <a:buNone/>
              <a:defRPr/>
            </a:pPr>
            <a:endParaRPr lang="en-US" sz="1800" dirty="0"/>
          </a:p>
          <a:p>
            <a:pPr>
              <a:defRPr/>
            </a:pPr>
            <a:r>
              <a:rPr lang="en-US" sz="3200" u="sng" dirty="0">
                <a:hlinkClick r:id="rId2"/>
              </a:rPr>
              <a:t>http://kentucky.wellcare.com/</a:t>
            </a:r>
            <a:r>
              <a:rPr lang="en-US" sz="3200" dirty="0"/>
              <a:t> </a:t>
            </a:r>
            <a:endParaRPr lang="en-US" sz="3200" dirty="0" smtClean="0"/>
          </a:p>
          <a:p>
            <a:pPr marL="0" indent="0">
              <a:buFont typeface="Wingdings" pitchFamily="2" charset="2"/>
              <a:buNone/>
              <a:defRPr/>
            </a:pPr>
            <a:endParaRPr lang="en-US" sz="1800" dirty="0"/>
          </a:p>
          <a:p>
            <a:pPr>
              <a:defRPr/>
            </a:pPr>
            <a:r>
              <a:rPr lang="en-US" sz="2800" u="sng" dirty="0">
                <a:hlinkClick r:id="rId3"/>
              </a:rPr>
              <a:t>http://kentucky.wellcare.com/provider/resources</a:t>
            </a:r>
            <a:r>
              <a:rPr lang="en-US" sz="2800" dirty="0"/>
              <a:t> </a:t>
            </a:r>
          </a:p>
          <a:p>
            <a:pPr>
              <a:defRPr/>
            </a:pPr>
            <a:endParaRPr lang="en-US" sz="1800" b="1" dirty="0" smtClean="0"/>
          </a:p>
          <a:p>
            <a:pPr marL="0" indent="0">
              <a:buFont typeface="Wingdings" pitchFamily="2" charset="2"/>
              <a:buNone/>
              <a:defRPr/>
            </a:pPr>
            <a:endParaRPr lang="en-US" sz="1800" b="1" dirty="0" smtClean="0"/>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193129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latin typeface="Arial" charset="0"/>
              </a:rPr>
              <a:t>WellCare Website content </a:t>
            </a:r>
          </a:p>
        </p:txBody>
      </p:sp>
      <p:sp>
        <p:nvSpPr>
          <p:cNvPr id="3" name="Content Placeholder 2"/>
          <p:cNvSpPr>
            <a:spLocks noGrp="1"/>
          </p:cNvSpPr>
          <p:nvPr>
            <p:ph idx="1"/>
          </p:nvPr>
        </p:nvSpPr>
        <p:spPr>
          <a:xfrm>
            <a:off x="527050" y="1478823"/>
            <a:ext cx="8426450" cy="5524589"/>
          </a:xfrm>
        </p:spPr>
        <p:txBody>
          <a:bodyPr/>
          <a:lstStyle/>
          <a:p>
            <a:pPr>
              <a:defRPr/>
            </a:pPr>
            <a:r>
              <a:rPr lang="en-US" sz="1100" dirty="0" smtClean="0"/>
              <a:t>The resources on this page will assist you in working with WellCare of Kentucky.  Click on the names of the materials listed to access more information. These materials may change over time so please check back to make sure you have the most up-to-date version.</a:t>
            </a:r>
          </a:p>
          <a:p>
            <a:pPr marL="0" indent="0">
              <a:buFont typeface="Wingdings" pitchFamily="2" charset="2"/>
              <a:buNone/>
              <a:defRPr/>
            </a:pPr>
            <a:r>
              <a:rPr lang="en-US" sz="1100" dirty="0" smtClean="0"/>
              <a:t> </a:t>
            </a:r>
            <a:r>
              <a:rPr lang="en-US" sz="1600" b="1" dirty="0" smtClean="0">
                <a:hlinkClick r:id="rId2" action="ppaction://hlinkfile"/>
              </a:rPr>
              <a:t>WellCare of Kentucky Provider Manual</a:t>
            </a:r>
            <a:r>
              <a:rPr lang="en-US" sz="1600" dirty="0" smtClean="0">
                <a:hlinkClick r:id="rId2" action="ppaction://hlinkfile"/>
              </a:rPr>
              <a:t> </a:t>
            </a:r>
            <a:r>
              <a:rPr lang="en-US" sz="1600" dirty="0" smtClean="0"/>
              <a:t/>
            </a:r>
            <a:br>
              <a:rPr lang="en-US" sz="1600" dirty="0" smtClean="0"/>
            </a:br>
            <a:r>
              <a:rPr lang="en-US" sz="1100" dirty="0" smtClean="0"/>
              <a:t>An extension of the Participation Agreement and a resource that provides guidelines on health plan coverage procedures, policies and other information related to the provision of health care services to our members. This document should be used simultaneously with the Provider Quick Reference Guide and other reference resources.</a:t>
            </a:r>
            <a:br>
              <a:rPr lang="en-US" sz="1100" dirty="0" smtClean="0"/>
            </a:br>
            <a:r>
              <a:rPr lang="en-US" sz="1100" dirty="0" smtClean="0"/>
              <a:t> </a:t>
            </a:r>
          </a:p>
          <a:p>
            <a:pPr>
              <a:defRPr/>
            </a:pPr>
            <a:r>
              <a:rPr lang="en-US" sz="1600" b="1" dirty="0" err="1" smtClean="0">
                <a:hlinkClick r:id="rId3" action="ppaction://hlinkfile"/>
              </a:rPr>
              <a:t>WellCare</a:t>
            </a:r>
            <a:r>
              <a:rPr lang="en-US" sz="1600" b="1" dirty="0" smtClean="0">
                <a:hlinkClick r:id="rId3" action="ppaction://hlinkfile"/>
              </a:rPr>
              <a:t> of Kentucky Provider Quick Reference Guide</a:t>
            </a:r>
            <a:r>
              <a:rPr lang="en-US" sz="1600" b="1" dirty="0" smtClean="0"/>
              <a:t> </a:t>
            </a:r>
            <a:r>
              <a:rPr lang="en-US" sz="1600" dirty="0" smtClean="0"/>
              <a:t/>
            </a:r>
            <a:br>
              <a:rPr lang="en-US" sz="1600" dirty="0" smtClean="0"/>
            </a:br>
            <a:r>
              <a:rPr lang="en-US" sz="1100" dirty="0" smtClean="0"/>
              <a:t>Provides </a:t>
            </a:r>
            <a:r>
              <a:rPr lang="en-US" sz="1100" dirty="0" err="1" smtClean="0"/>
              <a:t>WellCare</a:t>
            </a:r>
            <a:r>
              <a:rPr lang="en-US" sz="1100" dirty="0" smtClean="0"/>
              <a:t> contact information and authorization guidelines.</a:t>
            </a:r>
          </a:p>
          <a:p>
            <a:pPr marL="0" indent="0">
              <a:buFont typeface="Wingdings" pitchFamily="2" charset="2"/>
              <a:buNone/>
              <a:defRPr/>
            </a:pPr>
            <a:endParaRPr lang="en-US" sz="900" dirty="0"/>
          </a:p>
          <a:p>
            <a:pPr>
              <a:defRPr/>
            </a:pPr>
            <a:r>
              <a:rPr lang="en-US" sz="1600" b="1" dirty="0">
                <a:hlinkClick r:id="rId3" action="ppaction://hlinkfile"/>
              </a:rPr>
              <a:t>WellCare of Kentucky Provider </a:t>
            </a:r>
            <a:r>
              <a:rPr lang="en-US" sz="1600" b="1" dirty="0" smtClean="0">
                <a:hlinkClick r:id="rId4" action="ppaction://hlinkfile"/>
              </a:rPr>
              <a:t>How-to-Guide</a:t>
            </a:r>
            <a:r>
              <a:rPr lang="en-US" sz="1600" b="1" dirty="0" smtClean="0"/>
              <a:t> </a:t>
            </a:r>
            <a:endParaRPr lang="en-US" sz="1600" b="1" dirty="0"/>
          </a:p>
          <a:p>
            <a:pPr>
              <a:defRPr/>
            </a:pPr>
            <a:r>
              <a:rPr lang="en-US" sz="1100" dirty="0" smtClean="0"/>
              <a:t>Resource documents and instructions on how to perform daily tasks with </a:t>
            </a:r>
            <a:r>
              <a:rPr lang="en-US" sz="1100" dirty="0" err="1" smtClean="0"/>
              <a:t>WellCare</a:t>
            </a:r>
            <a:r>
              <a:rPr lang="en-US" sz="1100" dirty="0" smtClean="0"/>
              <a:t> of Kentucky.</a:t>
            </a:r>
          </a:p>
          <a:p>
            <a:pPr>
              <a:defRPr/>
            </a:pPr>
            <a:r>
              <a:rPr lang="en-US" sz="1100" dirty="0" smtClean="0"/>
              <a:t> </a:t>
            </a:r>
            <a:r>
              <a:rPr lang="en-US" sz="1600" b="1" dirty="0" smtClean="0">
                <a:hlinkClick r:id="rId5" action="ppaction://hlinkfile"/>
              </a:rPr>
              <a:t>Claims EDI </a:t>
            </a:r>
            <a:endParaRPr lang="en-US" sz="1600" dirty="0" smtClean="0"/>
          </a:p>
          <a:p>
            <a:pPr>
              <a:defRPr/>
            </a:pPr>
            <a:r>
              <a:rPr lang="en-US" sz="1100" dirty="0" err="1" smtClean="0"/>
              <a:t>RelayHealth</a:t>
            </a:r>
            <a:r>
              <a:rPr lang="en-US" sz="1100" dirty="0" smtClean="0"/>
              <a:t>, a division of McKesson, manages all claims electronic data interchange (EDI) between </a:t>
            </a:r>
            <a:r>
              <a:rPr lang="en-US" sz="1100" dirty="0" err="1" smtClean="0"/>
              <a:t>WellCare</a:t>
            </a:r>
            <a:r>
              <a:rPr lang="en-US" sz="1100" dirty="0" smtClean="0"/>
              <a:t> and our providers. If you need assistance in making a connection with </a:t>
            </a:r>
            <a:r>
              <a:rPr lang="en-US" sz="1100" dirty="0" err="1" smtClean="0"/>
              <a:t>RelayHealth</a:t>
            </a:r>
            <a:r>
              <a:rPr lang="en-US" sz="1100" dirty="0" smtClean="0"/>
              <a:t>, or if you have any questions, contact </a:t>
            </a:r>
            <a:r>
              <a:rPr lang="en-US" sz="1100" dirty="0" err="1" smtClean="0"/>
              <a:t>RelayHealth</a:t>
            </a:r>
            <a:r>
              <a:rPr lang="en-US" sz="1100" dirty="0" smtClean="0"/>
              <a:t> at 1-888-499-5465, or your vendor may call 1-888-743-8735.  For more information, refer to your </a:t>
            </a:r>
            <a:r>
              <a:rPr lang="en-US" sz="1100" dirty="0" err="1" smtClean="0"/>
              <a:t>WellCare</a:t>
            </a:r>
            <a:r>
              <a:rPr lang="en-US" sz="1100" dirty="0" smtClean="0"/>
              <a:t> of Kentucky </a:t>
            </a:r>
            <a:r>
              <a:rPr lang="en-US" sz="1100" dirty="0" smtClean="0">
                <a:hlinkClick r:id="rId6" action="ppaction://hlinkfile"/>
              </a:rPr>
              <a:t>Provider Resource Guide </a:t>
            </a:r>
            <a:r>
              <a:rPr lang="en-US" sz="1100" dirty="0" smtClean="0"/>
              <a:t> and/or </a:t>
            </a:r>
            <a:r>
              <a:rPr lang="en-US" sz="1100" dirty="0" smtClean="0">
                <a:hlinkClick r:id="rId4" action="ppaction://hlinkfile"/>
              </a:rPr>
              <a:t>Provider How-To Guide</a:t>
            </a:r>
            <a:r>
              <a:rPr lang="en-US" sz="1100" dirty="0" smtClean="0"/>
              <a:t> .  </a:t>
            </a:r>
          </a:p>
          <a:p>
            <a:pPr>
              <a:defRPr/>
            </a:pPr>
            <a:r>
              <a:rPr lang="en-US" sz="1100" dirty="0" smtClean="0"/>
              <a:t> </a:t>
            </a:r>
          </a:p>
          <a:p>
            <a:pPr>
              <a:defRPr/>
            </a:pPr>
            <a:endParaRPr lang="en-US" dirty="0"/>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997944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latin typeface="Arial" charset="0"/>
              </a:rPr>
              <a:t>Wellcare Website content </a:t>
            </a:r>
          </a:p>
        </p:txBody>
      </p:sp>
      <p:sp>
        <p:nvSpPr>
          <p:cNvPr id="23555" name="Content Placeholder 2"/>
          <p:cNvSpPr>
            <a:spLocks noGrp="1"/>
          </p:cNvSpPr>
          <p:nvPr>
            <p:ph idx="1"/>
          </p:nvPr>
        </p:nvSpPr>
        <p:spPr>
          <a:xfrm>
            <a:off x="527050" y="1638300"/>
            <a:ext cx="8426450" cy="5293757"/>
          </a:xfrm>
        </p:spPr>
        <p:txBody>
          <a:bodyPr/>
          <a:lstStyle/>
          <a:p>
            <a:r>
              <a:rPr lang="en-US" sz="1600" b="1" dirty="0" smtClean="0">
                <a:solidFill>
                  <a:srgbClr val="92D050"/>
                </a:solidFill>
                <a:hlinkClick r:id="rId2" action="ppaction://hlinkfile"/>
              </a:rPr>
              <a:t>WellCare of Kentucky Medicaid Provider Comprehensive Preferred Drug List</a:t>
            </a:r>
            <a:r>
              <a:rPr lang="en-US" sz="1600" b="1" dirty="0" smtClean="0">
                <a:solidFill>
                  <a:srgbClr val="92D050"/>
                </a:solidFill>
              </a:rPr>
              <a:t> </a:t>
            </a:r>
            <a:r>
              <a:rPr lang="en-US" sz="1200" dirty="0" smtClean="0"/>
              <a:t/>
            </a:r>
            <a:br>
              <a:rPr lang="en-US" sz="1200" dirty="0" smtClean="0"/>
            </a:br>
            <a:r>
              <a:rPr lang="en-US" sz="1100" dirty="0" smtClean="0"/>
              <a:t>This document contains information about the drugs we cover in this plan. Please note that the WellCare of Kentucky Medicaid Preferred Drug List is updated quarterly.</a:t>
            </a:r>
          </a:p>
          <a:p>
            <a:r>
              <a:rPr lang="en-US" sz="1100" dirty="0" smtClean="0"/>
              <a:t> </a:t>
            </a:r>
          </a:p>
          <a:p>
            <a:r>
              <a:rPr lang="en-US" sz="1600" b="1" dirty="0" smtClean="0">
                <a:hlinkClick r:id="rId3" action="ppaction://hlinkfile"/>
              </a:rPr>
              <a:t>WellCare of Kentucky Medicaid Provider Cough and Cold Drug List</a:t>
            </a:r>
            <a:r>
              <a:rPr lang="en-US" sz="1600" b="1" dirty="0" smtClean="0"/>
              <a:t> </a:t>
            </a:r>
            <a:r>
              <a:rPr lang="en-US" sz="1600" dirty="0" smtClean="0"/>
              <a:t/>
            </a:r>
            <a:br>
              <a:rPr lang="en-US" sz="1600" dirty="0" smtClean="0"/>
            </a:br>
            <a:r>
              <a:rPr lang="en-US" sz="1100" dirty="0" smtClean="0"/>
              <a:t>This document contains information about the drugs WellCare of Kentucky covers for coughs and colds in this plan. Please note that this list is updated quarterly.</a:t>
            </a:r>
          </a:p>
          <a:p>
            <a:r>
              <a:rPr lang="en-US" sz="1100" dirty="0" smtClean="0"/>
              <a:t> </a:t>
            </a:r>
          </a:p>
          <a:p>
            <a:r>
              <a:rPr lang="en-US" sz="1600" b="1" dirty="0" smtClean="0">
                <a:hlinkClick r:id="rId4" action="ppaction://hlinkfile"/>
              </a:rPr>
              <a:t>WellCare of Kentucky Medicaid Provider Forms and Documents </a:t>
            </a:r>
            <a:r>
              <a:rPr lang="en-US" sz="1100" dirty="0" smtClean="0"/>
              <a:t/>
            </a:r>
            <a:br>
              <a:rPr lang="en-US" sz="1100" dirty="0" smtClean="0"/>
            </a:br>
            <a:r>
              <a:rPr lang="en-US" sz="1100" dirty="0" smtClean="0"/>
              <a:t>Template forms and documents for appeals, authorizations, claims, pharmacy services and more.</a:t>
            </a:r>
          </a:p>
          <a:p>
            <a:r>
              <a:rPr lang="en-US" sz="1100" dirty="0" smtClean="0"/>
              <a:t> </a:t>
            </a:r>
            <a:r>
              <a:rPr lang="en-US" sz="1100" b="1" dirty="0" smtClean="0"/>
              <a:t>Clinical Coverage Guidelines (coming soon)</a:t>
            </a:r>
            <a:r>
              <a:rPr lang="en-US" sz="1100" dirty="0" smtClean="0"/>
              <a:t/>
            </a:r>
            <a:br>
              <a:rPr lang="en-US" sz="1100" dirty="0" smtClean="0"/>
            </a:br>
            <a:r>
              <a:rPr lang="en-US" sz="1100" dirty="0" smtClean="0"/>
              <a:t>Evidence-based guidelines detailing the medical necessity of, and sets consistent criteria for coverage of, given procedures or technologies to ensure greater consistency and efficiency in clinical decision making.</a:t>
            </a:r>
            <a:br>
              <a:rPr lang="en-US" sz="1100" dirty="0" smtClean="0"/>
            </a:br>
            <a:r>
              <a:rPr lang="en-US" sz="1100" dirty="0" smtClean="0"/>
              <a:t> </a:t>
            </a:r>
          </a:p>
          <a:p>
            <a:r>
              <a:rPr lang="en-US" sz="1100" b="1" dirty="0" smtClean="0"/>
              <a:t>Clinical Practice Guidelines (coming soon)</a:t>
            </a:r>
            <a:r>
              <a:rPr lang="en-US" sz="1100" dirty="0" smtClean="0"/>
              <a:t/>
            </a:r>
            <a:br>
              <a:rPr lang="en-US" sz="1100" dirty="0" smtClean="0"/>
            </a:br>
            <a:r>
              <a:rPr lang="en-US" sz="1100" dirty="0" smtClean="0"/>
              <a:t>Best-practice guidelines used to guide efforts in improving the quality of care in our membership.  CPGs are based on available clinical outcome and scientific evidence-based content developed by expert professional and clinical society recommendations.</a:t>
            </a:r>
          </a:p>
          <a:p>
            <a:r>
              <a:rPr lang="en-US" sz="1100" dirty="0" smtClean="0"/>
              <a:t> </a:t>
            </a:r>
          </a:p>
          <a:p>
            <a:endParaRPr lang="en-US" sz="1100" dirty="0" smtClean="0"/>
          </a:p>
          <a:p>
            <a:r>
              <a:rPr lang="en-US" sz="1100" dirty="0" smtClean="0"/>
              <a:t> </a:t>
            </a:r>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Tree>
    <p:extLst>
      <p:ext uri="{BB962C8B-B14F-4D97-AF65-F5344CB8AC3E}">
        <p14:creationId xmlns:p14="http://schemas.microsoft.com/office/powerpoint/2010/main" val="154577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HEDIS</a:t>
            </a:r>
            <a:endParaRPr lang="en-US" dirty="0"/>
          </a:p>
        </p:txBody>
      </p:sp>
      <p:grpSp>
        <p:nvGrpSpPr>
          <p:cNvPr id="4" name="Group 3"/>
          <p:cNvGrpSpPr/>
          <p:nvPr/>
        </p:nvGrpSpPr>
        <p:grpSpPr>
          <a:xfrm>
            <a:off x="289560" y="554103"/>
            <a:ext cx="8564880" cy="924721"/>
            <a:chOff x="228600" y="538319"/>
            <a:chExt cx="8564880" cy="924721"/>
          </a:xfrm>
        </p:grpSpPr>
        <p:grpSp>
          <p:nvGrpSpPr>
            <p:cNvPr id="5" name="Group 4"/>
            <p:cNvGrpSpPr/>
            <p:nvPr/>
          </p:nvGrpSpPr>
          <p:grpSpPr>
            <a:xfrm>
              <a:off x="228600" y="538319"/>
              <a:ext cx="8564880" cy="924721"/>
              <a:chOff x="0" y="869952"/>
              <a:chExt cx="11147348" cy="1555745"/>
            </a:xfrm>
          </p:grpSpPr>
          <p:pic>
            <p:nvPicPr>
              <p:cNvPr id="8"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graphicFrame>
        <p:nvGraphicFramePr>
          <p:cNvPr id="14" name="Table 13"/>
          <p:cNvGraphicFramePr>
            <a:graphicFrameLocks noGrp="1"/>
          </p:cNvGraphicFramePr>
          <p:nvPr>
            <p:extLst>
              <p:ext uri="{D42A27DB-BD31-4B8C-83A1-F6EECF244321}">
                <p14:modId xmlns:p14="http://schemas.microsoft.com/office/powerpoint/2010/main" val="4157440158"/>
              </p:ext>
            </p:extLst>
          </p:nvPr>
        </p:nvGraphicFramePr>
        <p:xfrm>
          <a:off x="651380" y="2333466"/>
          <a:ext cx="7844920" cy="2238534"/>
        </p:xfrm>
        <a:graphic>
          <a:graphicData uri="http://schemas.openxmlformats.org/drawingml/2006/table">
            <a:tbl>
              <a:tblPr firstRow="1" firstCol="1" lastRow="1" lastCol="1" bandRow="1" bandCol="1">
                <a:tableStyleId>{5C22544A-7EE6-4342-B048-85BDC9FD1C3A}</a:tableStyleId>
              </a:tblPr>
              <a:tblGrid>
                <a:gridCol w="1698910"/>
                <a:gridCol w="6146010"/>
              </a:tblGrid>
              <a:tr h="1680359">
                <a:tc gridSpan="2">
                  <a:txBody>
                    <a:bodyPr/>
                    <a:lstStyle/>
                    <a:p>
                      <a:pPr marL="0" marR="0">
                        <a:spcBef>
                          <a:spcPts val="0"/>
                        </a:spcBef>
                        <a:spcAft>
                          <a:spcPts val="0"/>
                        </a:spcAft>
                      </a:pPr>
                      <a:r>
                        <a:rPr lang="en-US" sz="1800" dirty="0">
                          <a:effectLst/>
                        </a:rPr>
                        <a:t>Follow-Up After Hospitalization for Mental Illness: </a:t>
                      </a:r>
                    </a:p>
                    <a:p>
                      <a:pPr marL="0" marR="0">
                        <a:spcBef>
                          <a:spcPts val="0"/>
                        </a:spcBef>
                        <a:spcAft>
                          <a:spcPts val="0"/>
                        </a:spcAft>
                      </a:pPr>
                      <a:r>
                        <a:rPr lang="en-US" sz="1800" dirty="0">
                          <a:effectLst/>
                        </a:rPr>
                        <a:t>Percentage of discharges for members 6 years of age and older who were hospitalized for treatment of selected mental health disorders and who had an outpatient visit, an intensive outpatient encounter or partial hospitalization with a mental health practitioner.</a:t>
                      </a:r>
                      <a:endParaRPr lang="en-US" sz="1800" dirty="0">
                        <a:effectLst/>
                        <a:latin typeface="Times New Roman"/>
                        <a:ea typeface="Times New Roman"/>
                      </a:endParaRPr>
                    </a:p>
                  </a:txBody>
                  <a:tcPr marL="68580" marR="68580" marT="0" marB="0"/>
                </a:tc>
                <a:tc hMerge="1">
                  <a:txBody>
                    <a:bodyPr/>
                    <a:lstStyle/>
                    <a:p>
                      <a:endParaRPr lang="en-US"/>
                    </a:p>
                  </a:txBody>
                  <a:tcPr/>
                </a:tc>
              </a:tr>
              <a:tr h="558175">
                <a:tc>
                  <a:txBody>
                    <a:bodyPr/>
                    <a:lstStyle/>
                    <a:p>
                      <a:pPr marL="0" marR="0">
                        <a:spcBef>
                          <a:spcPts val="0"/>
                        </a:spcBef>
                        <a:spcAft>
                          <a:spcPts val="0"/>
                        </a:spcAft>
                      </a:pPr>
                      <a:r>
                        <a:rPr lang="en-US" sz="1800">
                          <a:effectLst/>
                        </a:rPr>
                        <a:t>ICD9-CM Diagnosis</a:t>
                      </a:r>
                      <a:endParaRPr lang="en-US" sz="1800">
                        <a:effectLst/>
                        <a:latin typeface="Times New Roman"/>
                        <a:ea typeface="Times New Roman"/>
                      </a:endParaRPr>
                    </a:p>
                  </a:txBody>
                  <a:tcPr marL="68580" marR="68580" marT="0" marB="0" anchor="ctr"/>
                </a:tc>
                <a:tc>
                  <a:txBody>
                    <a:bodyPr/>
                    <a:lstStyle/>
                    <a:p>
                      <a:pPr marL="0" marR="0">
                        <a:spcBef>
                          <a:spcPts val="0"/>
                        </a:spcBef>
                        <a:spcAft>
                          <a:spcPts val="0"/>
                        </a:spcAft>
                      </a:pPr>
                      <a:r>
                        <a:rPr lang="en-US" sz="1800" dirty="0">
                          <a:effectLst/>
                        </a:rPr>
                        <a:t>295-299, 300.3, 300.4, 301, 308, 309, 311-314</a:t>
                      </a:r>
                      <a:endParaRPr lang="en-US" sz="18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483064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latin typeface="Arial" charset="0"/>
              </a:rPr>
              <a:t>QUESTIONS</a:t>
            </a:r>
          </a:p>
        </p:txBody>
      </p:sp>
      <p:sp>
        <p:nvSpPr>
          <p:cNvPr id="24579" name="Content Placeholder 2"/>
          <p:cNvSpPr>
            <a:spLocks noGrp="1"/>
          </p:cNvSpPr>
          <p:nvPr>
            <p:ph idx="1"/>
          </p:nvPr>
        </p:nvSpPr>
        <p:spPr/>
        <p:txBody>
          <a:bodyPr/>
          <a:lstStyle/>
          <a:p>
            <a:endParaRPr lang="en-US" smtClean="0"/>
          </a:p>
          <a:p>
            <a:endParaRPr lang="en-US" smtClean="0"/>
          </a:p>
          <a:p>
            <a:endParaRPr lang="en-US" smtClean="0"/>
          </a:p>
          <a:p>
            <a:endParaRPr lang="en-US" smtClean="0"/>
          </a:p>
          <a:p>
            <a:pPr marL="1828800" lvl="4" indent="0">
              <a:buFont typeface="Wingdings" pitchFamily="2" charset="2"/>
              <a:buNone/>
            </a:pPr>
            <a:r>
              <a:rPr lang="en-US" sz="3200" smtClean="0"/>
              <a:t>	</a:t>
            </a:r>
            <a:r>
              <a:rPr lang="en-US" sz="3200" smtClean="0">
                <a:latin typeface="Algerian" pitchFamily="82" charset="0"/>
              </a:rPr>
              <a:t>QUESTIONS?</a:t>
            </a:r>
          </a:p>
          <a:p>
            <a:endParaRPr lang="en-US" smtClean="0"/>
          </a:p>
        </p:txBody>
      </p:sp>
    </p:spTree>
    <p:extLst>
      <p:ext uri="{BB962C8B-B14F-4D97-AF65-F5344CB8AC3E}">
        <p14:creationId xmlns:p14="http://schemas.microsoft.com/office/powerpoint/2010/main" val="227928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8</a:t>
            </a:r>
            <a:endParaRPr lang="en-US" dirty="0"/>
          </a:p>
        </p:txBody>
      </p:sp>
      <p:sp>
        <p:nvSpPr>
          <p:cNvPr id="24" name="TextBox 23"/>
          <p:cNvSpPr txBox="1"/>
          <p:nvPr/>
        </p:nvSpPr>
        <p:spPr>
          <a:xfrm>
            <a:off x="647700" y="2252184"/>
            <a:ext cx="8134349" cy="584775"/>
          </a:xfrm>
          <a:prstGeom prst="rect">
            <a:avLst/>
          </a:prstGeom>
          <a:noFill/>
        </p:spPr>
        <p:txBody>
          <a:bodyPr wrap="square" rtlCol="0">
            <a:spAutoFit/>
          </a:bodyPr>
          <a:lstStyle/>
          <a:p>
            <a:pPr algn="ctr"/>
            <a:r>
              <a:rPr lang="en-US" sz="3200" dirty="0" smtClean="0"/>
              <a:t>Case Management </a:t>
            </a:r>
          </a:p>
        </p:txBody>
      </p:sp>
    </p:spTree>
    <p:extLst>
      <p:ext uri="{BB962C8B-B14F-4D97-AF65-F5344CB8AC3E}">
        <p14:creationId xmlns:p14="http://schemas.microsoft.com/office/powerpoint/2010/main" val="1411933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988" y="166724"/>
            <a:ext cx="6740525" cy="307777"/>
          </a:xfrm>
        </p:spPr>
        <p:txBody>
          <a:bodyPr/>
          <a:lstStyle/>
          <a:p>
            <a:r>
              <a:rPr lang="en-US" dirty="0" smtClean="0"/>
              <a:t>Regional Offices</a:t>
            </a:r>
            <a:endParaRPr lang="en-US" dirty="0"/>
          </a:p>
        </p:txBody>
      </p:sp>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9</a:t>
            </a:r>
            <a:endParaRPr lang="en-US" dirty="0"/>
          </a:p>
        </p:txBody>
      </p:sp>
      <p:grpSp>
        <p:nvGrpSpPr>
          <p:cNvPr id="22" name="Group 21"/>
          <p:cNvGrpSpPr/>
          <p:nvPr/>
        </p:nvGrpSpPr>
        <p:grpSpPr>
          <a:xfrm>
            <a:off x="171958" y="2326986"/>
            <a:ext cx="8751887" cy="4166742"/>
            <a:chOff x="191668" y="1984086"/>
            <a:chExt cx="8751887" cy="4166742"/>
          </a:xfrm>
        </p:grpSpPr>
        <p:pic>
          <p:nvPicPr>
            <p:cNvPr id="25"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668" y="1984087"/>
              <a:ext cx="8751887"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5-Point Star 25"/>
            <p:cNvSpPr/>
            <p:nvPr/>
          </p:nvSpPr>
          <p:spPr bwMode="auto">
            <a:xfrm>
              <a:off x="4605335" y="3257550"/>
              <a:ext cx="123825" cy="13335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pPr>
              <a:endParaRPr kumimoji="0" lang="en-US" sz="1000" b="0" i="0" u="none" strike="noStrike" cap="none" normalizeH="0" baseline="0" smtClean="0">
                <a:ln>
                  <a:noFill/>
                </a:ln>
                <a:solidFill>
                  <a:schemeClr val="accent1"/>
                </a:solidFill>
                <a:effectLst/>
                <a:latin typeface="Arial" charset="0"/>
              </a:endParaRPr>
            </a:p>
          </p:txBody>
        </p:sp>
        <p:sp>
          <p:nvSpPr>
            <p:cNvPr id="27" name="5-Point Star 26"/>
            <p:cNvSpPr/>
            <p:nvPr/>
          </p:nvSpPr>
          <p:spPr bwMode="auto">
            <a:xfrm>
              <a:off x="5719760" y="3457575"/>
              <a:ext cx="123825" cy="13335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pPr>
              <a:endParaRPr kumimoji="0" lang="en-US" sz="1000" b="0" i="0" u="none" strike="noStrike" cap="none" normalizeH="0" baseline="0" smtClean="0">
                <a:ln>
                  <a:noFill/>
                </a:ln>
                <a:solidFill>
                  <a:schemeClr val="accent1"/>
                </a:solidFill>
                <a:effectLst/>
                <a:latin typeface="Arial" charset="0"/>
              </a:endParaRPr>
            </a:p>
          </p:txBody>
        </p:sp>
        <p:sp>
          <p:nvSpPr>
            <p:cNvPr id="28" name="5-Point Star 27"/>
            <p:cNvSpPr/>
            <p:nvPr/>
          </p:nvSpPr>
          <p:spPr bwMode="auto">
            <a:xfrm>
              <a:off x="7443785" y="2962275"/>
              <a:ext cx="123825" cy="13335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pPr>
              <a:endParaRPr kumimoji="0" lang="en-US" sz="1000" b="0" i="0" u="none" strike="noStrike" cap="none" normalizeH="0" baseline="0" smtClean="0">
                <a:ln>
                  <a:noFill/>
                </a:ln>
                <a:solidFill>
                  <a:schemeClr val="accent1"/>
                </a:solidFill>
                <a:effectLst/>
                <a:latin typeface="Arial" charset="0"/>
              </a:endParaRPr>
            </a:p>
          </p:txBody>
        </p:sp>
        <p:sp>
          <p:nvSpPr>
            <p:cNvPr id="29" name="5-Point Star 28"/>
            <p:cNvSpPr/>
            <p:nvPr/>
          </p:nvSpPr>
          <p:spPr bwMode="auto">
            <a:xfrm>
              <a:off x="6991350" y="4867275"/>
              <a:ext cx="123825" cy="13335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pPr>
              <a:endParaRPr kumimoji="0" lang="en-US" sz="1000" b="0" i="0" u="none" strike="noStrike" cap="none" normalizeH="0" baseline="0" smtClean="0">
                <a:ln>
                  <a:noFill/>
                </a:ln>
                <a:solidFill>
                  <a:schemeClr val="accent1"/>
                </a:solidFill>
                <a:effectLst/>
                <a:latin typeface="Arial" charset="0"/>
              </a:endParaRPr>
            </a:p>
          </p:txBody>
        </p:sp>
        <p:sp>
          <p:nvSpPr>
            <p:cNvPr id="30" name="5-Point Star 29"/>
            <p:cNvSpPr/>
            <p:nvPr/>
          </p:nvSpPr>
          <p:spPr bwMode="auto">
            <a:xfrm>
              <a:off x="3824285" y="5210175"/>
              <a:ext cx="123825" cy="13335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pPr>
              <a:endParaRPr kumimoji="0" lang="en-US" sz="1000" b="0" i="0" u="none" strike="noStrike" cap="none" normalizeH="0" baseline="0" smtClean="0">
                <a:ln>
                  <a:noFill/>
                </a:ln>
                <a:solidFill>
                  <a:schemeClr val="accent1"/>
                </a:solidFill>
                <a:effectLst/>
                <a:latin typeface="Arial" charset="0"/>
              </a:endParaRPr>
            </a:p>
          </p:txBody>
        </p:sp>
        <p:sp>
          <p:nvSpPr>
            <p:cNvPr id="31" name="5-Point Star 30"/>
            <p:cNvSpPr/>
            <p:nvPr/>
          </p:nvSpPr>
          <p:spPr bwMode="auto">
            <a:xfrm>
              <a:off x="3290885" y="3936712"/>
              <a:ext cx="123825" cy="133350"/>
            </a:xfrm>
            <a:prstGeom prst="star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pPr>
              <a:endParaRPr kumimoji="0" lang="en-US" sz="1000" b="0" i="0" u="none" strike="noStrike" cap="none" normalizeH="0" baseline="0" smtClean="0">
                <a:ln>
                  <a:noFill/>
                </a:ln>
                <a:solidFill>
                  <a:schemeClr val="accent1"/>
                </a:solidFill>
                <a:effectLst/>
                <a:latin typeface="Arial" charset="0"/>
              </a:endParaRPr>
            </a:p>
          </p:txBody>
        </p:sp>
        <p:sp>
          <p:nvSpPr>
            <p:cNvPr id="32" name="TextBox 31"/>
            <p:cNvSpPr txBox="1"/>
            <p:nvPr/>
          </p:nvSpPr>
          <p:spPr>
            <a:xfrm>
              <a:off x="2122576" y="3257550"/>
              <a:ext cx="1311793" cy="400110"/>
            </a:xfrm>
            <a:prstGeom prst="rect">
              <a:avLst/>
            </a:prstGeom>
            <a:noFill/>
            <a:ln>
              <a:solidFill>
                <a:srgbClr val="C00000"/>
              </a:solidFill>
            </a:ln>
          </p:spPr>
          <p:txBody>
            <a:bodyPr wrap="square" rtlCol="0">
              <a:spAutoFit/>
            </a:bodyPr>
            <a:lstStyle/>
            <a:p>
              <a:pPr algn="ctr"/>
              <a:r>
                <a:rPr lang="en-US" sz="1000" b="1" dirty="0" smtClean="0">
                  <a:solidFill>
                    <a:srgbClr val="C00000"/>
                  </a:solidFill>
                </a:rPr>
                <a:t>Owensboro Office</a:t>
              </a:r>
            </a:p>
            <a:p>
              <a:pPr algn="ctr"/>
              <a:r>
                <a:rPr lang="en-US" sz="1000" b="1" dirty="0" smtClean="0">
                  <a:solidFill>
                    <a:srgbClr val="C00000"/>
                  </a:solidFill>
                </a:rPr>
                <a:t>270-688-7000</a:t>
              </a:r>
              <a:endParaRPr lang="en-US" sz="1000" b="1" dirty="0">
                <a:solidFill>
                  <a:srgbClr val="C00000"/>
                </a:solidFill>
              </a:endParaRPr>
            </a:p>
          </p:txBody>
        </p:sp>
        <p:sp>
          <p:nvSpPr>
            <p:cNvPr id="33" name="TextBox 32"/>
            <p:cNvSpPr txBox="1"/>
            <p:nvPr/>
          </p:nvSpPr>
          <p:spPr>
            <a:xfrm>
              <a:off x="3357861" y="2669888"/>
              <a:ext cx="1238250" cy="400110"/>
            </a:xfrm>
            <a:prstGeom prst="rect">
              <a:avLst/>
            </a:prstGeom>
            <a:noFill/>
            <a:ln>
              <a:solidFill>
                <a:srgbClr val="C00000"/>
              </a:solidFill>
            </a:ln>
          </p:spPr>
          <p:txBody>
            <a:bodyPr wrap="square" rtlCol="0">
              <a:spAutoFit/>
            </a:bodyPr>
            <a:lstStyle/>
            <a:p>
              <a:pPr algn="ctr"/>
              <a:r>
                <a:rPr lang="en-US" sz="1000" b="1" dirty="0" smtClean="0">
                  <a:solidFill>
                    <a:srgbClr val="C00000"/>
                  </a:solidFill>
                </a:rPr>
                <a:t>Louisville Office</a:t>
              </a:r>
            </a:p>
            <a:p>
              <a:pPr algn="ctr"/>
              <a:r>
                <a:rPr lang="en-US" sz="1000" b="1" dirty="0" smtClean="0">
                  <a:solidFill>
                    <a:srgbClr val="C00000"/>
                  </a:solidFill>
                </a:rPr>
                <a:t>502-253-5100</a:t>
              </a:r>
              <a:endParaRPr lang="en-US" sz="1000" b="1" dirty="0">
                <a:solidFill>
                  <a:srgbClr val="C00000"/>
                </a:solidFill>
              </a:endParaRPr>
            </a:p>
          </p:txBody>
        </p:sp>
        <p:sp>
          <p:nvSpPr>
            <p:cNvPr id="34" name="TextBox 33"/>
            <p:cNvSpPr txBox="1"/>
            <p:nvPr/>
          </p:nvSpPr>
          <p:spPr>
            <a:xfrm>
              <a:off x="4026910" y="1984086"/>
              <a:ext cx="1238250" cy="400110"/>
            </a:xfrm>
            <a:prstGeom prst="rect">
              <a:avLst/>
            </a:prstGeom>
            <a:noFill/>
            <a:ln>
              <a:solidFill>
                <a:srgbClr val="C00000"/>
              </a:solidFill>
            </a:ln>
          </p:spPr>
          <p:txBody>
            <a:bodyPr wrap="square" rtlCol="0">
              <a:spAutoFit/>
            </a:bodyPr>
            <a:lstStyle/>
            <a:p>
              <a:pPr algn="ctr"/>
              <a:r>
                <a:rPr lang="en-US" sz="1000" b="1" dirty="0" smtClean="0">
                  <a:solidFill>
                    <a:srgbClr val="C00000"/>
                  </a:solidFill>
                </a:rPr>
                <a:t>Lexington Office</a:t>
              </a:r>
            </a:p>
            <a:p>
              <a:pPr algn="ctr"/>
              <a:r>
                <a:rPr lang="en-US" sz="1000" b="1" dirty="0" smtClean="0">
                  <a:solidFill>
                    <a:srgbClr val="C00000"/>
                  </a:solidFill>
                </a:rPr>
                <a:t>859-264-5100</a:t>
              </a:r>
              <a:endParaRPr lang="en-US" sz="1000" b="1" dirty="0">
                <a:solidFill>
                  <a:srgbClr val="C00000"/>
                </a:solidFill>
              </a:endParaRPr>
            </a:p>
          </p:txBody>
        </p:sp>
        <p:sp>
          <p:nvSpPr>
            <p:cNvPr id="35" name="TextBox 34"/>
            <p:cNvSpPr txBox="1"/>
            <p:nvPr/>
          </p:nvSpPr>
          <p:spPr>
            <a:xfrm>
              <a:off x="7616190" y="2469833"/>
              <a:ext cx="1238250" cy="400110"/>
            </a:xfrm>
            <a:prstGeom prst="rect">
              <a:avLst/>
            </a:prstGeom>
            <a:noFill/>
            <a:ln>
              <a:solidFill>
                <a:srgbClr val="C00000"/>
              </a:solidFill>
            </a:ln>
          </p:spPr>
          <p:txBody>
            <a:bodyPr wrap="square" rtlCol="0">
              <a:spAutoFit/>
            </a:bodyPr>
            <a:lstStyle/>
            <a:p>
              <a:pPr algn="ctr"/>
              <a:r>
                <a:rPr lang="en-US" sz="1000" b="1" dirty="0" smtClean="0">
                  <a:solidFill>
                    <a:srgbClr val="C00000"/>
                  </a:solidFill>
                </a:rPr>
                <a:t>Ashland Office</a:t>
              </a:r>
            </a:p>
            <a:p>
              <a:pPr algn="ctr"/>
              <a:r>
                <a:rPr lang="en-US" sz="1000" b="1" dirty="0" smtClean="0">
                  <a:solidFill>
                    <a:srgbClr val="C00000"/>
                  </a:solidFill>
                </a:rPr>
                <a:t>606-327-6200</a:t>
              </a:r>
              <a:endParaRPr lang="en-US" sz="1000" b="1" dirty="0">
                <a:solidFill>
                  <a:srgbClr val="C00000"/>
                </a:solidFill>
              </a:endParaRPr>
            </a:p>
          </p:txBody>
        </p:sp>
        <p:sp>
          <p:nvSpPr>
            <p:cNvPr id="36" name="TextBox 35"/>
            <p:cNvSpPr txBox="1"/>
            <p:nvPr/>
          </p:nvSpPr>
          <p:spPr>
            <a:xfrm>
              <a:off x="7524330" y="5296614"/>
              <a:ext cx="1238250" cy="400110"/>
            </a:xfrm>
            <a:prstGeom prst="rect">
              <a:avLst/>
            </a:prstGeom>
            <a:noFill/>
            <a:ln>
              <a:solidFill>
                <a:srgbClr val="C00000"/>
              </a:solidFill>
            </a:ln>
          </p:spPr>
          <p:txBody>
            <a:bodyPr wrap="square" rtlCol="0">
              <a:spAutoFit/>
            </a:bodyPr>
            <a:lstStyle/>
            <a:p>
              <a:pPr algn="ctr"/>
              <a:r>
                <a:rPr lang="en-US" sz="1000" b="1" dirty="0" smtClean="0">
                  <a:solidFill>
                    <a:srgbClr val="C00000"/>
                  </a:solidFill>
                </a:rPr>
                <a:t>Hazard Office</a:t>
              </a:r>
            </a:p>
            <a:p>
              <a:pPr algn="ctr"/>
              <a:r>
                <a:rPr lang="en-US" sz="1000" b="1" dirty="0" smtClean="0">
                  <a:solidFill>
                    <a:srgbClr val="C00000"/>
                  </a:solidFill>
                </a:rPr>
                <a:t>606-436-1500</a:t>
              </a:r>
              <a:endParaRPr lang="en-US" sz="1000" b="1" dirty="0">
                <a:solidFill>
                  <a:srgbClr val="C00000"/>
                </a:solidFill>
              </a:endParaRPr>
            </a:p>
          </p:txBody>
        </p:sp>
        <p:sp>
          <p:nvSpPr>
            <p:cNvPr id="37" name="TextBox 36"/>
            <p:cNvSpPr txBox="1"/>
            <p:nvPr/>
          </p:nvSpPr>
          <p:spPr>
            <a:xfrm>
              <a:off x="3102101" y="5750718"/>
              <a:ext cx="1575278" cy="400110"/>
            </a:xfrm>
            <a:prstGeom prst="rect">
              <a:avLst/>
            </a:prstGeom>
            <a:noFill/>
            <a:ln>
              <a:solidFill>
                <a:srgbClr val="C00000"/>
              </a:solidFill>
            </a:ln>
          </p:spPr>
          <p:txBody>
            <a:bodyPr wrap="square" rtlCol="0">
              <a:spAutoFit/>
            </a:bodyPr>
            <a:lstStyle/>
            <a:p>
              <a:pPr algn="ctr"/>
              <a:r>
                <a:rPr lang="en-US" sz="1000" b="1" dirty="0" smtClean="0">
                  <a:solidFill>
                    <a:srgbClr val="C00000"/>
                  </a:solidFill>
                </a:rPr>
                <a:t>Bowling Green Office</a:t>
              </a:r>
            </a:p>
            <a:p>
              <a:pPr algn="ctr"/>
              <a:r>
                <a:rPr lang="en-US" sz="1000" b="1" dirty="0" smtClean="0">
                  <a:solidFill>
                    <a:srgbClr val="C00000"/>
                  </a:solidFill>
                </a:rPr>
                <a:t>270-793-7300</a:t>
              </a:r>
              <a:endParaRPr lang="en-US" sz="1000" b="1" dirty="0">
                <a:solidFill>
                  <a:srgbClr val="C00000"/>
                </a:solidFill>
              </a:endParaRPr>
            </a:p>
          </p:txBody>
        </p:sp>
        <p:cxnSp>
          <p:nvCxnSpPr>
            <p:cNvPr id="38" name="Straight Connector 37"/>
            <p:cNvCxnSpPr>
              <a:stCxn id="34" idx="2"/>
              <a:endCxn id="27" idx="1"/>
            </p:cNvCxnSpPr>
            <p:nvPr/>
          </p:nvCxnSpPr>
          <p:spPr bwMode="auto">
            <a:xfrm>
              <a:off x="4646035" y="2384196"/>
              <a:ext cx="1073725" cy="1124314"/>
            </a:xfrm>
            <a:prstGeom prst="line">
              <a:avLst/>
            </a:prstGeom>
            <a:solidFill>
              <a:srgbClr val="FFFFFF"/>
            </a:solidFill>
            <a:ln w="9525" cap="flat" cmpd="sng" algn="ctr">
              <a:solidFill>
                <a:srgbClr val="C00000"/>
              </a:solidFill>
              <a:prstDash val="solid"/>
              <a:round/>
              <a:headEnd type="none" w="med" len="med"/>
              <a:tailEnd type="none" w="med" len="med"/>
            </a:ln>
            <a:effectLst/>
          </p:spPr>
        </p:cxnSp>
        <p:cxnSp>
          <p:nvCxnSpPr>
            <p:cNvPr id="39" name="Straight Connector 38"/>
            <p:cNvCxnSpPr>
              <a:stCxn id="33" idx="2"/>
              <a:endCxn id="26" idx="1"/>
            </p:cNvCxnSpPr>
            <p:nvPr/>
          </p:nvCxnSpPr>
          <p:spPr bwMode="auto">
            <a:xfrm>
              <a:off x="3976986" y="3069998"/>
              <a:ext cx="628349" cy="238487"/>
            </a:xfrm>
            <a:prstGeom prst="line">
              <a:avLst/>
            </a:prstGeom>
            <a:solidFill>
              <a:srgbClr val="FFFFFF"/>
            </a:solidFill>
            <a:ln w="9525" cap="flat" cmpd="sng" algn="ctr">
              <a:solidFill>
                <a:srgbClr val="C00000"/>
              </a:solidFill>
              <a:prstDash val="solid"/>
              <a:round/>
              <a:headEnd type="none" w="med" len="med"/>
              <a:tailEnd type="none" w="med" len="med"/>
            </a:ln>
            <a:effectLst/>
          </p:spPr>
        </p:cxnSp>
        <p:cxnSp>
          <p:nvCxnSpPr>
            <p:cNvPr id="40" name="Straight Connector 39"/>
            <p:cNvCxnSpPr>
              <a:stCxn id="35" idx="2"/>
              <a:endCxn id="28" idx="4"/>
            </p:cNvCxnSpPr>
            <p:nvPr/>
          </p:nvCxnSpPr>
          <p:spPr bwMode="auto">
            <a:xfrm flipH="1">
              <a:off x="7567610" y="2869943"/>
              <a:ext cx="667705" cy="143267"/>
            </a:xfrm>
            <a:prstGeom prst="line">
              <a:avLst/>
            </a:prstGeom>
            <a:solidFill>
              <a:srgbClr val="FFFFFF"/>
            </a:solidFill>
            <a:ln w="9525" cap="flat" cmpd="sng" algn="ctr">
              <a:solidFill>
                <a:srgbClr val="C00000"/>
              </a:solidFill>
              <a:prstDash val="solid"/>
              <a:round/>
              <a:headEnd type="none" w="med" len="med"/>
              <a:tailEnd type="none" w="med" len="med"/>
            </a:ln>
            <a:effectLst/>
          </p:spPr>
        </p:cxnSp>
        <p:cxnSp>
          <p:nvCxnSpPr>
            <p:cNvPr id="41" name="Straight Connector 40"/>
            <p:cNvCxnSpPr>
              <a:stCxn id="36" idx="0"/>
              <a:endCxn id="29" idx="3"/>
            </p:cNvCxnSpPr>
            <p:nvPr/>
          </p:nvCxnSpPr>
          <p:spPr bwMode="auto">
            <a:xfrm flipH="1" flipV="1">
              <a:off x="7091526" y="5000625"/>
              <a:ext cx="1051929" cy="295989"/>
            </a:xfrm>
            <a:prstGeom prst="line">
              <a:avLst/>
            </a:prstGeom>
            <a:solidFill>
              <a:srgbClr val="FFFFFF"/>
            </a:solidFill>
            <a:ln w="9525" cap="flat" cmpd="sng" algn="ctr">
              <a:solidFill>
                <a:srgbClr val="C00000"/>
              </a:solidFill>
              <a:prstDash val="solid"/>
              <a:round/>
              <a:headEnd type="none" w="med" len="med"/>
              <a:tailEnd type="none" w="med" len="med"/>
            </a:ln>
            <a:effectLst/>
          </p:spPr>
        </p:cxnSp>
        <p:cxnSp>
          <p:nvCxnSpPr>
            <p:cNvPr id="42" name="Straight Connector 41"/>
            <p:cNvCxnSpPr/>
            <p:nvPr/>
          </p:nvCxnSpPr>
          <p:spPr bwMode="auto">
            <a:xfrm flipH="1" flipV="1">
              <a:off x="3886031" y="5343525"/>
              <a:ext cx="90955" cy="547241"/>
            </a:xfrm>
            <a:prstGeom prst="line">
              <a:avLst/>
            </a:prstGeom>
            <a:solidFill>
              <a:srgbClr val="FFFFFF"/>
            </a:solidFill>
            <a:ln w="9525" cap="flat" cmpd="sng" algn="ctr">
              <a:solidFill>
                <a:srgbClr val="C00000"/>
              </a:solidFill>
              <a:prstDash val="solid"/>
              <a:round/>
              <a:headEnd type="none" w="med" len="med"/>
              <a:tailEnd type="none" w="med" len="med"/>
            </a:ln>
            <a:effectLst/>
          </p:spPr>
        </p:cxnSp>
      </p:grpSp>
      <p:sp>
        <p:nvSpPr>
          <p:cNvPr id="43" name="TextBox 42"/>
          <p:cNvSpPr txBox="1"/>
          <p:nvPr/>
        </p:nvSpPr>
        <p:spPr>
          <a:xfrm>
            <a:off x="388363" y="1720578"/>
            <a:ext cx="3767554" cy="1451679"/>
          </a:xfrm>
          <a:prstGeom prst="rect">
            <a:avLst/>
          </a:prstGeom>
          <a:noFill/>
        </p:spPr>
        <p:txBody>
          <a:bodyPr wrap="square" rtlCol="0">
            <a:spAutoFit/>
          </a:bodyPr>
          <a:lstStyle/>
          <a:p>
            <a:pPr algn="l">
              <a:spcBef>
                <a:spcPts val="660"/>
              </a:spcBef>
            </a:pPr>
            <a:r>
              <a:rPr lang="en-US" dirty="0" smtClean="0"/>
              <a:t>Regional offices perform the following functions: </a:t>
            </a:r>
          </a:p>
          <a:p>
            <a:pPr marL="285750" indent="-285750" algn="l">
              <a:spcBef>
                <a:spcPts val="660"/>
              </a:spcBef>
              <a:buFont typeface="Wingdings" pitchFamily="2" charset="2"/>
              <a:buChar char="§"/>
            </a:pPr>
            <a:r>
              <a:rPr lang="en-US" dirty="0" smtClean="0"/>
              <a:t>Complex Case and Disease Management </a:t>
            </a:r>
          </a:p>
          <a:p>
            <a:pPr marL="285750" indent="-285750" algn="l">
              <a:spcBef>
                <a:spcPts val="660"/>
              </a:spcBef>
              <a:buFont typeface="Wingdings" pitchFamily="2" charset="2"/>
              <a:buChar char="§"/>
            </a:pPr>
            <a:r>
              <a:rPr lang="en-US" dirty="0" smtClean="0"/>
              <a:t>Provider Relations</a:t>
            </a:r>
          </a:p>
          <a:p>
            <a:pPr marL="285750" indent="-285750" algn="l">
              <a:spcBef>
                <a:spcPts val="660"/>
              </a:spcBef>
              <a:buFont typeface="Wingdings" pitchFamily="2" charset="2"/>
              <a:buChar char="§"/>
            </a:pPr>
            <a:r>
              <a:rPr lang="en-US" dirty="0" smtClean="0"/>
              <a:t>Contract Processing</a:t>
            </a:r>
          </a:p>
          <a:p>
            <a:pPr marL="285750" indent="-285750" algn="l">
              <a:spcBef>
                <a:spcPts val="660"/>
              </a:spcBef>
              <a:buFont typeface="Wingdings" pitchFamily="2" charset="2"/>
              <a:buChar char="§"/>
            </a:pPr>
            <a:r>
              <a:rPr lang="en-US" dirty="0" smtClean="0"/>
              <a:t>Behavioral Health  </a:t>
            </a:r>
            <a:endParaRPr lang="en-US" dirty="0"/>
          </a:p>
        </p:txBody>
      </p:sp>
      <p:cxnSp>
        <p:nvCxnSpPr>
          <p:cNvPr id="3" name="Straight Connector 2"/>
          <p:cNvCxnSpPr>
            <a:stCxn id="32" idx="2"/>
            <a:endCxn id="31" idx="1"/>
          </p:cNvCxnSpPr>
          <p:nvPr/>
        </p:nvCxnSpPr>
        <p:spPr bwMode="auto">
          <a:xfrm>
            <a:off x="2758763" y="4000560"/>
            <a:ext cx="512412" cy="329987"/>
          </a:xfrm>
          <a:prstGeom prst="line">
            <a:avLst/>
          </a:prstGeom>
          <a:solidFill>
            <a:srgbClr val="FFFFFF"/>
          </a:solidFill>
          <a:ln w="9525" cap="flat" cmpd="sng" algn="ctr">
            <a:solidFill>
              <a:srgbClr val="FF0000"/>
            </a:solidFill>
            <a:prstDash val="solid"/>
            <a:round/>
            <a:headEnd type="none" w="med" len="med"/>
            <a:tailEnd type="none" w="med" len="med"/>
          </a:ln>
          <a:effectLst>
            <a:outerShdw dist="35921" dir="2700000" algn="ctr" rotWithShape="0">
              <a:srgbClr val="000000"/>
            </a:outerShdw>
          </a:effectLst>
        </p:spPr>
      </p:cxnSp>
    </p:spTree>
    <p:extLst>
      <p:ext uri="{BB962C8B-B14F-4D97-AF65-F5344CB8AC3E}">
        <p14:creationId xmlns:p14="http://schemas.microsoft.com/office/powerpoint/2010/main" val="312926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Case Management</a:t>
            </a:r>
            <a:endParaRPr lang="en-US" dirty="0"/>
          </a:p>
        </p:txBody>
      </p:sp>
      <p:sp>
        <p:nvSpPr>
          <p:cNvPr id="3" name="Content Placeholder 2"/>
          <p:cNvSpPr>
            <a:spLocks noGrp="1"/>
          </p:cNvSpPr>
          <p:nvPr>
            <p:ph idx="1"/>
          </p:nvPr>
        </p:nvSpPr>
        <p:spPr/>
        <p:txBody>
          <a:bodyPr/>
          <a:lstStyle/>
          <a:p>
            <a:endParaRPr lang="en-US"/>
          </a:p>
        </p:txBody>
      </p:sp>
      <p:pic>
        <p:nvPicPr>
          <p:cNvPr id="4" name="Picture 3" descr="C:\Users\Jbyrd\AppData\Local\Temp\SNAGHTML48c160f2.PNG"/>
          <p:cNvPicPr/>
          <p:nvPr/>
        </p:nvPicPr>
        <p:blipFill>
          <a:blip r:embed="rId2">
            <a:extLst>
              <a:ext uri="{28A0092B-C50C-407E-A947-70E740481C1C}">
                <a14:useLocalDpi xmlns:a14="http://schemas.microsoft.com/office/drawing/2010/main" val="0"/>
              </a:ext>
            </a:extLst>
          </a:blip>
          <a:srcRect/>
          <a:stretch>
            <a:fillRect/>
          </a:stretch>
        </p:blipFill>
        <p:spPr bwMode="auto">
          <a:xfrm>
            <a:off x="232987" y="785812"/>
            <a:ext cx="8587163" cy="5286375"/>
          </a:xfrm>
          <a:prstGeom prst="rect">
            <a:avLst/>
          </a:prstGeom>
          <a:noFill/>
          <a:ln>
            <a:noFill/>
          </a:ln>
        </p:spPr>
      </p:pic>
    </p:spTree>
    <p:extLst>
      <p:ext uri="{BB962C8B-B14F-4D97-AF65-F5344CB8AC3E}">
        <p14:creationId xmlns:p14="http://schemas.microsoft.com/office/powerpoint/2010/main" val="100206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988" y="166724"/>
            <a:ext cx="6740525" cy="307777"/>
          </a:xfrm>
        </p:spPr>
        <p:txBody>
          <a:bodyPr/>
          <a:lstStyle/>
          <a:p>
            <a:r>
              <a:rPr lang="en-US" dirty="0" smtClean="0"/>
              <a:t>The Mission and Purpose</a:t>
            </a:r>
            <a:endParaRPr lang="en-US" dirty="0"/>
          </a:p>
        </p:txBody>
      </p:sp>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11</a:t>
            </a:r>
            <a:endParaRPr lang="en-US" dirty="0"/>
          </a:p>
        </p:txBody>
      </p:sp>
      <p:sp>
        <p:nvSpPr>
          <p:cNvPr id="22" name="Content Placeholder 2"/>
          <p:cNvSpPr>
            <a:spLocks noGrp="1"/>
          </p:cNvSpPr>
          <p:nvPr>
            <p:ph idx="1"/>
          </p:nvPr>
        </p:nvSpPr>
        <p:spPr>
          <a:xfrm>
            <a:off x="457200" y="1752600"/>
            <a:ext cx="8229600" cy="3581400"/>
          </a:xfrm>
        </p:spPr>
        <p:txBody>
          <a:bodyPr>
            <a:normAutofit/>
          </a:bodyPr>
          <a:lstStyle/>
          <a:p>
            <a:pPr marL="0" indent="0">
              <a:buNone/>
            </a:pPr>
            <a:r>
              <a:rPr lang="en-US" sz="1800" b="1" dirty="0" smtClean="0"/>
              <a:t>The mission of Case Management is to: </a:t>
            </a:r>
          </a:p>
          <a:p>
            <a:pPr marL="285750" indent="-285750">
              <a:buFont typeface="Arial" pitchFamily="34" charset="0"/>
              <a:buChar char="•"/>
            </a:pPr>
            <a:r>
              <a:rPr lang="en-US" sz="1800" dirty="0" smtClean="0"/>
              <a:t>Coordinate </a:t>
            </a:r>
            <a:r>
              <a:rPr lang="en-US" sz="1800" dirty="0"/>
              <a:t>timely, cost effective, integrated services for individual, physical, and behavioral health needs of members to promote positive clinical outcomes</a:t>
            </a:r>
            <a:r>
              <a:rPr lang="en-US" sz="1800" dirty="0" smtClean="0"/>
              <a:t>.</a:t>
            </a:r>
          </a:p>
          <a:p>
            <a:pPr marL="0" indent="0"/>
            <a:r>
              <a:rPr lang="en-US" sz="1800" b="1" dirty="0" smtClean="0"/>
              <a:t>The purpose of Case Management is to:</a:t>
            </a:r>
          </a:p>
          <a:p>
            <a:pPr>
              <a:spcBef>
                <a:spcPts val="0"/>
              </a:spcBef>
              <a:buFont typeface="Arial" pitchFamily="34" charset="0"/>
              <a:buChar char="•"/>
            </a:pPr>
            <a:r>
              <a:rPr lang="en-US" sz="1800" dirty="0" smtClean="0"/>
              <a:t>Decrease </a:t>
            </a:r>
            <a:r>
              <a:rPr lang="en-US" sz="1800" dirty="0"/>
              <a:t>fragmentation of healthcare service delivery</a:t>
            </a:r>
          </a:p>
          <a:p>
            <a:pPr>
              <a:spcBef>
                <a:spcPts val="0"/>
              </a:spcBef>
              <a:buFont typeface="Arial" pitchFamily="34" charset="0"/>
              <a:buChar char="•"/>
            </a:pPr>
            <a:r>
              <a:rPr lang="en-US" sz="1800" dirty="0"/>
              <a:t>Facilitate appropriate utilization of available resources</a:t>
            </a:r>
          </a:p>
          <a:p>
            <a:pPr>
              <a:spcBef>
                <a:spcPts val="0"/>
              </a:spcBef>
              <a:buFont typeface="Arial" pitchFamily="34" charset="0"/>
              <a:buChar char="•"/>
            </a:pPr>
            <a:r>
              <a:rPr lang="en-US" sz="1800" dirty="0"/>
              <a:t>Optimize member outcomes through education, care coordination, and advocacy services for the medically compromised populations served.</a:t>
            </a:r>
          </a:p>
          <a:p>
            <a:pPr marL="0" indent="0" algn="ctr">
              <a:spcBef>
                <a:spcPts val="0"/>
              </a:spcBef>
              <a:buNone/>
            </a:pPr>
            <a:endParaRPr lang="en-US" sz="1800" i="1" dirty="0" smtClean="0"/>
          </a:p>
        </p:txBody>
      </p:sp>
    </p:spTree>
    <p:extLst>
      <p:ext uri="{BB962C8B-B14F-4D97-AF65-F5344CB8AC3E}">
        <p14:creationId xmlns:p14="http://schemas.microsoft.com/office/powerpoint/2010/main" val="213431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988" y="166724"/>
            <a:ext cx="6740525" cy="307777"/>
          </a:xfrm>
        </p:spPr>
        <p:txBody>
          <a:bodyPr/>
          <a:lstStyle/>
          <a:p>
            <a:r>
              <a:rPr lang="en-US" dirty="0" smtClean="0"/>
              <a:t>Goals of Case Management</a:t>
            </a:r>
            <a:endParaRPr lang="en-US" dirty="0"/>
          </a:p>
        </p:txBody>
      </p:sp>
      <p:grpSp>
        <p:nvGrpSpPr>
          <p:cNvPr id="10" name="Group 9"/>
          <p:cNvGrpSpPr/>
          <p:nvPr/>
        </p:nvGrpSpPr>
        <p:grpSpPr>
          <a:xfrm>
            <a:off x="289560" y="554103"/>
            <a:ext cx="8564880" cy="924721"/>
            <a:chOff x="228600" y="538319"/>
            <a:chExt cx="8564880" cy="924721"/>
          </a:xfrm>
        </p:grpSpPr>
        <p:grpSp>
          <p:nvGrpSpPr>
            <p:cNvPr id="12" name="Group 11"/>
            <p:cNvGrpSpPr/>
            <p:nvPr/>
          </p:nvGrpSpPr>
          <p:grpSpPr>
            <a:xfrm>
              <a:off x="228600" y="538319"/>
              <a:ext cx="8564880" cy="924721"/>
              <a:chOff x="0" y="869952"/>
              <a:chExt cx="11147348" cy="1555745"/>
            </a:xfrm>
          </p:grpSpPr>
          <p:pic>
            <p:nvPicPr>
              <p:cNvPr id="15" name="Picture 2" descr="C:\Users\dmalecki\AppData\Local\Microsoft\Windows\Temporary Internet Files\Content.IE5\QQY1C8HG\MP90020204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80" b="13934"/>
              <a:stretch/>
            </p:blipFill>
            <p:spPr bwMode="auto">
              <a:xfrm>
                <a:off x="6981378" y="869952"/>
                <a:ext cx="134938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dmalecki\AppData\Local\Microsoft\Windows\Temporary Internet Files\Content.IE5\4L8W7LUY\MP90042798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590279" y="869952"/>
                <a:ext cx="139169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malecki\AppData\Local\Microsoft\Windows\Temporary Internet Files\Content.IE5\4L8W7LUY\MP9001849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86" b="27962"/>
              <a:stretch/>
            </p:blipFill>
            <p:spPr bwMode="auto">
              <a:xfrm>
                <a:off x="1436784" y="869954"/>
                <a:ext cx="1538488"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dmalecki\AppData\Local\Microsoft\Windows\Temporary Internet Files\Content.IE5\U8XNORFP\MP900430504[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62" b="10849"/>
              <a:stretch/>
            </p:blipFill>
            <p:spPr bwMode="auto">
              <a:xfrm>
                <a:off x="9520782" y="869952"/>
                <a:ext cx="1626566" cy="15557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dmalecki\AppData\Local\Microsoft\Windows\Temporary Internet Files\Content.IE5\4L8W7LUY\MP90018507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649" b="19752"/>
              <a:stretch/>
            </p:blipFill>
            <p:spPr bwMode="auto">
              <a:xfrm>
                <a:off x="4254191" y="869952"/>
                <a:ext cx="1326170" cy="155574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dmalecki\AppData\Local\Microsoft\Windows\Temporary Internet Files\Content.IE5\MP9R031R\MP90042258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168" b="23818"/>
              <a:stretch/>
            </p:blipFill>
            <p:spPr bwMode="auto">
              <a:xfrm>
                <a:off x="0" y="869952"/>
                <a:ext cx="1436782" cy="155574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0337" y="538320"/>
              <a:ext cx="968396" cy="92472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538321"/>
              <a:ext cx="914335" cy="924718"/>
            </a:xfrm>
            <a:prstGeom prst="rect">
              <a:avLst/>
            </a:prstGeom>
          </p:spPr>
        </p:pic>
      </p:grpSp>
      <p:sp>
        <p:nvSpPr>
          <p:cNvPr id="21" name="TextBox 20"/>
          <p:cNvSpPr txBox="1"/>
          <p:nvPr/>
        </p:nvSpPr>
        <p:spPr>
          <a:xfrm>
            <a:off x="7962900" y="6391275"/>
            <a:ext cx="981075" cy="292388"/>
          </a:xfrm>
          <a:prstGeom prst="rect">
            <a:avLst/>
          </a:prstGeom>
          <a:noFill/>
        </p:spPr>
        <p:txBody>
          <a:bodyPr wrap="square" rtlCol="0">
            <a:spAutoFit/>
          </a:bodyPr>
          <a:lstStyle/>
          <a:p>
            <a:pPr algn="r"/>
            <a:r>
              <a:rPr lang="en-US" dirty="0" smtClean="0"/>
              <a:t>12</a:t>
            </a:r>
            <a:endParaRPr lang="en-US" dirty="0"/>
          </a:p>
        </p:txBody>
      </p:sp>
      <p:sp>
        <p:nvSpPr>
          <p:cNvPr id="23" name="Content Placeholder 2"/>
          <p:cNvSpPr>
            <a:spLocks noGrp="1"/>
          </p:cNvSpPr>
          <p:nvPr>
            <p:ph idx="1"/>
          </p:nvPr>
        </p:nvSpPr>
        <p:spPr>
          <a:xfrm>
            <a:off x="457200" y="1800225"/>
            <a:ext cx="8229600" cy="3114675"/>
          </a:xfrm>
        </p:spPr>
        <p:txBody>
          <a:bodyPr>
            <a:noAutofit/>
          </a:bodyPr>
          <a:lstStyle/>
          <a:p>
            <a:pPr lvl="0">
              <a:spcBef>
                <a:spcPts val="0"/>
              </a:spcBef>
              <a:buFont typeface="Arial" pitchFamily="34" charset="0"/>
              <a:buChar char="•"/>
            </a:pPr>
            <a:r>
              <a:rPr lang="en-US" sz="1800" dirty="0"/>
              <a:t>Enhance member safety, productivity, satisfaction and quality of life</a:t>
            </a:r>
          </a:p>
          <a:p>
            <a:pPr lvl="0">
              <a:spcBef>
                <a:spcPts val="0"/>
              </a:spcBef>
              <a:buFont typeface="Arial" pitchFamily="34" charset="0"/>
              <a:buChar char="•"/>
            </a:pPr>
            <a:r>
              <a:rPr lang="en-US" sz="1800" dirty="0"/>
              <a:t>Coordinate care services utilizing evidence based guidelines</a:t>
            </a:r>
          </a:p>
          <a:p>
            <a:pPr lvl="0">
              <a:spcBef>
                <a:spcPts val="0"/>
              </a:spcBef>
              <a:buFont typeface="Arial" pitchFamily="34" charset="0"/>
              <a:buChar char="•"/>
            </a:pPr>
            <a:r>
              <a:rPr lang="en-US" sz="1800" dirty="0"/>
              <a:t>Identify and eliminate barriers to care and wellness</a:t>
            </a:r>
          </a:p>
          <a:p>
            <a:pPr lvl="0">
              <a:spcBef>
                <a:spcPts val="0"/>
              </a:spcBef>
              <a:buFont typeface="Arial" pitchFamily="34" charset="0"/>
              <a:buChar char="•"/>
            </a:pPr>
            <a:r>
              <a:rPr lang="en-US" sz="1800" dirty="0"/>
              <a:t>Ensure and facilitate access to quality healthcare</a:t>
            </a:r>
          </a:p>
          <a:p>
            <a:pPr lvl="0">
              <a:spcBef>
                <a:spcPts val="0"/>
              </a:spcBef>
              <a:buFont typeface="Arial" pitchFamily="34" charset="0"/>
              <a:buChar char="•"/>
            </a:pPr>
            <a:r>
              <a:rPr lang="en-US" sz="1800" dirty="0"/>
              <a:t>Offer education and information on available resources, clinical topics and access to services</a:t>
            </a:r>
          </a:p>
          <a:p>
            <a:pPr lvl="0">
              <a:spcBef>
                <a:spcPts val="0"/>
              </a:spcBef>
              <a:buFont typeface="Arial" pitchFamily="34" charset="0"/>
              <a:buChar char="•"/>
            </a:pPr>
            <a:r>
              <a:rPr lang="en-US" sz="1800" dirty="0"/>
              <a:t>Empower informed members to be independent advocates for self management of care needs.</a:t>
            </a:r>
          </a:p>
          <a:p>
            <a:pPr lvl="0">
              <a:spcBef>
                <a:spcPts val="0"/>
              </a:spcBef>
              <a:buFont typeface="Arial" pitchFamily="34" charset="0"/>
              <a:buChar char="•"/>
            </a:pPr>
            <a:r>
              <a:rPr lang="en-US" sz="1800" dirty="0"/>
              <a:t>Provide members with ongoing access to qualified healthcare professionals</a:t>
            </a:r>
          </a:p>
          <a:p>
            <a:pPr lvl="0">
              <a:spcBef>
                <a:spcPts val="0"/>
              </a:spcBef>
              <a:buFont typeface="Arial" pitchFamily="34" charset="0"/>
              <a:buChar char="•"/>
            </a:pPr>
            <a:r>
              <a:rPr lang="en-US" sz="1800" dirty="0"/>
              <a:t>Maintain ongoing documentation and reporting of goal achievement</a:t>
            </a:r>
          </a:p>
          <a:p>
            <a:pPr lvl="0">
              <a:spcBef>
                <a:spcPts val="0"/>
              </a:spcBef>
              <a:buFont typeface="Arial" pitchFamily="34" charset="0"/>
              <a:buChar char="•"/>
            </a:pPr>
            <a:r>
              <a:rPr lang="en-US" sz="1800" dirty="0"/>
              <a:t>Maintain cost effectiveness in the provision of health </a:t>
            </a:r>
            <a:r>
              <a:rPr lang="en-US" sz="1800" dirty="0" smtClean="0"/>
              <a:t>services</a:t>
            </a:r>
            <a:endParaRPr lang="en-US" sz="1800" dirty="0"/>
          </a:p>
        </p:txBody>
      </p:sp>
    </p:spTree>
    <p:extLst>
      <p:ext uri="{BB962C8B-B14F-4D97-AF65-F5344CB8AC3E}">
        <p14:creationId xmlns:p14="http://schemas.microsoft.com/office/powerpoint/2010/main" val="7836940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ellCare  Theme">
  <a:themeElements>
    <a:clrScheme name="LAP Template 1">
      <a:dk1>
        <a:srgbClr val="4B4B4B"/>
      </a:dk1>
      <a:lt1>
        <a:srgbClr val="FFFFFF"/>
      </a:lt1>
      <a:dk2>
        <a:srgbClr val="4B4B4B"/>
      </a:dk2>
      <a:lt2>
        <a:srgbClr val="B2B2B2"/>
      </a:lt2>
      <a:accent1>
        <a:srgbClr val="005DAA"/>
      </a:accent1>
      <a:accent2>
        <a:srgbClr val="7AC142"/>
      </a:accent2>
      <a:accent3>
        <a:srgbClr val="FFFFFF"/>
      </a:accent3>
      <a:accent4>
        <a:srgbClr val="3F3F3F"/>
      </a:accent4>
      <a:accent5>
        <a:srgbClr val="AAB6D2"/>
      </a:accent5>
      <a:accent6>
        <a:srgbClr val="6EAF3B"/>
      </a:accent6>
      <a:hlink>
        <a:srgbClr val="797979"/>
      </a:hlink>
      <a:folHlink>
        <a:srgbClr val="C5C5C5"/>
      </a:folHlink>
    </a:clrScheme>
    <a:fontScheme name="LA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defRPr kumimoji="0" lang="en-US" sz="10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defRPr kumimoji="0" lang="en-US" sz="1000" b="0" i="0" u="none" strike="noStrike" cap="none" normalizeH="0" baseline="0" smtClean="0">
            <a:ln>
              <a:noFill/>
            </a:ln>
            <a:solidFill>
              <a:schemeClr val="accent1"/>
            </a:solidFill>
            <a:effectLst/>
            <a:latin typeface="Arial" charset="0"/>
          </a:defRPr>
        </a:defPPr>
      </a:lstStyle>
    </a:lnDef>
  </a:objectDefaults>
  <a:extraClrSchemeLst>
    <a:extraClrScheme>
      <a:clrScheme name="LAP Template 1">
        <a:dk1>
          <a:srgbClr val="4B4B4B"/>
        </a:dk1>
        <a:lt1>
          <a:srgbClr val="FFFFFF"/>
        </a:lt1>
        <a:dk2>
          <a:srgbClr val="4B4B4B"/>
        </a:dk2>
        <a:lt2>
          <a:srgbClr val="B2B2B2"/>
        </a:lt2>
        <a:accent1>
          <a:srgbClr val="005DAA"/>
        </a:accent1>
        <a:accent2>
          <a:srgbClr val="7AC142"/>
        </a:accent2>
        <a:accent3>
          <a:srgbClr val="FFFFFF"/>
        </a:accent3>
        <a:accent4>
          <a:srgbClr val="3F3F3F"/>
        </a:accent4>
        <a:accent5>
          <a:srgbClr val="AAB6D2"/>
        </a:accent5>
        <a:accent6>
          <a:srgbClr val="6EAF3B"/>
        </a:accent6>
        <a:hlink>
          <a:srgbClr val="797979"/>
        </a:hlink>
        <a:folHlink>
          <a:srgbClr val="C5C5C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P Template">
  <a:themeElements>
    <a:clrScheme name="LAP Template 1">
      <a:dk1>
        <a:srgbClr val="4B4B4B"/>
      </a:dk1>
      <a:lt1>
        <a:srgbClr val="FFFFFF"/>
      </a:lt1>
      <a:dk2>
        <a:srgbClr val="4B4B4B"/>
      </a:dk2>
      <a:lt2>
        <a:srgbClr val="B2B2B2"/>
      </a:lt2>
      <a:accent1>
        <a:srgbClr val="005DAA"/>
      </a:accent1>
      <a:accent2>
        <a:srgbClr val="7AC142"/>
      </a:accent2>
      <a:accent3>
        <a:srgbClr val="FFFFFF"/>
      </a:accent3>
      <a:accent4>
        <a:srgbClr val="3F3F3F"/>
      </a:accent4>
      <a:accent5>
        <a:srgbClr val="AAB6D2"/>
      </a:accent5>
      <a:accent6>
        <a:srgbClr val="6EAF3B"/>
      </a:accent6>
      <a:hlink>
        <a:srgbClr val="797979"/>
      </a:hlink>
      <a:folHlink>
        <a:srgbClr val="C5C5C5"/>
      </a:folHlink>
    </a:clrScheme>
    <a:fontScheme name="LA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LAP Template 1">
        <a:dk1>
          <a:srgbClr val="4B4B4B"/>
        </a:dk1>
        <a:lt1>
          <a:srgbClr val="FFFFFF"/>
        </a:lt1>
        <a:dk2>
          <a:srgbClr val="4B4B4B"/>
        </a:dk2>
        <a:lt2>
          <a:srgbClr val="B2B2B2"/>
        </a:lt2>
        <a:accent1>
          <a:srgbClr val="005DAA"/>
        </a:accent1>
        <a:accent2>
          <a:srgbClr val="7AC142"/>
        </a:accent2>
        <a:accent3>
          <a:srgbClr val="FFFFFF"/>
        </a:accent3>
        <a:accent4>
          <a:srgbClr val="3F3F3F"/>
        </a:accent4>
        <a:accent5>
          <a:srgbClr val="AAB6D2"/>
        </a:accent5>
        <a:accent6>
          <a:srgbClr val="6EAF3B"/>
        </a:accent6>
        <a:hlink>
          <a:srgbClr val="797979"/>
        </a:hlink>
        <a:folHlink>
          <a:srgbClr val="C5C5C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ellCare  Theme">
  <a:themeElements>
    <a:clrScheme name="LAP Template 1">
      <a:dk1>
        <a:srgbClr val="4B4B4B"/>
      </a:dk1>
      <a:lt1>
        <a:srgbClr val="FFFFFF"/>
      </a:lt1>
      <a:dk2>
        <a:srgbClr val="4B4B4B"/>
      </a:dk2>
      <a:lt2>
        <a:srgbClr val="B2B2B2"/>
      </a:lt2>
      <a:accent1>
        <a:srgbClr val="005DAA"/>
      </a:accent1>
      <a:accent2>
        <a:srgbClr val="7AC142"/>
      </a:accent2>
      <a:accent3>
        <a:srgbClr val="FFFFFF"/>
      </a:accent3>
      <a:accent4>
        <a:srgbClr val="3F3F3F"/>
      </a:accent4>
      <a:accent5>
        <a:srgbClr val="AAB6D2"/>
      </a:accent5>
      <a:accent6>
        <a:srgbClr val="6EAF3B"/>
      </a:accent6>
      <a:hlink>
        <a:srgbClr val="797979"/>
      </a:hlink>
      <a:folHlink>
        <a:srgbClr val="C5C5C5"/>
      </a:folHlink>
    </a:clrScheme>
    <a:fontScheme name="LA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defRPr kumimoji="0" lang="en-US" sz="10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406400" marR="0" indent="165100" algn="l" defTabSz="914400" rtl="0" eaLnBrk="1" fontAlgn="base" latinLnBrk="0" hangingPunct="1">
          <a:lnSpc>
            <a:spcPct val="100000"/>
          </a:lnSpc>
          <a:spcBef>
            <a:spcPct val="50000"/>
          </a:spcBef>
          <a:spcAft>
            <a:spcPct val="0"/>
          </a:spcAft>
          <a:buClr>
            <a:srgbClr val="0000A4"/>
          </a:buClr>
          <a:buSzPct val="110000"/>
          <a:buFont typeface="Wingdings" pitchFamily="2" charset="2"/>
          <a:buChar char="§"/>
          <a:tabLst/>
          <a:defRPr kumimoji="0" lang="en-US" sz="1000" b="0" i="0" u="none" strike="noStrike" cap="none" normalizeH="0" baseline="0" smtClean="0">
            <a:ln>
              <a:noFill/>
            </a:ln>
            <a:solidFill>
              <a:schemeClr val="accent1"/>
            </a:solidFill>
            <a:effectLst/>
            <a:latin typeface="Arial" charset="0"/>
          </a:defRPr>
        </a:defPPr>
      </a:lstStyle>
    </a:lnDef>
  </a:objectDefaults>
  <a:extraClrSchemeLst>
    <a:extraClrScheme>
      <a:clrScheme name="LAP Template 1">
        <a:dk1>
          <a:srgbClr val="4B4B4B"/>
        </a:dk1>
        <a:lt1>
          <a:srgbClr val="FFFFFF"/>
        </a:lt1>
        <a:dk2>
          <a:srgbClr val="4B4B4B"/>
        </a:dk2>
        <a:lt2>
          <a:srgbClr val="B2B2B2"/>
        </a:lt2>
        <a:accent1>
          <a:srgbClr val="005DAA"/>
        </a:accent1>
        <a:accent2>
          <a:srgbClr val="7AC142"/>
        </a:accent2>
        <a:accent3>
          <a:srgbClr val="FFFFFF"/>
        </a:accent3>
        <a:accent4>
          <a:srgbClr val="3F3F3F"/>
        </a:accent4>
        <a:accent5>
          <a:srgbClr val="AAB6D2"/>
        </a:accent5>
        <a:accent6>
          <a:srgbClr val="6EAF3B"/>
        </a:accent6>
        <a:hlink>
          <a:srgbClr val="797979"/>
        </a:hlink>
        <a:folHlink>
          <a:srgbClr val="C5C5C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10149</TotalTime>
  <Words>2522</Words>
  <Application>Microsoft Office PowerPoint</Application>
  <PresentationFormat>Letter Paper (8.5x11 in)</PresentationFormat>
  <Paragraphs>368</Paragraphs>
  <Slides>40</Slides>
  <Notes>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4" baseType="lpstr">
      <vt:lpstr>WellCare  Theme</vt:lpstr>
      <vt:lpstr>1_LAP Template</vt:lpstr>
      <vt:lpstr>1_WellCare  Theme</vt:lpstr>
      <vt:lpstr>TCLayout.ActiveDocument.1</vt:lpstr>
      <vt:lpstr>WellCare of Kentucky’s   Quest for Quality Impact Plus Provider Orientation </vt:lpstr>
      <vt:lpstr>Why the Quest for Quality?</vt:lpstr>
      <vt:lpstr>How Do We Work Together to Achieve Our Goals?</vt:lpstr>
      <vt:lpstr>HEDIS</vt:lpstr>
      <vt:lpstr>PowerPoint Presentation</vt:lpstr>
      <vt:lpstr>Regional Offices</vt:lpstr>
      <vt:lpstr>Behavioral Health Case Management</vt:lpstr>
      <vt:lpstr>The Mission and Purpose</vt:lpstr>
      <vt:lpstr>Goals of Case Management</vt:lpstr>
      <vt:lpstr>How Members are Identified for Case Management</vt:lpstr>
      <vt:lpstr>The Model</vt:lpstr>
      <vt:lpstr>Case Management Contact Information</vt:lpstr>
      <vt:lpstr>PowerPoint Presentation</vt:lpstr>
      <vt:lpstr>Disease Management Programs</vt:lpstr>
      <vt:lpstr>The Mission and Purpose</vt:lpstr>
      <vt:lpstr>How Members are Identified for Disease Management</vt:lpstr>
      <vt:lpstr>PowerPoint Presentation</vt:lpstr>
      <vt:lpstr>Utilization management </vt:lpstr>
      <vt:lpstr>Impact Plus Clinical Information</vt:lpstr>
      <vt:lpstr>PowerPoint Presentation</vt:lpstr>
      <vt:lpstr>PowerPoint Presentation</vt:lpstr>
      <vt:lpstr>Common Provider Themes</vt:lpstr>
      <vt:lpstr>Common Provider Themes ~ Continued</vt:lpstr>
      <vt:lpstr>Measurable Plans</vt:lpstr>
      <vt:lpstr>PowerPoint Presentation</vt:lpstr>
      <vt:lpstr>PowerPoint Presentation</vt:lpstr>
      <vt:lpstr>Utilization Management </vt:lpstr>
      <vt:lpstr>PowerPoint Presentation</vt:lpstr>
      <vt:lpstr>What is an appeal?</vt:lpstr>
      <vt:lpstr>Methods of filing an appeal</vt:lpstr>
      <vt:lpstr>Appeals Timeframes</vt:lpstr>
      <vt:lpstr>Types of Appeal Request</vt:lpstr>
      <vt:lpstr>Appeal Extensions</vt:lpstr>
      <vt:lpstr>PowerPoint Presentation</vt:lpstr>
      <vt:lpstr>Emergency Services</vt:lpstr>
      <vt:lpstr>PowerPoint Presentation</vt:lpstr>
      <vt:lpstr>WellCare Website Content</vt:lpstr>
      <vt:lpstr>WellCare Website content </vt:lpstr>
      <vt:lpstr>Wellcare Website content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Wellcare Deck Template</dc:title>
  <dc:creator>Miller, Ramona</dc:creator>
  <cp:lastModifiedBy>RENEE</cp:lastModifiedBy>
  <cp:revision>506</cp:revision>
  <cp:lastPrinted>2012-12-03T22:30:18Z</cp:lastPrinted>
  <dcterms:created xsi:type="dcterms:W3CDTF">2037-02-06T11:28:16Z</dcterms:created>
  <dcterms:modified xsi:type="dcterms:W3CDTF">2012-12-10T17:34:22Z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ocation">
    <vt:lpwstr/>
  </property>
</Properties>
</file>