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19" r:id="rId3"/>
    <p:sldId id="257" r:id="rId4"/>
    <p:sldId id="273" r:id="rId5"/>
    <p:sldId id="278" r:id="rId6"/>
    <p:sldId id="272" r:id="rId7"/>
    <p:sldId id="271" r:id="rId8"/>
    <p:sldId id="259" r:id="rId9"/>
    <p:sldId id="267" r:id="rId10"/>
    <p:sldId id="268" r:id="rId11"/>
    <p:sldId id="269" r:id="rId12"/>
    <p:sldId id="274" r:id="rId13"/>
    <p:sldId id="283" r:id="rId14"/>
    <p:sldId id="281" r:id="rId15"/>
    <p:sldId id="280" r:id="rId16"/>
    <p:sldId id="264" r:id="rId17"/>
    <p:sldId id="265" r:id="rId18"/>
    <p:sldId id="266" r:id="rId19"/>
    <p:sldId id="318" r:id="rId20"/>
    <p:sldId id="296" r:id="rId21"/>
    <p:sldId id="285" r:id="rId22"/>
    <p:sldId id="297" r:id="rId23"/>
    <p:sldId id="275" r:id="rId24"/>
    <p:sldId id="277" r:id="rId25"/>
    <p:sldId id="276" r:id="rId26"/>
    <p:sldId id="284" r:id="rId27"/>
    <p:sldId id="286" r:id="rId28"/>
    <p:sldId id="291" r:id="rId29"/>
    <p:sldId id="290" r:id="rId30"/>
    <p:sldId id="287" r:id="rId31"/>
    <p:sldId id="317" r:id="rId32"/>
    <p:sldId id="292" r:id="rId33"/>
    <p:sldId id="293" r:id="rId34"/>
    <p:sldId id="294" r:id="rId35"/>
    <p:sldId id="295" r:id="rId36"/>
    <p:sldId id="298" r:id="rId37"/>
    <p:sldId id="299" r:id="rId38"/>
    <p:sldId id="301" r:id="rId39"/>
    <p:sldId id="302" r:id="rId40"/>
    <p:sldId id="300" r:id="rId41"/>
    <p:sldId id="308" r:id="rId42"/>
    <p:sldId id="309" r:id="rId43"/>
    <p:sldId id="310" r:id="rId44"/>
    <p:sldId id="311" r:id="rId45"/>
    <p:sldId id="312" r:id="rId46"/>
    <p:sldId id="313" r:id="rId47"/>
    <p:sldId id="314" r:id="rId48"/>
    <p:sldId id="303" r:id="rId49"/>
    <p:sldId id="304" r:id="rId50"/>
    <p:sldId id="305" r:id="rId51"/>
    <p:sldId id="307" r:id="rId52"/>
    <p:sldId id="28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6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0732" autoAdjust="0"/>
  </p:normalViewPr>
  <p:slideViewPr>
    <p:cSldViewPr>
      <p:cViewPr>
        <p:scale>
          <a:sx n="100" d="100"/>
          <a:sy n="100" d="100"/>
        </p:scale>
        <p:origin x="-58" y="8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11883-DB00-4C14-B365-752BC6EA8F0B}" type="datetimeFigureOut">
              <a:rPr lang="en-US" smtClean="0"/>
              <a:t>1/14/2016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9760F-E3E0-4F9B-AC0E-E7597111A900}" type="slidenum">
              <a:rPr lang="en-US" smtClean="0"/>
              <a:t>‹#›</a:t>
            </a:fld>
            <a:endParaRPr lang="en-US" dirty="0"/>
          </a:p>
        </p:txBody>
      </p:sp>
    </p:spTree>
    <p:extLst>
      <p:ext uri="{BB962C8B-B14F-4D97-AF65-F5344CB8AC3E}">
        <p14:creationId xmlns:p14="http://schemas.microsoft.com/office/powerpoint/2010/main" val="41680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So I know you have a lot of questions?  Do I have to do this?  How long does it take to do it?  Will it replace the CAFAS?  Will it make my life easier?   My goal is for Transformations to offer you a service that supports you in providing quality services and makes the professional both profitable and enjoyable.  We developed an intake team that relieved you of doing the enrollment paperwork and the biopsychosocial.  We moved to an EMR to provide efficiency in the billing process, to secure a speedier turn-around time on your payments and a better way to meet the new 48 hour regulation than driving into the office every other day.  We adopted the CAFAS so that you could have a shared treatment plan and so that we could collect data to show the MCOs proof of your success.  We currently have someone analyzing our CAFAS data and we will let you know the findings. If you are providing treatment to an adult or a child below the age of 5, we can not use the CAFAS  Instead you are copying and pasting a treatment plan into MCP. And that has its benefits but it also means you have to be more intentional about sharing the plan with the treatment team.  We are currently researching the Medicaid and </a:t>
            </a:r>
            <a:r>
              <a:rPr lang="en-US" baseline="0" dirty="0" err="1" smtClean="0"/>
              <a:t>mco</a:t>
            </a:r>
            <a:r>
              <a:rPr lang="en-US" baseline="0" dirty="0" smtClean="0"/>
              <a:t> requirements for treatment planning.  How often do we really have to do the CAFAS? How often do we need to update the treatment plan?   We are working on that.</a:t>
            </a:r>
          </a:p>
          <a:p>
            <a:r>
              <a:rPr lang="en-US" baseline="0" dirty="0" smtClean="0"/>
              <a:t>But how is the CASII going to affect my goal?</a:t>
            </a:r>
          </a:p>
          <a:p>
            <a:r>
              <a:rPr lang="en-US" baseline="0" dirty="0" smtClean="0"/>
              <a:t>First off lets clarify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July 1, 2015 the Kentucky Department</a:t>
            </a:r>
            <a:r>
              <a:rPr lang="en-US" baseline="0" dirty="0" smtClean="0"/>
              <a:t> of </a:t>
            </a:r>
            <a:r>
              <a:rPr lang="en-US" dirty="0" smtClean="0"/>
              <a:t>Medicaid Services adopted</a:t>
            </a:r>
            <a:r>
              <a:rPr lang="en-US" baseline="0" dirty="0" smtClean="0"/>
              <a:t> four assessment tools.  One is for drug and alcohol treatment (ASAM), the rest are for behavioral health.  The CASII, for children and adolescents ages 5 to 19.  The </a:t>
            </a:r>
            <a:r>
              <a:rPr lang="en-US" baseline="0" dirty="0" err="1" smtClean="0"/>
              <a:t>ECSII,for</a:t>
            </a:r>
            <a:r>
              <a:rPr lang="en-US" baseline="0" dirty="0" smtClean="0"/>
              <a:t> ages 0 to 5 and the LOCUS, for adults 19 and older.  So we are actually looking at 3 tools. They were built off of each other and look and work the same with adjustments for the targeted age group.  They are administered the same way the CAFAS is so you will be familiar with the process. So you will go through 5 or 6 categories and pick a column that describes the client’s behavior and it designates a score.  Deb Holladay says the time to administer these assessments is less than 10 minutes.  And I am counting on that today so that we get out of here on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let me reiterate that the </a:t>
            </a:r>
            <a:r>
              <a:rPr lang="en-US" baseline="0" dirty="0" err="1" smtClean="0"/>
              <a:t>Ky</a:t>
            </a:r>
            <a:r>
              <a:rPr lang="en-US" baseline="0" dirty="0" smtClean="0"/>
              <a:t> </a:t>
            </a:r>
            <a:r>
              <a:rPr lang="en-US" baseline="0" dirty="0" err="1" smtClean="0"/>
              <a:t>dept</a:t>
            </a:r>
            <a:r>
              <a:rPr lang="en-US" baseline="0" dirty="0" smtClean="0"/>
              <a:t> of Medicaid Services is requiring that these tools be used by the MCOs, not us.  So that frees us up to look at if we want to use these tools, how we would want to use them.  Will they help us meet my goal for Transformations to provide support for quality services and make your professional both profitable and enjoyable?  So lets take a look.  </a:t>
            </a:r>
          </a:p>
          <a:p>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49760F-E3E0-4F9B-AC0E-E7597111A900}" type="slidenum">
              <a:rPr lang="en-US" smtClean="0"/>
              <a:t>1</a:t>
            </a:fld>
            <a:endParaRPr lang="en-US" dirty="0"/>
          </a:p>
        </p:txBody>
      </p:sp>
    </p:spTree>
    <p:extLst>
      <p:ext uri="{BB962C8B-B14F-4D97-AF65-F5344CB8AC3E}">
        <p14:creationId xmlns:p14="http://schemas.microsoft.com/office/powerpoint/2010/main" val="397508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Co-occurrence recognizes the children</a:t>
            </a:r>
            <a:r>
              <a:rPr lang="en-US" baseline="0" dirty="0" smtClean="0"/>
              <a:t> with multiple problems are at greater risk.</a:t>
            </a:r>
          </a:p>
          <a:p>
            <a:endParaRPr lang="en-US" baseline="0" dirty="0" smtClean="0"/>
          </a:p>
          <a:p>
            <a:r>
              <a:rPr lang="en-US" baseline="0" dirty="0" smtClean="0"/>
              <a:t>4. Stress and support</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10</a:t>
            </a:fld>
            <a:endParaRPr lang="en-US" dirty="0"/>
          </a:p>
        </p:txBody>
      </p:sp>
    </p:spTree>
    <p:extLst>
      <p:ext uri="{BB962C8B-B14F-4D97-AF65-F5344CB8AC3E}">
        <p14:creationId xmlns:p14="http://schemas.microsoft.com/office/powerpoint/2010/main" val="1931419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scores for each category is documented and added</a:t>
            </a:r>
            <a:r>
              <a:rPr lang="en-US" baseline="0" dirty="0" smtClean="0"/>
              <a:t> up for a composite CASII score.  </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12</a:t>
            </a:fld>
            <a:endParaRPr lang="en-US" dirty="0"/>
          </a:p>
        </p:txBody>
      </p:sp>
    </p:spTree>
    <p:extLst>
      <p:ext uri="{BB962C8B-B14F-4D97-AF65-F5344CB8AC3E}">
        <p14:creationId xmlns:p14="http://schemas.microsoft.com/office/powerpoint/2010/main" val="157801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then take the composite score and use it to determine a level of service intensity.</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13</a:t>
            </a:fld>
            <a:endParaRPr lang="en-US" dirty="0"/>
          </a:p>
        </p:txBody>
      </p:sp>
    </p:spTree>
    <p:extLst>
      <p:ext uri="{BB962C8B-B14F-4D97-AF65-F5344CB8AC3E}">
        <p14:creationId xmlns:p14="http://schemas.microsoft.com/office/powerpoint/2010/main" val="2966728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aside to help you better understand the level of intensity.  In the past these terms related to programs. Red is in-patient, Green is IMPACT Plus, Yellow is an IOP, 5 Cross Roads</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14</a:t>
            </a:fld>
            <a:endParaRPr lang="en-US"/>
          </a:p>
        </p:txBody>
      </p:sp>
    </p:spTree>
    <p:extLst>
      <p:ext uri="{BB962C8B-B14F-4D97-AF65-F5344CB8AC3E}">
        <p14:creationId xmlns:p14="http://schemas.microsoft.com/office/powerpoint/2010/main" val="658435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CASII is</a:t>
            </a:r>
            <a:r>
              <a:rPr lang="en-US" baseline="0" dirty="0" smtClean="0"/>
              <a:t> designed to work more like this so that every service is available at every level of care.  The difference would be the frequency and intensity.  </a:t>
            </a:r>
          </a:p>
          <a:p>
            <a:r>
              <a:rPr lang="en-US" baseline="0" dirty="0" smtClean="0"/>
              <a:t>Example:  We were referred a client that was active in a therapeutic foster care program.  These programs bill a bulk rate that includes therapy services.  So traditionally we can not be reimbursed for therapy services to children in this program.  Even a local partial hospitalization program was seeing this client for free because they could not get authorization.  The client was referred to us and I used the documentation provided by the hospital and the therapeutic foster care program to request authorization.  The services were denied.  So I called up the client’s social worker at the therapeutic foster care program.  We reviewed the CASII together over the phone and she gave the information to the MCO.  The child was then approved for our therapy services.</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15</a:t>
            </a:fld>
            <a:endParaRPr lang="en-US"/>
          </a:p>
        </p:txBody>
      </p:sp>
    </p:spTree>
    <p:extLst>
      <p:ext uri="{BB962C8B-B14F-4D97-AF65-F5344CB8AC3E}">
        <p14:creationId xmlns:p14="http://schemas.microsoft.com/office/powerpoint/2010/main" val="65843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these tools out.  You will only need one copy of the Assessment tool.  We do not need to fill this form out for each client.  </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19</a:t>
            </a:fld>
            <a:endParaRPr lang="en-US" dirty="0"/>
          </a:p>
        </p:txBody>
      </p:sp>
    </p:spTree>
    <p:extLst>
      <p:ext uri="{BB962C8B-B14F-4D97-AF65-F5344CB8AC3E}">
        <p14:creationId xmlns:p14="http://schemas.microsoft.com/office/powerpoint/2010/main" val="1035801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our first client.  Read</a:t>
            </a:r>
            <a:r>
              <a:rPr lang="en-US" baseline="0" dirty="0" smtClean="0"/>
              <a:t> this report and use the CASII to determine his score and services. Fill out the CASII work sheet and turn it in to your training supervisor.  Be sure to write you name and the client’s name on the form. </a:t>
            </a:r>
          </a:p>
          <a:p>
            <a:r>
              <a:rPr lang="en-US" sz="1200" dirty="0" smtClean="0"/>
              <a:t>Hints for Completing the assessment</a:t>
            </a:r>
          </a:p>
          <a:p>
            <a:pPr marL="457200" indent="-457200">
              <a:buFont typeface="Arial" panose="020B0604020202020204" pitchFamily="34" charset="0"/>
              <a:buChar char="•"/>
            </a:pPr>
            <a:r>
              <a:rPr lang="en-US" sz="1200" dirty="0" smtClean="0"/>
              <a:t>Assess a problem not a diagnosis</a:t>
            </a:r>
          </a:p>
          <a:p>
            <a:pPr marL="457200" indent="-457200">
              <a:buFont typeface="Arial" panose="020B0604020202020204" pitchFamily="34" charset="0"/>
              <a:buChar char="•"/>
            </a:pPr>
            <a:r>
              <a:rPr lang="en-US" sz="1200" dirty="0" smtClean="0"/>
              <a:t>Client will have behaviors in multiple columns but pick the column with the highest score.</a:t>
            </a:r>
          </a:p>
          <a:p>
            <a:pPr marL="457200" indent="-457200">
              <a:buFont typeface="Arial" panose="020B0604020202020204" pitchFamily="34" charset="0"/>
              <a:buChar char="•"/>
            </a:pPr>
            <a:r>
              <a:rPr lang="en-US" sz="1200" dirty="0" smtClean="0"/>
              <a:t>If you can’t decide between two scores, go higher</a:t>
            </a:r>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1200" dirty="0" smtClean="0"/>
              <a:t>Once you have completed</a:t>
            </a:r>
            <a:r>
              <a:rPr lang="en-US" sz="1200" baseline="0" dirty="0" smtClean="0"/>
              <a:t> the CASII score sheet, click to the next screen to compare your assessment with mine.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20</a:t>
            </a:fld>
            <a:endParaRPr lang="en-US" dirty="0"/>
          </a:p>
        </p:txBody>
      </p:sp>
    </p:spTree>
    <p:extLst>
      <p:ext uri="{BB962C8B-B14F-4D97-AF65-F5344CB8AC3E}">
        <p14:creationId xmlns:p14="http://schemas.microsoft.com/office/powerpoint/2010/main" val="1431229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22</a:t>
            </a:fld>
            <a:endParaRPr lang="en-US" dirty="0"/>
          </a:p>
        </p:txBody>
      </p:sp>
    </p:spTree>
    <p:extLst>
      <p:ext uri="{BB962C8B-B14F-4D97-AF65-F5344CB8AC3E}">
        <p14:creationId xmlns:p14="http://schemas.microsoft.com/office/powerpoint/2010/main" val="2170146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may we</a:t>
            </a:r>
            <a:r>
              <a:rPr lang="en-US" baseline="0" dirty="0" smtClean="0"/>
              <a:t> use the CASII? Whenever it  is beneficial.  Transformations uses the tool at intake for the diagnostic evaluation.  This should help you when you accept a new case to know upfront the level of services required of you.  Sara at passport told us she was going to start using the tool this January for authorizations.  </a:t>
            </a:r>
            <a:r>
              <a:rPr lang="en-US" baseline="0" dirty="0" err="1" smtClean="0"/>
              <a:t>Wellcare</a:t>
            </a:r>
            <a:r>
              <a:rPr lang="en-US" baseline="0" dirty="0" smtClean="0"/>
              <a:t> and </a:t>
            </a:r>
            <a:r>
              <a:rPr lang="en-US" baseline="0" dirty="0" err="1" smtClean="0"/>
              <a:t>MHNet</a:t>
            </a:r>
            <a:r>
              <a:rPr lang="en-US" baseline="0" dirty="0" smtClean="0"/>
              <a:t> are already using it.  I believe there is a place on beacon e services authorization form asking for the assessment score.  I would like for Transformations to use the tool for supervision of associates and CSWs.  It needs to go on our discharge summaries. </a:t>
            </a:r>
            <a:r>
              <a:rPr lang="en-US" baseline="0" dirty="0" smtClean="0"/>
              <a:t>This is a way to begin billing for the time you put into doing discharge summaries.  By the way the time it takes to do this assessment    </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23</a:t>
            </a:fld>
            <a:endParaRPr lang="en-US" dirty="0"/>
          </a:p>
        </p:txBody>
      </p:sp>
    </p:spTree>
    <p:extLst>
      <p:ext uri="{BB962C8B-B14F-4D97-AF65-F5344CB8AC3E}">
        <p14:creationId xmlns:p14="http://schemas.microsoft.com/office/powerpoint/2010/main" val="143024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33</a:t>
            </a:fld>
            <a:endParaRPr lang="en-US" dirty="0"/>
          </a:p>
        </p:txBody>
      </p:sp>
    </p:spTree>
    <p:extLst>
      <p:ext uri="{BB962C8B-B14F-4D97-AF65-F5344CB8AC3E}">
        <p14:creationId xmlns:p14="http://schemas.microsoft.com/office/powerpoint/2010/main" val="25560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CASII is</a:t>
            </a:r>
            <a:r>
              <a:rPr lang="en-US" baseline="0" dirty="0" smtClean="0"/>
              <a:t> a tool that  grades the level of need and then correlates it with the type and intensity and frequency of services.  In days past the only level of care assessed with inpatient and out patient.  The CASII recognizes the role of case management, CSA and community supports.  Every </a:t>
            </a:r>
            <a:r>
              <a:rPr lang="en-US" baseline="0" dirty="0" err="1" smtClean="0"/>
              <a:t>medicaid</a:t>
            </a:r>
            <a:r>
              <a:rPr lang="en-US" baseline="0" dirty="0" smtClean="0"/>
              <a:t> managed care organization will be using this tool as they authorize services</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2</a:t>
            </a:fld>
            <a:endParaRPr lang="en-US"/>
          </a:p>
        </p:txBody>
      </p:sp>
    </p:spTree>
    <p:extLst>
      <p:ext uri="{BB962C8B-B14F-4D97-AF65-F5344CB8AC3E}">
        <p14:creationId xmlns:p14="http://schemas.microsoft.com/office/powerpoint/2010/main" val="3888653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category is</a:t>
            </a:r>
            <a:r>
              <a:rPr lang="en-US" baseline="0" dirty="0" smtClean="0"/>
              <a:t> scored on a scale of 1 to 5 and then added up for a total score</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38</a:t>
            </a:fld>
            <a:endParaRPr lang="en-US" dirty="0"/>
          </a:p>
        </p:txBody>
      </p:sp>
    </p:spTree>
    <p:extLst>
      <p:ext uri="{BB962C8B-B14F-4D97-AF65-F5344CB8AC3E}">
        <p14:creationId xmlns:p14="http://schemas.microsoft.com/office/powerpoint/2010/main" val="144597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he Kentucky Department of Medicaid Services mandated all managed care organizations  to utilize these tools for the purpose of determining medical necessity.  What that means is, we now have a standard </a:t>
            </a:r>
            <a:r>
              <a:rPr lang="en-US" baseline="0" dirty="0" smtClean="0"/>
              <a:t>across all MCOs for </a:t>
            </a:r>
            <a:r>
              <a:rPr lang="en-US" baseline="0" dirty="0" smtClean="0"/>
              <a:t>determining level of care that will help us obtain authorization for services</a:t>
            </a:r>
            <a:r>
              <a:rPr lang="en-US" baseline="0" dirty="0" smtClean="0"/>
              <a:t>.  I will elaborate some more on what this definition means.</a:t>
            </a:r>
          </a:p>
          <a:p>
            <a:endParaRPr lang="en-US" baseline="0" dirty="0" smtClean="0"/>
          </a:p>
          <a:p>
            <a:r>
              <a:rPr lang="en-US" baseline="0" dirty="0" smtClean="0"/>
              <a:t>So I know you have a lot of questions?  Do I have to do this?  How long does it take to do it?  Will it replace the CAFAS?  Will it make my life easier?  Will it make it more complicated.  My goal is for Transformations to offer you a service that supports you in providing quality services and makes the professional both profitable and enjoyable.  We developed an intake team that relieved you of doing the enrollment paperwork and the biopsychosocial.  We moved to an EMR to provide efficiency in the billing process, to secure a speedier turn-around time on your payments and a better way to meet the new 48 hour regulation than driving into the office every other day.  We adopted the CAFAS so that you could have a shared treatment plan and so that we could collect data to show the MCOs proof of your success.  We currently have someone analyzing our CAFAS data and we will let you know the findings. The CAFAS treatment plan does have its problems.  If we can figure a way to do a shared treatment plan in MCP, I would gladly go to that.  We could use the copy feature and edit the treatment plan rather than create a new one at every review.  If you have done a treatment plan for an adult or a toddler in MCP you know it is pretty simple.  </a:t>
            </a:r>
          </a:p>
          <a:p>
            <a:endParaRPr lang="en-US" baseline="0" dirty="0" smtClean="0"/>
          </a:p>
        </p:txBody>
      </p:sp>
      <p:sp>
        <p:nvSpPr>
          <p:cNvPr id="4" name="Slide Number Placeholder 3"/>
          <p:cNvSpPr>
            <a:spLocks noGrp="1"/>
          </p:cNvSpPr>
          <p:nvPr>
            <p:ph type="sldNum" sz="quarter" idx="10"/>
          </p:nvPr>
        </p:nvSpPr>
        <p:spPr/>
        <p:txBody>
          <a:bodyPr/>
          <a:lstStyle/>
          <a:p>
            <a:fld id="{9B49760F-E3E0-4F9B-AC0E-E7597111A900}" type="slidenum">
              <a:rPr lang="en-US" smtClean="0"/>
              <a:t>3</a:t>
            </a:fld>
            <a:endParaRPr lang="en-US" dirty="0"/>
          </a:p>
        </p:txBody>
      </p:sp>
    </p:spTree>
    <p:extLst>
      <p:ext uri="{BB962C8B-B14F-4D97-AF65-F5344CB8AC3E}">
        <p14:creationId xmlns:p14="http://schemas.microsoft.com/office/powerpoint/2010/main" val="87071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screen</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4</a:t>
            </a:fld>
            <a:endParaRPr lang="en-US" dirty="0"/>
          </a:p>
        </p:txBody>
      </p:sp>
    </p:spTree>
    <p:extLst>
      <p:ext uri="{BB962C8B-B14F-4D97-AF65-F5344CB8AC3E}">
        <p14:creationId xmlns:p14="http://schemas.microsoft.com/office/powerpoint/2010/main" val="415389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provider types may administer the CASII</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5</a:t>
            </a:fld>
            <a:endParaRPr lang="en-US" dirty="0"/>
          </a:p>
        </p:txBody>
      </p:sp>
    </p:spTree>
    <p:extLst>
      <p:ext uri="{BB962C8B-B14F-4D97-AF65-F5344CB8AC3E}">
        <p14:creationId xmlns:p14="http://schemas.microsoft.com/office/powerpoint/2010/main" val="365964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CASII</a:t>
            </a:r>
            <a:r>
              <a:rPr lang="en-US" baseline="0" dirty="0" smtClean="0"/>
              <a:t> may be administered by you and it recommends the service types that you provide:  Case management, CSA, Home based therapy. </a:t>
            </a:r>
            <a:r>
              <a:rPr lang="en-US" baseline="0" dirty="0" smtClean="0"/>
              <a:t> </a:t>
            </a:r>
            <a:r>
              <a:rPr lang="en-US" baseline="0" dirty="0" err="1" smtClean="0"/>
              <a:t>Ky</a:t>
            </a:r>
            <a:r>
              <a:rPr lang="en-US" baseline="0" dirty="0" smtClean="0"/>
              <a:t> is moving away from having programs like IMPACT Plus and focusing more on having services like the ones you provide.  It </a:t>
            </a:r>
            <a:r>
              <a:rPr lang="en-US" baseline="0" dirty="0" smtClean="0"/>
              <a:t>is also more concerned with determining the frequency and intensity of your services than categorizing clients in to programs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6</a:t>
            </a:fld>
            <a:endParaRPr lang="en-US"/>
          </a:p>
        </p:txBody>
      </p:sp>
    </p:spTree>
    <p:extLst>
      <p:ext uri="{BB962C8B-B14F-4D97-AF65-F5344CB8AC3E}">
        <p14:creationId xmlns:p14="http://schemas.microsoft.com/office/powerpoint/2010/main" val="388865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CASII</a:t>
            </a:r>
            <a:r>
              <a:rPr lang="en-US" baseline="0" dirty="0" smtClean="0"/>
              <a:t> tool gives a score to the intensity of the problem the client is experiencing and then correlates it with the type of services as well as the intensity and frequency of those services.  </a:t>
            </a:r>
            <a:r>
              <a:rPr lang="en-US" baseline="0" dirty="0" smtClean="0"/>
              <a:t>I don’t think the CASII fits the state’s definition of a mental health assessment because it doesn’t result in a diagnosis.  But I do think it fits into the treatment plan development service category.</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7</a:t>
            </a:fld>
            <a:endParaRPr lang="en-US"/>
          </a:p>
        </p:txBody>
      </p:sp>
    </p:spTree>
    <p:extLst>
      <p:ext uri="{BB962C8B-B14F-4D97-AF65-F5344CB8AC3E}">
        <p14:creationId xmlns:p14="http://schemas.microsoft.com/office/powerpoint/2010/main" val="388865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intensity of the problem is assessed in 6 different </a:t>
            </a:r>
            <a:r>
              <a:rPr lang="en-US" baseline="0" dirty="0" smtClean="0"/>
              <a:t>categories</a:t>
            </a:r>
            <a:r>
              <a:rPr lang="en-US" baseline="0" dirty="0" smtClean="0"/>
              <a:t>.  Then each category is scored on a scale of 1 to 5 with 5 being the most severe.</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8</a:t>
            </a:fld>
            <a:endParaRPr lang="en-US"/>
          </a:p>
        </p:txBody>
      </p:sp>
    </p:spTree>
    <p:extLst>
      <p:ext uri="{BB962C8B-B14F-4D97-AF65-F5344CB8AC3E}">
        <p14:creationId xmlns:p14="http://schemas.microsoft.com/office/powerpoint/2010/main" val="144597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on the categories</a:t>
            </a:r>
            <a:endParaRPr lang="en-US" dirty="0"/>
          </a:p>
        </p:txBody>
      </p:sp>
      <p:sp>
        <p:nvSpPr>
          <p:cNvPr id="4" name="Slide Number Placeholder 3"/>
          <p:cNvSpPr>
            <a:spLocks noGrp="1"/>
          </p:cNvSpPr>
          <p:nvPr>
            <p:ph type="sldNum" sz="quarter" idx="10"/>
          </p:nvPr>
        </p:nvSpPr>
        <p:spPr/>
        <p:txBody>
          <a:bodyPr/>
          <a:lstStyle/>
          <a:p>
            <a:fld id="{9B49760F-E3E0-4F9B-AC0E-E7597111A900}" type="slidenum">
              <a:rPr lang="en-US" smtClean="0"/>
              <a:t>9</a:t>
            </a:fld>
            <a:endParaRPr lang="en-US" dirty="0"/>
          </a:p>
        </p:txBody>
      </p:sp>
    </p:spTree>
    <p:extLst>
      <p:ext uri="{BB962C8B-B14F-4D97-AF65-F5344CB8AC3E}">
        <p14:creationId xmlns:p14="http://schemas.microsoft.com/office/powerpoint/2010/main" val="296505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A094C6E9-D9F7-4236-B20A-49D719C28027}" type="datetimeFigureOut">
              <a:rPr lang="en-US" smtClean="0"/>
              <a:t>1/14/2016</a:t>
            </a:fld>
            <a:endParaRPr lang="en-US" dirty="0"/>
          </a:p>
        </p:txBody>
      </p:sp>
      <p:sp>
        <p:nvSpPr>
          <p:cNvPr id="17" name="Slide Number Placeholder 16"/>
          <p:cNvSpPr>
            <a:spLocks noGrp="1"/>
          </p:cNvSpPr>
          <p:nvPr>
            <p:ph type="sldNum" sz="quarter" idx="11"/>
          </p:nvPr>
        </p:nvSpPr>
        <p:spPr/>
        <p:txBody>
          <a:bodyPr/>
          <a:lstStyle/>
          <a:p>
            <a:fld id="{FC41E67B-DB0D-4B55-AB03-D1082BC46E76}" type="slidenum">
              <a:rPr lang="en-US" smtClean="0"/>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4C6E9-D9F7-4236-B20A-49D719C28027}" type="datetimeFigureOut">
              <a:rPr lang="en-US" smtClean="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1E67B-DB0D-4B55-AB03-D1082BC46E7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4C6E9-D9F7-4236-B20A-49D719C28027}" type="datetimeFigureOut">
              <a:rPr lang="en-US" smtClean="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1E67B-DB0D-4B55-AB03-D1082BC46E76}" type="slidenum">
              <a:rPr lang="en-US" smtClean="0"/>
              <a:t>‹#›</a:t>
            </a:fld>
            <a:endParaRPr lang="en-US"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A094C6E9-D9F7-4236-B20A-49D719C28027}" type="datetimeFigureOut">
              <a:rPr lang="en-US" smtClean="0"/>
              <a:t>1/14/2016</a:t>
            </a:fld>
            <a:endParaRPr lang="en-US" dirty="0"/>
          </a:p>
        </p:txBody>
      </p:sp>
      <p:sp>
        <p:nvSpPr>
          <p:cNvPr id="12" name="Slide Number Placeholder 11"/>
          <p:cNvSpPr>
            <a:spLocks noGrp="1"/>
          </p:cNvSpPr>
          <p:nvPr>
            <p:ph type="sldNum" sz="quarter" idx="15"/>
          </p:nvPr>
        </p:nvSpPr>
        <p:spPr/>
        <p:txBody>
          <a:bodyPr/>
          <a:lstStyle/>
          <a:p>
            <a:fld id="{FC41E67B-DB0D-4B55-AB03-D1082BC46E76}" type="slidenum">
              <a:rPr lang="en-US" smtClean="0"/>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A094C6E9-D9F7-4236-B20A-49D719C28027}" type="datetimeFigureOut">
              <a:rPr lang="en-US" smtClean="0"/>
              <a:t>1/14/2016</a:t>
            </a:fld>
            <a:endParaRPr lang="en-US" dirty="0"/>
          </a:p>
        </p:txBody>
      </p:sp>
      <p:sp>
        <p:nvSpPr>
          <p:cNvPr id="14" name="Slide Number Placeholder 13"/>
          <p:cNvSpPr>
            <a:spLocks noGrp="1"/>
          </p:cNvSpPr>
          <p:nvPr>
            <p:ph type="sldNum" sz="quarter" idx="11"/>
          </p:nvPr>
        </p:nvSpPr>
        <p:spPr/>
        <p:txBody>
          <a:bodyPr/>
          <a:lstStyle/>
          <a:p>
            <a:fld id="{FC41E67B-DB0D-4B55-AB03-D1082BC46E76}"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A094C6E9-D9F7-4236-B20A-49D719C28027}" type="datetimeFigureOut">
              <a:rPr lang="en-US" smtClean="0"/>
              <a:t>1/14/2016</a:t>
            </a:fld>
            <a:endParaRPr lang="en-US" dirty="0"/>
          </a:p>
        </p:txBody>
      </p:sp>
      <p:sp>
        <p:nvSpPr>
          <p:cNvPr id="12" name="Slide Number Placeholder 11"/>
          <p:cNvSpPr>
            <a:spLocks noGrp="1"/>
          </p:cNvSpPr>
          <p:nvPr>
            <p:ph type="sldNum" sz="quarter" idx="16"/>
          </p:nvPr>
        </p:nvSpPr>
        <p:spPr/>
        <p:txBody>
          <a:bodyPr/>
          <a:lstStyle/>
          <a:p>
            <a:fld id="{FC41E67B-DB0D-4B55-AB03-D1082BC46E76}" type="slidenum">
              <a:rPr lang="en-US" smtClean="0"/>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094C6E9-D9F7-4236-B20A-49D719C28027}" type="datetimeFigureOut">
              <a:rPr lang="en-US" smtClean="0"/>
              <a:t>1/14/2016</a:t>
            </a:fld>
            <a:endParaRPr lang="en-US" dirty="0"/>
          </a:p>
        </p:txBody>
      </p:sp>
      <p:sp>
        <p:nvSpPr>
          <p:cNvPr id="12" name="Slide Number Placeholder 11"/>
          <p:cNvSpPr>
            <a:spLocks noGrp="1"/>
          </p:cNvSpPr>
          <p:nvPr>
            <p:ph type="sldNum" sz="quarter" idx="17"/>
          </p:nvPr>
        </p:nvSpPr>
        <p:spPr/>
        <p:txBody>
          <a:bodyPr/>
          <a:lstStyle/>
          <a:p>
            <a:fld id="{FC41E67B-DB0D-4B55-AB03-D1082BC46E76}" type="slidenum">
              <a:rPr lang="en-US" smtClean="0"/>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A094C6E9-D9F7-4236-B20A-49D719C28027}" type="datetimeFigureOut">
              <a:rPr lang="en-US" smtClean="0"/>
              <a:t>1/14/2016</a:t>
            </a:fld>
            <a:endParaRPr lang="en-US" dirty="0"/>
          </a:p>
        </p:txBody>
      </p:sp>
      <p:sp>
        <p:nvSpPr>
          <p:cNvPr id="16" name="Slide Number Placeholder 15"/>
          <p:cNvSpPr>
            <a:spLocks noGrp="1"/>
          </p:cNvSpPr>
          <p:nvPr>
            <p:ph type="sldNum" sz="quarter" idx="11"/>
          </p:nvPr>
        </p:nvSpPr>
        <p:spPr/>
        <p:txBody>
          <a:bodyPr/>
          <a:lstStyle/>
          <a:p>
            <a:fld id="{FC41E67B-DB0D-4B55-AB03-D1082BC46E76}"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094C6E9-D9F7-4236-B20A-49D719C28027}" type="datetimeFigureOut">
              <a:rPr lang="en-US" smtClean="0"/>
              <a:t>1/14/2016</a:t>
            </a:fld>
            <a:endParaRPr lang="en-US" dirty="0"/>
          </a:p>
        </p:txBody>
      </p:sp>
      <p:sp>
        <p:nvSpPr>
          <p:cNvPr id="8" name="Slide Number Placeholder 7"/>
          <p:cNvSpPr>
            <a:spLocks noGrp="1"/>
          </p:cNvSpPr>
          <p:nvPr>
            <p:ph type="sldNum" sz="quarter" idx="11"/>
          </p:nvPr>
        </p:nvSpPr>
        <p:spPr/>
        <p:txBody>
          <a:bodyPr/>
          <a:lstStyle/>
          <a:p>
            <a:fld id="{FC41E67B-DB0D-4B55-AB03-D1082BC46E76}"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A094C6E9-D9F7-4236-B20A-49D719C28027}" type="datetimeFigureOut">
              <a:rPr lang="en-US" smtClean="0"/>
              <a:t>1/14/2016</a:t>
            </a:fld>
            <a:endParaRPr lang="en-US" dirty="0"/>
          </a:p>
        </p:txBody>
      </p:sp>
      <p:sp>
        <p:nvSpPr>
          <p:cNvPr id="19" name="Slide Number Placeholder 18"/>
          <p:cNvSpPr>
            <a:spLocks noGrp="1"/>
          </p:cNvSpPr>
          <p:nvPr>
            <p:ph type="sldNum" sz="quarter" idx="16"/>
          </p:nvPr>
        </p:nvSpPr>
        <p:spPr/>
        <p:txBody>
          <a:bodyPr/>
          <a:lstStyle/>
          <a:p>
            <a:fld id="{FC41E67B-DB0D-4B55-AB03-D1082BC46E76}" type="slidenum">
              <a:rPr lang="en-US" smtClean="0"/>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A094C6E9-D9F7-4236-B20A-49D719C28027}" type="datetimeFigureOut">
              <a:rPr lang="en-US" smtClean="0"/>
              <a:t>1/14/2016</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FC41E67B-DB0D-4B55-AB03-D1082BC46E76}" type="slidenum">
              <a:rPr lang="en-US" smtClean="0"/>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A094C6E9-D9F7-4236-B20A-49D719C28027}" type="datetimeFigureOut">
              <a:rPr lang="en-US" smtClean="0"/>
              <a:t>1/14/2016</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C41E67B-DB0D-4B55-AB03-D1082BC46E76}" type="slidenum">
              <a:rPr lang="en-US" smtClean="0"/>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transformationsllc.net/wp-content/uploads/2012/06/Casii-score-sheet.docx" TargetMode="External"/><Relationship Id="rId5" Type="http://schemas.openxmlformats.org/officeDocument/2006/relationships/hyperlink" Target="https://www.transformationsllc.net/wp-content/uploads/2012/06/Casii-instrument-retyped-2-3.docx"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transformationsllc.net/wp-content/uploads/2012/06/escii-powerpoint.pdf" TargetMode="External"/><Relationship Id="rId2" Type="http://schemas.openxmlformats.org/officeDocument/2006/relationships/hyperlink" Target="https://www.transformationsllc.net/wp-content/uploads/2012/06/Locus-training-manual.pdf"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hyperlink" Target="https://www.transformationsllc.net/wp-content/uploads/2012/06/LOCUS-score-sheet.docx" TargetMode="External"/><Relationship Id="rId4" Type="http://schemas.openxmlformats.org/officeDocument/2006/relationships/hyperlink" Target="https://www.transformationsllc.net/wp-content/uploads/2012/06/locus-assessment-tool-with-grid.docx"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tKZNduCTMos"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transformationsllc.net/wp-content/uploads/2012/06/ESCII-Score-sheet-by-Teri.docx" TargetMode="External"/><Relationship Id="rId7" Type="http://schemas.openxmlformats.org/officeDocument/2006/relationships/image" Target="../media/image9.png"/><Relationship Id="rId2" Type="http://schemas.openxmlformats.org/officeDocument/2006/relationships/hyperlink" Target="https://www.transformationsllc.net/wp-content/uploads/2012/06/ESCII-document.pdf" TargetMode="External"/><Relationship Id="rId1" Type="http://schemas.openxmlformats.org/officeDocument/2006/relationships/slideLayout" Target="../slideLayouts/slideLayout5.xml"/><Relationship Id="rId6" Type="http://schemas.openxmlformats.org/officeDocument/2006/relationships/hyperlink" Target="https://www.transformationsllc.net/wp-content/uploads/2012/06/ESCII-Service-Worksheet.pdf"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www.transformationsllc.net/wp-content/uploads/2012/06/Casii-instrument-retyped-2-3.doc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c</a:t>
            </a:r>
            <a:r>
              <a:rPr lang="en-US" dirty="0" smtClean="0"/>
              <a:t>hild adolescent service intensity instrument</a:t>
            </a:r>
            <a:endParaRPr lang="en-US" dirty="0"/>
          </a:p>
        </p:txBody>
      </p:sp>
      <p:sp>
        <p:nvSpPr>
          <p:cNvPr id="2" name="Title 1"/>
          <p:cNvSpPr>
            <a:spLocks noGrp="1"/>
          </p:cNvSpPr>
          <p:nvPr>
            <p:ph type="title"/>
          </p:nvPr>
        </p:nvSpPr>
        <p:spPr/>
        <p:txBody>
          <a:bodyPr/>
          <a:lstStyle/>
          <a:p>
            <a:r>
              <a:rPr lang="en-US" dirty="0" smtClean="0"/>
              <a:t>CASII</a:t>
            </a:r>
            <a:endParaRPr lang="en-US" dirty="0"/>
          </a:p>
        </p:txBody>
      </p:sp>
    </p:spTree>
    <p:extLst>
      <p:ext uri="{BB962C8B-B14F-4D97-AF65-F5344CB8AC3E}">
        <p14:creationId xmlns:p14="http://schemas.microsoft.com/office/powerpoint/2010/main" val="361878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7924800" cy="5016758"/>
          </a:xfrm>
          <a:prstGeom prst="rect">
            <a:avLst/>
          </a:prstGeom>
          <a:noFill/>
        </p:spPr>
        <p:txBody>
          <a:bodyPr wrap="square" rtlCol="0">
            <a:spAutoFit/>
          </a:bodyPr>
          <a:lstStyle/>
          <a:p>
            <a:r>
              <a:rPr lang="en-US" sz="3200" dirty="0" smtClean="0"/>
              <a:t>3. Co-Occurrence: </a:t>
            </a:r>
            <a:r>
              <a:rPr lang="en-US" sz="3200" dirty="0" smtClean="0">
                <a:solidFill>
                  <a:srgbClr val="92D050"/>
                </a:solidFill>
              </a:rPr>
              <a:t>Co-existing disorders across four domains: Medical, Substance Abuse, Developmental Disability or Delay and Psychiatric</a:t>
            </a:r>
          </a:p>
          <a:p>
            <a:endParaRPr lang="en-US" sz="3200" dirty="0"/>
          </a:p>
          <a:p>
            <a:r>
              <a:rPr lang="en-US" sz="3200" dirty="0" smtClean="0"/>
              <a:t>4. Recovery Environment: </a:t>
            </a:r>
            <a:r>
              <a:rPr lang="en-US" sz="3200" dirty="0" smtClean="0">
                <a:solidFill>
                  <a:srgbClr val="92D050"/>
                </a:solidFill>
              </a:rPr>
              <a:t>Two subscales: Environmental Stress and Environmental Support.  Strengths/ weaknesses of the family, neighborhood and community -including services.</a:t>
            </a:r>
            <a:endParaRPr lang="en-US" sz="3200" dirty="0">
              <a:solidFill>
                <a:srgbClr val="92D050"/>
              </a:solidFill>
            </a:endParaRPr>
          </a:p>
        </p:txBody>
      </p:sp>
    </p:spTree>
    <p:extLst>
      <p:ext uri="{BB962C8B-B14F-4D97-AF65-F5344CB8AC3E}">
        <p14:creationId xmlns:p14="http://schemas.microsoft.com/office/powerpoint/2010/main" val="1986424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8534400" cy="5139869"/>
          </a:xfrm>
          <a:prstGeom prst="rect">
            <a:avLst/>
          </a:prstGeom>
          <a:noFill/>
        </p:spPr>
        <p:txBody>
          <a:bodyPr wrap="square" rtlCol="0">
            <a:spAutoFit/>
          </a:bodyPr>
          <a:lstStyle/>
          <a:p>
            <a:r>
              <a:rPr lang="en-US" sz="3200" dirty="0" smtClean="0"/>
              <a:t>5. Resiliency and Response to Treatment: </a:t>
            </a:r>
            <a:r>
              <a:rPr lang="en-US" sz="3200" dirty="0" smtClean="0">
                <a:solidFill>
                  <a:srgbClr val="92D050"/>
                </a:solidFill>
              </a:rPr>
              <a:t>Child's emotional strength, capacity for successful adaptation, history of successful use of treatment</a:t>
            </a:r>
          </a:p>
          <a:p>
            <a:endParaRPr lang="en-US" sz="3200" dirty="0"/>
          </a:p>
          <a:p>
            <a:r>
              <a:rPr lang="en-US" sz="3200" dirty="0" smtClean="0"/>
              <a:t>6. Involvement in Services:  </a:t>
            </a:r>
            <a:r>
              <a:rPr lang="en-US" sz="3200" dirty="0" smtClean="0">
                <a:solidFill>
                  <a:srgbClr val="92D050"/>
                </a:solidFill>
              </a:rPr>
              <a:t>Assesses two things, the child’s active participation in treatment and the family or primary caregiver’s involvement in treatment.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540865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32830326"/>
              </p:ext>
            </p:extLst>
          </p:nvPr>
        </p:nvGraphicFramePr>
        <p:xfrm>
          <a:off x="914400" y="5334000"/>
          <a:ext cx="7620001" cy="1066800"/>
        </p:xfrm>
        <a:graphic>
          <a:graphicData uri="http://schemas.openxmlformats.org/drawingml/2006/table">
            <a:tbl>
              <a:tblPr firstRow="1" firstCol="1" bandRow="1">
                <a:tableStyleId>{5C22544A-7EE6-4342-B048-85BDC9FD1C3A}</a:tableStyleId>
              </a:tblPr>
              <a:tblGrid>
                <a:gridCol w="1629103"/>
                <a:gridCol w="998483"/>
                <a:gridCol w="998483"/>
                <a:gridCol w="998483"/>
                <a:gridCol w="998483"/>
                <a:gridCol w="998483"/>
                <a:gridCol w="998483"/>
              </a:tblGrid>
              <a:tr h="495945">
                <a:tc>
                  <a:txBody>
                    <a:bodyPr/>
                    <a:lstStyle/>
                    <a:p>
                      <a:pPr marL="0" marR="0">
                        <a:lnSpc>
                          <a:spcPct val="115000"/>
                        </a:lnSpc>
                        <a:spcBef>
                          <a:spcPts val="0"/>
                        </a:spcBef>
                        <a:spcAft>
                          <a:spcPts val="0"/>
                        </a:spcAft>
                      </a:pPr>
                      <a:r>
                        <a:rPr lang="en-US" sz="1100" dirty="0">
                          <a:effectLst/>
                        </a:rPr>
                        <a:t>0 to 9</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10 to 13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14 to 16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17 to 19</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20 to 22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23 to 27</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28 or more</a:t>
                      </a:r>
                      <a:endParaRPr lang="en-US" sz="1100">
                        <a:effectLst/>
                        <a:latin typeface="Calibri"/>
                        <a:ea typeface="Calibri"/>
                        <a:cs typeface="Times New Roman"/>
                      </a:endParaRPr>
                    </a:p>
                  </a:txBody>
                  <a:tcPr marL="68580" marR="68580" marT="0" marB="0"/>
                </a:tc>
              </a:tr>
              <a:tr h="570855">
                <a:tc>
                  <a:txBody>
                    <a:bodyPr/>
                    <a:lstStyle/>
                    <a:p>
                      <a:pPr marL="0" marR="0">
                        <a:lnSpc>
                          <a:spcPct val="115000"/>
                        </a:lnSpc>
                        <a:spcBef>
                          <a:spcPts val="0"/>
                        </a:spcBef>
                        <a:spcAft>
                          <a:spcPts val="0"/>
                        </a:spcAft>
                      </a:pPr>
                      <a:r>
                        <a:rPr lang="en-US" sz="1100">
                          <a:effectLst/>
                        </a:rPr>
                        <a:t>Level 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Level 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Level 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Level 5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6</a:t>
                      </a:r>
                      <a:endParaRPr lang="en-US" sz="1100" dirty="0">
                        <a:effectLst/>
                        <a:latin typeface="Calibri"/>
                        <a:ea typeface="Calibri"/>
                        <a:cs typeface="Times New Roman"/>
                      </a:endParaRPr>
                    </a:p>
                  </a:txBody>
                  <a:tcPr marL="68580" marR="68580" marT="0" marB="0"/>
                </a:tc>
              </a:tr>
            </a:tbl>
          </a:graphicData>
        </a:graphic>
      </p:graphicFrame>
      <p:sp>
        <p:nvSpPr>
          <p:cNvPr id="7" name="Rectangle 2"/>
          <p:cNvSpPr>
            <a:spLocks noChangeArrowheads="1"/>
          </p:cNvSpPr>
          <p:nvPr/>
        </p:nvSpPr>
        <p:spPr bwMode="auto">
          <a:xfrm>
            <a:off x="609600" y="1056261"/>
            <a:ext cx="81534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____</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Risk of Harm ______________________________________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 II. Functional Status_________________________________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 III. Co-Occurrence ___________________________________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IV. Recovery Environment</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____ A. Stress _________________________________________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____ B. Support ________________________________________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____V.  Resiliency and Response to Services __________________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 VI. Involvement in Services: (record the higher of the two scores)</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_____Child or Adolescent _________________________________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_____ Involvement in Services: Parent or Primary Caregiver _____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_____ Composite CASII Score </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2971800" y="471486"/>
            <a:ext cx="3122971" cy="584775"/>
          </a:xfrm>
          <a:prstGeom prst="rect">
            <a:avLst/>
          </a:prstGeom>
          <a:noFill/>
        </p:spPr>
        <p:txBody>
          <a:bodyPr wrap="none" rtlCol="0">
            <a:spAutoFit/>
          </a:bodyPr>
          <a:lstStyle/>
          <a:p>
            <a:r>
              <a:rPr lang="en-US" sz="3200" dirty="0" smtClean="0"/>
              <a:t>Scoring the CA</a:t>
            </a:r>
            <a:r>
              <a:rPr lang="en-US" sz="3200" dirty="0" smtClean="0">
                <a:solidFill>
                  <a:srgbClr val="FFC000"/>
                </a:solidFill>
              </a:rPr>
              <a:t>S</a:t>
            </a:r>
            <a:r>
              <a:rPr lang="en-US" sz="3200" dirty="0" smtClean="0">
                <a:solidFill>
                  <a:srgbClr val="92D050"/>
                </a:solidFill>
              </a:rPr>
              <a:t>I</a:t>
            </a:r>
            <a:r>
              <a:rPr lang="en-US" sz="3200" dirty="0" smtClean="0"/>
              <a:t>I</a:t>
            </a:r>
            <a:endParaRPr lang="en-US" sz="3200" dirty="0"/>
          </a:p>
        </p:txBody>
      </p:sp>
    </p:spTree>
    <p:extLst>
      <p:ext uri="{BB962C8B-B14F-4D97-AF65-F5344CB8AC3E}">
        <p14:creationId xmlns:p14="http://schemas.microsoft.com/office/powerpoint/2010/main" val="147132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953" y="304800"/>
            <a:ext cx="7848600" cy="6001643"/>
          </a:xfrm>
          <a:prstGeom prst="rect">
            <a:avLst/>
          </a:prstGeom>
        </p:spPr>
        <p:txBody>
          <a:bodyPr wrap="square">
            <a:spAutoFit/>
          </a:bodyPr>
          <a:lstStyle/>
          <a:p>
            <a:r>
              <a:rPr lang="en-US" sz="3200" dirty="0" smtClean="0"/>
              <a:t>Intensity of </a:t>
            </a:r>
            <a:r>
              <a:rPr lang="en-US" sz="3200" dirty="0" smtClean="0">
                <a:solidFill>
                  <a:srgbClr val="FFC000"/>
                </a:solidFill>
              </a:rPr>
              <a:t>services</a:t>
            </a:r>
          </a:p>
          <a:p>
            <a:endParaRPr lang="en-US" sz="3200" dirty="0" smtClean="0"/>
          </a:p>
          <a:p>
            <a:r>
              <a:rPr lang="en-US" sz="3200" dirty="0" smtClean="0"/>
              <a:t>1. Basic services for prevention and maintenance (0 to 13)</a:t>
            </a:r>
          </a:p>
          <a:p>
            <a:r>
              <a:rPr lang="en-US" sz="3200" dirty="0" smtClean="0"/>
              <a:t>2. Outpatient services (14 to 16)</a:t>
            </a:r>
          </a:p>
          <a:p>
            <a:r>
              <a:rPr lang="en-US" sz="3200" dirty="0" smtClean="0"/>
              <a:t>3. Intensive outpatient services (17 to 19)</a:t>
            </a:r>
          </a:p>
          <a:p>
            <a:r>
              <a:rPr lang="en-US" sz="3200" dirty="0" smtClean="0"/>
              <a:t>4. Intensive integrated services without </a:t>
            </a:r>
          </a:p>
          <a:p>
            <a:r>
              <a:rPr lang="en-US" sz="3200" dirty="0" smtClean="0"/>
              <a:t>    24 hour psychiatric monitoring (20 to 22)</a:t>
            </a:r>
          </a:p>
          <a:p>
            <a:r>
              <a:rPr lang="en-US" sz="3200" dirty="0" smtClean="0"/>
              <a:t>5. Non-secure 24 hour services without </a:t>
            </a:r>
          </a:p>
          <a:p>
            <a:r>
              <a:rPr lang="en-US" sz="3200" dirty="0" smtClean="0"/>
              <a:t>    psychiatric monitoring (23 to 27)</a:t>
            </a:r>
          </a:p>
          <a:p>
            <a:r>
              <a:rPr lang="en-US" sz="3200" dirty="0" smtClean="0"/>
              <a:t>6. Secure 24 hour services with psychiatric </a:t>
            </a:r>
          </a:p>
          <a:p>
            <a:r>
              <a:rPr lang="en-US" sz="3200" dirty="0" smtClean="0"/>
              <a:t>    monitoring (28 or more)</a:t>
            </a:r>
          </a:p>
        </p:txBody>
      </p:sp>
    </p:spTree>
    <p:extLst>
      <p:ext uri="{BB962C8B-B14F-4D97-AF65-F5344CB8AC3E}">
        <p14:creationId xmlns:p14="http://schemas.microsoft.com/office/powerpoint/2010/main" val="820269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57200"/>
            <a:ext cx="7956217" cy="6001643"/>
          </a:xfrm>
          <a:prstGeom prst="rect">
            <a:avLst/>
          </a:prstGeom>
          <a:noFill/>
        </p:spPr>
        <p:txBody>
          <a:bodyPr wrap="none" rtlCol="0">
            <a:spAutoFit/>
          </a:bodyPr>
          <a:lstStyle/>
          <a:p>
            <a:r>
              <a:rPr lang="en-US" sz="3200" dirty="0" smtClean="0"/>
              <a:t>Intensity of </a:t>
            </a:r>
            <a:r>
              <a:rPr lang="en-US" sz="3200" dirty="0" smtClean="0">
                <a:solidFill>
                  <a:srgbClr val="FFC000"/>
                </a:solidFill>
              </a:rPr>
              <a:t>services</a:t>
            </a:r>
          </a:p>
          <a:p>
            <a:endParaRPr lang="en-US" sz="3200" dirty="0" smtClean="0"/>
          </a:p>
          <a:p>
            <a:r>
              <a:rPr lang="en-US" sz="3200" dirty="0" smtClean="0">
                <a:solidFill>
                  <a:srgbClr val="00B0F0"/>
                </a:solidFill>
              </a:rPr>
              <a:t>1. Basic services for prevention and maintenance</a:t>
            </a:r>
          </a:p>
          <a:p>
            <a:r>
              <a:rPr lang="en-US" sz="3200" dirty="0">
                <a:solidFill>
                  <a:srgbClr val="00B0F0"/>
                </a:solidFill>
              </a:rPr>
              <a:t>2</a:t>
            </a:r>
            <a:r>
              <a:rPr lang="en-US" sz="3200" dirty="0" smtClean="0">
                <a:solidFill>
                  <a:srgbClr val="00B0F0"/>
                </a:solidFill>
              </a:rPr>
              <a:t>. Outpatient services</a:t>
            </a:r>
          </a:p>
          <a:p>
            <a:r>
              <a:rPr lang="en-US" sz="3200" dirty="0">
                <a:solidFill>
                  <a:srgbClr val="FFFF00"/>
                </a:solidFill>
              </a:rPr>
              <a:t>3</a:t>
            </a:r>
            <a:r>
              <a:rPr lang="en-US" sz="3200" dirty="0" smtClean="0">
                <a:solidFill>
                  <a:srgbClr val="FFFF00"/>
                </a:solidFill>
              </a:rPr>
              <a:t>. Intensive outpatient services</a:t>
            </a:r>
          </a:p>
          <a:p>
            <a:r>
              <a:rPr lang="en-US" sz="3200" dirty="0">
                <a:solidFill>
                  <a:srgbClr val="92D050"/>
                </a:solidFill>
              </a:rPr>
              <a:t>4</a:t>
            </a:r>
            <a:r>
              <a:rPr lang="en-US" sz="3200" dirty="0" smtClean="0">
                <a:solidFill>
                  <a:srgbClr val="92D050"/>
                </a:solidFill>
              </a:rPr>
              <a:t>. Intensive integrated services without </a:t>
            </a:r>
          </a:p>
          <a:p>
            <a:r>
              <a:rPr lang="en-US" sz="3200" dirty="0">
                <a:solidFill>
                  <a:srgbClr val="92D050"/>
                </a:solidFill>
              </a:rPr>
              <a:t> </a:t>
            </a:r>
            <a:r>
              <a:rPr lang="en-US" sz="3200" dirty="0" smtClean="0">
                <a:solidFill>
                  <a:srgbClr val="92D050"/>
                </a:solidFill>
              </a:rPr>
              <a:t>   24 hour psychiatric monitoring</a:t>
            </a:r>
          </a:p>
          <a:p>
            <a:r>
              <a:rPr lang="en-US" sz="3200" dirty="0">
                <a:solidFill>
                  <a:schemeClr val="accent6">
                    <a:lumMod val="40000"/>
                    <a:lumOff val="60000"/>
                  </a:schemeClr>
                </a:solidFill>
              </a:rPr>
              <a:t>5</a:t>
            </a:r>
            <a:r>
              <a:rPr lang="en-US" sz="3200" dirty="0" smtClean="0">
                <a:solidFill>
                  <a:schemeClr val="accent6">
                    <a:lumMod val="40000"/>
                    <a:lumOff val="60000"/>
                  </a:schemeClr>
                </a:solidFill>
              </a:rPr>
              <a:t>. Non-secure 24 hour services without </a:t>
            </a:r>
          </a:p>
          <a:p>
            <a:r>
              <a:rPr lang="en-US" sz="3200" dirty="0">
                <a:solidFill>
                  <a:schemeClr val="accent6">
                    <a:lumMod val="40000"/>
                    <a:lumOff val="60000"/>
                  </a:schemeClr>
                </a:solidFill>
              </a:rPr>
              <a:t> </a:t>
            </a:r>
            <a:r>
              <a:rPr lang="en-US" sz="3200" dirty="0" smtClean="0">
                <a:solidFill>
                  <a:schemeClr val="accent6">
                    <a:lumMod val="40000"/>
                    <a:lumOff val="60000"/>
                  </a:schemeClr>
                </a:solidFill>
              </a:rPr>
              <a:t>   psychiatric monitoring</a:t>
            </a:r>
          </a:p>
          <a:p>
            <a:r>
              <a:rPr lang="en-US" sz="3200" dirty="0">
                <a:solidFill>
                  <a:srgbClr val="FF0000"/>
                </a:solidFill>
              </a:rPr>
              <a:t>6</a:t>
            </a:r>
            <a:r>
              <a:rPr lang="en-US" sz="3200" dirty="0" smtClean="0">
                <a:solidFill>
                  <a:srgbClr val="FF0000"/>
                </a:solidFill>
              </a:rPr>
              <a:t>. Secure 24 hour services with psychiatric </a:t>
            </a:r>
          </a:p>
          <a:p>
            <a:r>
              <a:rPr lang="en-US" sz="3200" dirty="0">
                <a:solidFill>
                  <a:srgbClr val="FF0000"/>
                </a:solidFill>
              </a:rPr>
              <a:t> </a:t>
            </a:r>
            <a:r>
              <a:rPr lang="en-US" sz="3200" dirty="0" smtClean="0">
                <a:solidFill>
                  <a:srgbClr val="FF0000"/>
                </a:solidFill>
              </a:rPr>
              <a:t>   monitoring</a:t>
            </a:r>
          </a:p>
          <a:p>
            <a:endParaRPr lang="en-US" sz="3200" dirty="0"/>
          </a:p>
        </p:txBody>
      </p:sp>
    </p:spTree>
    <p:extLst>
      <p:ext uri="{BB962C8B-B14F-4D97-AF65-F5344CB8AC3E}">
        <p14:creationId xmlns:p14="http://schemas.microsoft.com/office/powerpoint/2010/main" val="65151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57200"/>
            <a:ext cx="7956217" cy="6494085"/>
          </a:xfrm>
          <a:prstGeom prst="rect">
            <a:avLst/>
          </a:prstGeom>
          <a:noFill/>
        </p:spPr>
        <p:txBody>
          <a:bodyPr wrap="none" rtlCol="0">
            <a:spAutoFit/>
          </a:bodyPr>
          <a:lstStyle/>
          <a:p>
            <a:r>
              <a:rPr lang="en-US" sz="3200" dirty="0" smtClean="0"/>
              <a:t>Intensity of </a:t>
            </a:r>
            <a:r>
              <a:rPr lang="en-US" sz="3200" dirty="0" smtClean="0">
                <a:solidFill>
                  <a:srgbClr val="FFC000"/>
                </a:solidFill>
              </a:rPr>
              <a:t>services</a:t>
            </a:r>
          </a:p>
          <a:p>
            <a:endParaRPr lang="en-US" sz="3200" dirty="0">
              <a:solidFill>
                <a:srgbClr val="FFC000"/>
              </a:solidFill>
            </a:endParaRPr>
          </a:p>
          <a:p>
            <a:r>
              <a:rPr lang="en-US" sz="3200" dirty="0" smtClean="0"/>
              <a:t>  </a:t>
            </a:r>
            <a:r>
              <a:rPr lang="en-US" sz="3200" dirty="0" smtClean="0">
                <a:solidFill>
                  <a:srgbClr val="FF0000"/>
                </a:solidFill>
              </a:rPr>
              <a:t>Meds </a:t>
            </a:r>
            <a:r>
              <a:rPr lang="en-US" sz="3200" dirty="0" smtClean="0">
                <a:solidFill>
                  <a:srgbClr val="00B0F0"/>
                </a:solidFill>
              </a:rPr>
              <a:t>in-home BHP</a:t>
            </a:r>
            <a:r>
              <a:rPr lang="en-US" sz="3200" dirty="0" smtClean="0">
                <a:solidFill>
                  <a:srgbClr val="FFFF00"/>
                </a:solidFill>
              </a:rPr>
              <a:t> TCM     </a:t>
            </a:r>
            <a:r>
              <a:rPr lang="en-US" sz="3200" dirty="0" smtClean="0">
                <a:solidFill>
                  <a:schemeClr val="accent6">
                    <a:lumMod val="40000"/>
                    <a:lumOff val="60000"/>
                  </a:schemeClr>
                </a:solidFill>
              </a:rPr>
              <a:t>CSA    </a:t>
            </a:r>
            <a:endParaRPr lang="en-US" sz="3200" dirty="0" smtClean="0"/>
          </a:p>
          <a:p>
            <a:r>
              <a:rPr lang="en-US" sz="3200" dirty="0" smtClean="0"/>
              <a:t>1. </a:t>
            </a:r>
            <a:r>
              <a:rPr lang="en-US" sz="3200" dirty="0" smtClean="0">
                <a:solidFill>
                  <a:srgbClr val="FF0000"/>
                </a:solidFill>
              </a:rPr>
              <a:t>Basic </a:t>
            </a:r>
            <a:r>
              <a:rPr lang="en-US" sz="3200" dirty="0" smtClean="0">
                <a:solidFill>
                  <a:srgbClr val="00B0F0"/>
                </a:solidFill>
              </a:rPr>
              <a:t>services for </a:t>
            </a:r>
            <a:r>
              <a:rPr lang="en-US" sz="3200" dirty="0" smtClean="0">
                <a:solidFill>
                  <a:srgbClr val="FFFF00"/>
                </a:solidFill>
              </a:rPr>
              <a:t>prevention</a:t>
            </a:r>
            <a:r>
              <a:rPr lang="en-US" sz="3200" dirty="0" smtClean="0"/>
              <a:t> </a:t>
            </a:r>
            <a:r>
              <a:rPr lang="en-US" sz="3200" dirty="0" smtClean="0">
                <a:solidFill>
                  <a:schemeClr val="accent6">
                    <a:lumMod val="40000"/>
                    <a:lumOff val="60000"/>
                  </a:schemeClr>
                </a:solidFill>
              </a:rPr>
              <a:t>and m</a:t>
            </a:r>
            <a:r>
              <a:rPr lang="en-US" sz="3200" dirty="0" smtClean="0"/>
              <a:t>aintenance</a:t>
            </a:r>
          </a:p>
          <a:p>
            <a:r>
              <a:rPr lang="en-US" sz="3200" dirty="0"/>
              <a:t>2</a:t>
            </a:r>
            <a:r>
              <a:rPr lang="en-US" sz="3200" dirty="0" smtClean="0"/>
              <a:t>. </a:t>
            </a:r>
            <a:r>
              <a:rPr lang="en-US" sz="3200" dirty="0" smtClean="0">
                <a:solidFill>
                  <a:srgbClr val="FF0000"/>
                </a:solidFill>
              </a:rPr>
              <a:t>Outp</a:t>
            </a:r>
            <a:r>
              <a:rPr lang="en-US" sz="3200" dirty="0" smtClean="0">
                <a:solidFill>
                  <a:srgbClr val="00B0F0"/>
                </a:solidFill>
              </a:rPr>
              <a:t>atient services</a:t>
            </a:r>
          </a:p>
          <a:p>
            <a:r>
              <a:rPr lang="en-US" sz="3200" dirty="0"/>
              <a:t>3</a:t>
            </a:r>
            <a:r>
              <a:rPr lang="en-US" sz="3200" dirty="0" smtClean="0"/>
              <a:t>. </a:t>
            </a:r>
            <a:r>
              <a:rPr lang="en-US" sz="3200" dirty="0" smtClean="0">
                <a:solidFill>
                  <a:srgbClr val="FF0000"/>
                </a:solidFill>
              </a:rPr>
              <a:t>Inten</a:t>
            </a:r>
            <a:r>
              <a:rPr lang="en-US" sz="3200" dirty="0" smtClean="0">
                <a:solidFill>
                  <a:srgbClr val="00B0F0"/>
                </a:solidFill>
              </a:rPr>
              <a:t>sive outpatien</a:t>
            </a:r>
            <a:r>
              <a:rPr lang="en-US" sz="3200" dirty="0" smtClean="0">
                <a:solidFill>
                  <a:srgbClr val="FFFF00"/>
                </a:solidFill>
              </a:rPr>
              <a:t>t</a:t>
            </a:r>
            <a:r>
              <a:rPr lang="en-US" sz="3200" dirty="0" smtClean="0"/>
              <a:t> </a:t>
            </a:r>
            <a:r>
              <a:rPr lang="en-US" sz="3200" dirty="0" smtClean="0">
                <a:solidFill>
                  <a:srgbClr val="FFFF00"/>
                </a:solidFill>
              </a:rPr>
              <a:t>services</a:t>
            </a:r>
          </a:p>
          <a:p>
            <a:r>
              <a:rPr lang="en-US" sz="3200" dirty="0"/>
              <a:t>4</a:t>
            </a:r>
            <a:r>
              <a:rPr lang="en-US" sz="3200" dirty="0" smtClean="0"/>
              <a:t>. </a:t>
            </a:r>
            <a:r>
              <a:rPr lang="en-US" sz="3200" dirty="0" smtClean="0">
                <a:solidFill>
                  <a:srgbClr val="FF0000"/>
                </a:solidFill>
              </a:rPr>
              <a:t>Inten</a:t>
            </a:r>
            <a:r>
              <a:rPr lang="en-US" sz="3200" dirty="0" smtClean="0">
                <a:solidFill>
                  <a:srgbClr val="00B0F0"/>
                </a:solidFill>
              </a:rPr>
              <a:t>sive integrated </a:t>
            </a:r>
            <a:r>
              <a:rPr lang="en-US" sz="3200" dirty="0" smtClean="0">
                <a:solidFill>
                  <a:srgbClr val="FFFF00"/>
                </a:solidFill>
              </a:rPr>
              <a:t>services</a:t>
            </a:r>
            <a:r>
              <a:rPr lang="en-US" sz="3200" dirty="0" smtClean="0"/>
              <a:t> </a:t>
            </a:r>
            <a:r>
              <a:rPr lang="en-US" sz="3200" dirty="0" smtClean="0">
                <a:solidFill>
                  <a:schemeClr val="accent6">
                    <a:lumMod val="40000"/>
                    <a:lumOff val="60000"/>
                  </a:schemeClr>
                </a:solidFill>
              </a:rPr>
              <a:t>witho</a:t>
            </a:r>
            <a:r>
              <a:rPr lang="en-US" sz="3200" dirty="0" smtClean="0"/>
              <a:t>ut </a:t>
            </a:r>
          </a:p>
          <a:p>
            <a:r>
              <a:rPr lang="en-US" sz="3200" dirty="0"/>
              <a:t> </a:t>
            </a:r>
            <a:r>
              <a:rPr lang="en-US" sz="3200" dirty="0" smtClean="0"/>
              <a:t>   </a:t>
            </a:r>
            <a:r>
              <a:rPr lang="en-US" sz="3200" dirty="0" smtClean="0">
                <a:solidFill>
                  <a:srgbClr val="FF0000"/>
                </a:solidFill>
              </a:rPr>
              <a:t>24 ho</a:t>
            </a:r>
            <a:r>
              <a:rPr lang="en-US" sz="3200" dirty="0" smtClean="0">
                <a:solidFill>
                  <a:srgbClr val="00B0F0"/>
                </a:solidFill>
              </a:rPr>
              <a:t>ur</a:t>
            </a:r>
            <a:r>
              <a:rPr lang="en-US" sz="3200" dirty="0" smtClean="0">
                <a:solidFill>
                  <a:srgbClr val="FF0000"/>
                </a:solidFill>
              </a:rPr>
              <a:t> </a:t>
            </a:r>
            <a:r>
              <a:rPr lang="en-US" sz="3200" dirty="0" smtClean="0">
                <a:solidFill>
                  <a:srgbClr val="00B0F0"/>
                </a:solidFill>
              </a:rPr>
              <a:t>psychiatric</a:t>
            </a:r>
            <a:r>
              <a:rPr lang="en-US" sz="3200" dirty="0" smtClean="0"/>
              <a:t> </a:t>
            </a:r>
            <a:r>
              <a:rPr lang="en-US" sz="3200" dirty="0" smtClean="0">
                <a:solidFill>
                  <a:srgbClr val="FFFF00"/>
                </a:solidFill>
              </a:rPr>
              <a:t>monitor</a:t>
            </a:r>
            <a:r>
              <a:rPr lang="en-US" sz="3200" dirty="0" smtClean="0">
                <a:solidFill>
                  <a:schemeClr val="accent6">
                    <a:lumMod val="40000"/>
                    <a:lumOff val="60000"/>
                  </a:schemeClr>
                </a:solidFill>
              </a:rPr>
              <a:t>ing</a:t>
            </a:r>
          </a:p>
          <a:p>
            <a:r>
              <a:rPr lang="en-US" sz="3200" dirty="0"/>
              <a:t>5</a:t>
            </a:r>
            <a:r>
              <a:rPr lang="en-US" sz="3200" dirty="0" smtClean="0"/>
              <a:t>. </a:t>
            </a:r>
            <a:r>
              <a:rPr lang="en-US" sz="3200" dirty="0" smtClean="0">
                <a:solidFill>
                  <a:srgbClr val="FF0000"/>
                </a:solidFill>
              </a:rPr>
              <a:t>Non-</a:t>
            </a:r>
            <a:r>
              <a:rPr lang="en-US" sz="3200" dirty="0" smtClean="0">
                <a:solidFill>
                  <a:srgbClr val="00B0F0"/>
                </a:solidFill>
              </a:rPr>
              <a:t>secure</a:t>
            </a:r>
            <a:r>
              <a:rPr lang="en-US" sz="3200" dirty="0" smtClean="0"/>
              <a:t> </a:t>
            </a:r>
            <a:r>
              <a:rPr lang="en-US" sz="3200" dirty="0" smtClean="0">
                <a:solidFill>
                  <a:srgbClr val="00B0F0"/>
                </a:solidFill>
              </a:rPr>
              <a:t>24 hou</a:t>
            </a:r>
            <a:r>
              <a:rPr lang="en-US" sz="3200" dirty="0" smtClean="0">
                <a:solidFill>
                  <a:srgbClr val="FFFF00"/>
                </a:solidFill>
              </a:rPr>
              <a:t>r</a:t>
            </a:r>
            <a:r>
              <a:rPr lang="en-US" sz="3200" dirty="0" smtClean="0">
                <a:solidFill>
                  <a:srgbClr val="00B0F0"/>
                </a:solidFill>
              </a:rPr>
              <a:t> </a:t>
            </a:r>
            <a:r>
              <a:rPr lang="en-US" sz="3200" dirty="0" smtClean="0">
                <a:solidFill>
                  <a:srgbClr val="FFFF00"/>
                </a:solidFill>
              </a:rPr>
              <a:t>services</a:t>
            </a:r>
            <a:r>
              <a:rPr lang="en-US" sz="3200" dirty="0" smtClean="0"/>
              <a:t> </a:t>
            </a:r>
            <a:r>
              <a:rPr lang="en-US" sz="3200" dirty="0" smtClean="0">
                <a:solidFill>
                  <a:schemeClr val="accent6">
                    <a:lumMod val="40000"/>
                    <a:lumOff val="60000"/>
                  </a:schemeClr>
                </a:solidFill>
              </a:rPr>
              <a:t>witho</a:t>
            </a:r>
            <a:r>
              <a:rPr lang="en-US" sz="3200" dirty="0" smtClean="0"/>
              <a:t>ut </a:t>
            </a:r>
          </a:p>
          <a:p>
            <a:r>
              <a:rPr lang="en-US" sz="3200" dirty="0"/>
              <a:t> </a:t>
            </a:r>
            <a:r>
              <a:rPr lang="en-US" sz="3200" dirty="0" smtClean="0"/>
              <a:t>   </a:t>
            </a:r>
            <a:r>
              <a:rPr lang="en-US" sz="3200" dirty="0" smtClean="0">
                <a:solidFill>
                  <a:srgbClr val="FF0000"/>
                </a:solidFill>
              </a:rPr>
              <a:t>psych</a:t>
            </a:r>
            <a:r>
              <a:rPr lang="en-US" sz="3200" dirty="0" smtClean="0">
                <a:solidFill>
                  <a:srgbClr val="00B0F0"/>
                </a:solidFill>
              </a:rPr>
              <a:t>iatric</a:t>
            </a:r>
            <a:r>
              <a:rPr lang="en-US" sz="3200" dirty="0" smtClean="0"/>
              <a:t> </a:t>
            </a:r>
            <a:r>
              <a:rPr lang="en-US" sz="3200" dirty="0" smtClean="0">
                <a:solidFill>
                  <a:srgbClr val="00B0F0"/>
                </a:solidFill>
              </a:rPr>
              <a:t>monitor</a:t>
            </a:r>
            <a:r>
              <a:rPr lang="en-US" sz="3200" dirty="0" smtClean="0">
                <a:solidFill>
                  <a:srgbClr val="FFFF00"/>
                </a:solidFill>
              </a:rPr>
              <a:t>ing</a:t>
            </a:r>
          </a:p>
          <a:p>
            <a:r>
              <a:rPr lang="en-US" sz="3200" dirty="0"/>
              <a:t>6</a:t>
            </a:r>
            <a:r>
              <a:rPr lang="en-US" sz="3200" dirty="0" smtClean="0"/>
              <a:t>.</a:t>
            </a:r>
            <a:r>
              <a:rPr lang="en-US" sz="3200" dirty="0" smtClean="0">
                <a:solidFill>
                  <a:srgbClr val="FF0000"/>
                </a:solidFill>
              </a:rPr>
              <a:t> Secure </a:t>
            </a:r>
            <a:r>
              <a:rPr lang="en-US" sz="3200" dirty="0" smtClean="0">
                <a:solidFill>
                  <a:srgbClr val="00B0F0"/>
                </a:solidFill>
              </a:rPr>
              <a:t>24 hour serv</a:t>
            </a:r>
            <a:r>
              <a:rPr lang="en-US" sz="3200" dirty="0" smtClean="0">
                <a:solidFill>
                  <a:srgbClr val="FFFF00"/>
                </a:solidFill>
              </a:rPr>
              <a:t>ices</a:t>
            </a:r>
            <a:r>
              <a:rPr lang="en-US" sz="3200" dirty="0" smtClean="0"/>
              <a:t> </a:t>
            </a:r>
            <a:r>
              <a:rPr lang="en-US" sz="3200" dirty="0" smtClean="0">
                <a:solidFill>
                  <a:srgbClr val="FFFF00"/>
                </a:solidFill>
              </a:rPr>
              <a:t>with</a:t>
            </a:r>
            <a:r>
              <a:rPr lang="en-US" sz="3200" dirty="0" smtClean="0"/>
              <a:t> </a:t>
            </a:r>
            <a:r>
              <a:rPr lang="en-US" sz="3200" dirty="0" smtClean="0">
                <a:solidFill>
                  <a:schemeClr val="accent6">
                    <a:lumMod val="40000"/>
                    <a:lumOff val="60000"/>
                  </a:schemeClr>
                </a:solidFill>
              </a:rPr>
              <a:t>psych</a:t>
            </a:r>
            <a:r>
              <a:rPr lang="en-US" sz="3200" dirty="0" smtClean="0"/>
              <a:t>iatric </a:t>
            </a:r>
          </a:p>
          <a:p>
            <a:r>
              <a:rPr lang="en-US" sz="3200" dirty="0"/>
              <a:t> </a:t>
            </a:r>
            <a:r>
              <a:rPr lang="en-US" sz="3200" dirty="0" smtClean="0"/>
              <a:t>   </a:t>
            </a:r>
            <a:r>
              <a:rPr lang="en-US" sz="3200" dirty="0" smtClean="0">
                <a:solidFill>
                  <a:srgbClr val="FF0000"/>
                </a:solidFill>
              </a:rPr>
              <a:t>monit</a:t>
            </a:r>
            <a:r>
              <a:rPr lang="en-US" sz="3200" dirty="0" smtClean="0">
                <a:solidFill>
                  <a:srgbClr val="00B0F0"/>
                </a:solidFill>
              </a:rPr>
              <a:t>oring</a:t>
            </a:r>
          </a:p>
          <a:p>
            <a:endParaRPr lang="en-US" sz="3200" dirty="0">
              <a:solidFill>
                <a:schemeClr val="accent6">
                  <a:lumMod val="40000"/>
                  <a:lumOff val="60000"/>
                </a:schemeClr>
              </a:solidFill>
            </a:endParaRPr>
          </a:p>
        </p:txBody>
      </p:sp>
    </p:spTree>
    <p:extLst>
      <p:ext uri="{BB962C8B-B14F-4D97-AF65-F5344CB8AC3E}">
        <p14:creationId xmlns:p14="http://schemas.microsoft.com/office/powerpoint/2010/main" val="591439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1" y="1981200"/>
            <a:ext cx="7863839" cy="3539430"/>
          </a:xfrm>
          <a:prstGeom prst="rect">
            <a:avLst/>
          </a:prstGeom>
          <a:noFill/>
        </p:spPr>
        <p:txBody>
          <a:bodyPr wrap="square" rtlCol="0">
            <a:spAutoFit/>
          </a:bodyPr>
          <a:lstStyle/>
          <a:p>
            <a:r>
              <a:rPr lang="en-US" sz="3200" dirty="0" smtClean="0"/>
              <a:t>Level 1 Basic services for prevention and maintenance </a:t>
            </a:r>
          </a:p>
          <a:p>
            <a:pPr marL="457200" indent="-457200">
              <a:buFont typeface="Arial" panose="020B0604020202020204" pitchFamily="34" charset="0"/>
              <a:buChar char="•"/>
            </a:pPr>
            <a:r>
              <a:rPr lang="en-US" sz="3200" dirty="0" smtClean="0">
                <a:solidFill>
                  <a:srgbClr val="FFC000"/>
                </a:solidFill>
              </a:rPr>
              <a:t>Brief therapy, medication, and community resources</a:t>
            </a:r>
          </a:p>
          <a:p>
            <a:endParaRPr lang="en-US" sz="3200" dirty="0" smtClean="0"/>
          </a:p>
          <a:p>
            <a:r>
              <a:rPr lang="en-US" sz="3200" dirty="0" smtClean="0"/>
              <a:t>Level 2 Outpatient services </a:t>
            </a:r>
          </a:p>
          <a:p>
            <a:pPr marL="457200" indent="-457200">
              <a:buFont typeface="Arial" panose="020B0604020202020204" pitchFamily="34" charset="0"/>
              <a:buChar char="•"/>
            </a:pPr>
            <a:r>
              <a:rPr lang="en-US" sz="3200" dirty="0" smtClean="0">
                <a:solidFill>
                  <a:srgbClr val="FFC000"/>
                </a:solidFill>
              </a:rPr>
              <a:t>Traditional 1 x week outpatient therapy</a:t>
            </a:r>
          </a:p>
        </p:txBody>
      </p:sp>
      <p:sp>
        <p:nvSpPr>
          <p:cNvPr id="2" name="TextBox 1"/>
          <p:cNvSpPr txBox="1"/>
          <p:nvPr/>
        </p:nvSpPr>
        <p:spPr>
          <a:xfrm>
            <a:off x="2581890" y="761999"/>
            <a:ext cx="3431580" cy="584775"/>
          </a:xfrm>
          <a:prstGeom prst="rect">
            <a:avLst/>
          </a:prstGeom>
          <a:noFill/>
        </p:spPr>
        <p:txBody>
          <a:bodyPr wrap="none" rtlCol="0">
            <a:spAutoFit/>
          </a:bodyPr>
          <a:lstStyle/>
          <a:p>
            <a:r>
              <a:rPr lang="en-US" sz="3200" dirty="0" smtClean="0"/>
              <a:t>Intensity of services</a:t>
            </a:r>
            <a:endParaRPr lang="en-US" sz="3200" dirty="0"/>
          </a:p>
        </p:txBody>
      </p:sp>
    </p:spTree>
    <p:extLst>
      <p:ext uri="{BB962C8B-B14F-4D97-AF65-F5344CB8AC3E}">
        <p14:creationId xmlns:p14="http://schemas.microsoft.com/office/powerpoint/2010/main" val="4129838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1" y="0"/>
            <a:ext cx="7924800" cy="6494085"/>
          </a:xfrm>
          <a:prstGeom prst="rect">
            <a:avLst/>
          </a:prstGeom>
          <a:noFill/>
        </p:spPr>
        <p:txBody>
          <a:bodyPr wrap="square" rtlCol="0">
            <a:spAutoFit/>
          </a:bodyPr>
          <a:lstStyle/>
          <a:p>
            <a:r>
              <a:rPr lang="en-US" sz="3200" dirty="0" smtClean="0"/>
              <a:t>Level 3 Intensive outpatient services</a:t>
            </a:r>
          </a:p>
          <a:p>
            <a:endParaRPr lang="en-US" sz="3200" dirty="0" smtClean="0"/>
          </a:p>
          <a:p>
            <a:pPr marL="457200" indent="-457200">
              <a:buFont typeface="Arial" panose="020B0604020202020204" pitchFamily="34" charset="0"/>
              <a:buChar char="•"/>
            </a:pPr>
            <a:r>
              <a:rPr lang="en-US" sz="3200" dirty="0" smtClean="0">
                <a:solidFill>
                  <a:srgbClr val="FFC000"/>
                </a:solidFill>
              </a:rPr>
              <a:t>Therapy 2 to 3 times per week with up to three hours per visit.  Includes multiple community services requiring coordination. Case management is an option</a:t>
            </a:r>
          </a:p>
          <a:p>
            <a:pPr marL="457200" indent="-457200">
              <a:buFont typeface="Arial" panose="020B0604020202020204" pitchFamily="34" charset="0"/>
              <a:buChar char="•"/>
            </a:pPr>
            <a:endParaRPr lang="en-US" sz="3200" dirty="0" smtClean="0">
              <a:solidFill>
                <a:srgbClr val="FFC000"/>
              </a:solidFill>
            </a:endParaRPr>
          </a:p>
          <a:p>
            <a:r>
              <a:rPr lang="en-US" sz="3200" dirty="0" smtClean="0"/>
              <a:t>Level 4 Intensive Integrated Services without </a:t>
            </a:r>
          </a:p>
          <a:p>
            <a:r>
              <a:rPr lang="en-US" sz="3200" dirty="0" smtClean="0"/>
              <a:t>    24 hour psychiatric monitoring</a:t>
            </a:r>
          </a:p>
          <a:p>
            <a:endParaRPr lang="en-US" sz="3200" dirty="0">
              <a:solidFill>
                <a:srgbClr val="FFC000"/>
              </a:solidFill>
            </a:endParaRPr>
          </a:p>
          <a:p>
            <a:pPr marL="457200" indent="-457200">
              <a:buFont typeface="Arial" panose="020B0604020202020204" pitchFamily="34" charset="0"/>
              <a:buChar char="•"/>
            </a:pPr>
            <a:r>
              <a:rPr lang="en-US" sz="3200" dirty="0" smtClean="0">
                <a:solidFill>
                  <a:srgbClr val="FFC000"/>
                </a:solidFill>
              </a:rPr>
              <a:t>Wraparound with formal supports such as CSA. May include partial, day treatment, case management is required</a:t>
            </a:r>
            <a:r>
              <a:rPr lang="en-US" sz="3200" dirty="0" smtClean="0"/>
              <a:t>.</a:t>
            </a:r>
          </a:p>
        </p:txBody>
      </p:sp>
    </p:spTree>
    <p:extLst>
      <p:ext uri="{BB962C8B-B14F-4D97-AF65-F5344CB8AC3E}">
        <p14:creationId xmlns:p14="http://schemas.microsoft.com/office/powerpoint/2010/main" val="4043174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381000"/>
            <a:ext cx="8762999" cy="6001643"/>
          </a:xfrm>
          <a:prstGeom prst="rect">
            <a:avLst/>
          </a:prstGeom>
          <a:noFill/>
        </p:spPr>
        <p:txBody>
          <a:bodyPr wrap="square" rtlCol="0">
            <a:spAutoFit/>
          </a:bodyPr>
          <a:lstStyle/>
          <a:p>
            <a:r>
              <a:rPr lang="en-US" sz="3200" dirty="0" smtClean="0"/>
              <a:t>Level 5 Non-secure 24 hour services without </a:t>
            </a:r>
          </a:p>
          <a:p>
            <a:r>
              <a:rPr lang="en-US" sz="3200" dirty="0" smtClean="0"/>
              <a:t>    psychiatric monitoring</a:t>
            </a:r>
          </a:p>
          <a:p>
            <a:endParaRPr lang="en-US" sz="3200" dirty="0" smtClean="0"/>
          </a:p>
          <a:p>
            <a:pPr marL="457200" indent="-457200">
              <a:buFont typeface="Arial" panose="020B0604020202020204" pitchFamily="34" charset="0"/>
              <a:buChar char="•"/>
            </a:pPr>
            <a:r>
              <a:rPr lang="en-US" sz="3200" dirty="0" smtClean="0">
                <a:solidFill>
                  <a:srgbClr val="FFC000"/>
                </a:solidFill>
              </a:rPr>
              <a:t>Residential, group home, foster care and/or a tight knit wrap around team</a:t>
            </a:r>
            <a:r>
              <a:rPr lang="en-US" sz="3200" dirty="0" smtClean="0"/>
              <a:t>.</a:t>
            </a:r>
          </a:p>
          <a:p>
            <a:pPr marL="457200" indent="-457200">
              <a:buFont typeface="Arial" panose="020B0604020202020204" pitchFamily="34" charset="0"/>
              <a:buChar char="•"/>
            </a:pPr>
            <a:endParaRPr lang="en-US" sz="3200" dirty="0" smtClean="0"/>
          </a:p>
          <a:p>
            <a:r>
              <a:rPr lang="en-US" sz="3200" dirty="0" smtClean="0"/>
              <a:t>Level 6 Secure 24 hour services with psychiatric </a:t>
            </a:r>
          </a:p>
          <a:p>
            <a:r>
              <a:rPr lang="en-US" sz="3200" dirty="0" smtClean="0"/>
              <a:t>    monitoring </a:t>
            </a:r>
          </a:p>
          <a:p>
            <a:endParaRPr lang="en-US" sz="3200" dirty="0"/>
          </a:p>
          <a:p>
            <a:pPr marL="457200" indent="-457200">
              <a:buFont typeface="Arial" panose="020B0604020202020204" pitchFamily="34" charset="0"/>
              <a:buChar char="•"/>
            </a:pPr>
            <a:r>
              <a:rPr lang="en-US" sz="3200" dirty="0" smtClean="0">
                <a:solidFill>
                  <a:srgbClr val="FFC000"/>
                </a:solidFill>
              </a:rPr>
              <a:t>Inpatient, or highly structured residential, or  wraparound  if safety needs are met.  Case management is essential</a:t>
            </a:r>
          </a:p>
        </p:txBody>
      </p:sp>
    </p:spTree>
    <p:extLst>
      <p:ext uri="{BB962C8B-B14F-4D97-AF65-F5344CB8AC3E}">
        <p14:creationId xmlns:p14="http://schemas.microsoft.com/office/powerpoint/2010/main" val="1171219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 y="2967378"/>
            <a:ext cx="4022725" cy="2913968"/>
          </a:xfrm>
        </p:spPr>
      </p:pic>
      <p:pic>
        <p:nvPicPr>
          <p:cNvPr id="8" name="Content Placeholder 7"/>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256878" y="2816225"/>
            <a:ext cx="2837118" cy="3209925"/>
          </a:xfrm>
        </p:spPr>
      </p:pic>
      <p:sp>
        <p:nvSpPr>
          <p:cNvPr id="4" name="Text Placeholder 3"/>
          <p:cNvSpPr>
            <a:spLocks noGrp="1"/>
          </p:cNvSpPr>
          <p:nvPr>
            <p:ph type="body" sz="half" idx="2"/>
          </p:nvPr>
        </p:nvSpPr>
        <p:spPr/>
        <p:txBody>
          <a:bodyPr/>
          <a:lstStyle/>
          <a:p>
            <a:r>
              <a:rPr lang="en-US" dirty="0" smtClean="0">
                <a:hlinkClick r:id="rId5"/>
              </a:rPr>
              <a:t>Assessment Tool</a:t>
            </a:r>
            <a:endParaRPr lang="en-US" dirty="0"/>
          </a:p>
        </p:txBody>
      </p:sp>
      <p:sp>
        <p:nvSpPr>
          <p:cNvPr id="5" name="Text Placeholder 4"/>
          <p:cNvSpPr>
            <a:spLocks noGrp="1"/>
          </p:cNvSpPr>
          <p:nvPr>
            <p:ph type="body" sz="half" idx="15"/>
          </p:nvPr>
        </p:nvSpPr>
        <p:spPr/>
        <p:txBody>
          <a:bodyPr/>
          <a:lstStyle/>
          <a:p>
            <a:r>
              <a:rPr lang="en-US" dirty="0" smtClean="0">
                <a:hlinkClick r:id="rId6"/>
              </a:rPr>
              <a:t>Score Sheet</a:t>
            </a:r>
            <a:endParaRPr lang="en-US" dirty="0"/>
          </a:p>
        </p:txBody>
      </p:sp>
      <p:sp>
        <p:nvSpPr>
          <p:cNvPr id="6" name="Title 5"/>
          <p:cNvSpPr>
            <a:spLocks noGrp="1"/>
          </p:cNvSpPr>
          <p:nvPr>
            <p:ph type="title"/>
          </p:nvPr>
        </p:nvSpPr>
        <p:spPr/>
        <p:txBody>
          <a:bodyPr/>
          <a:lstStyle/>
          <a:p>
            <a:r>
              <a:rPr lang="en-US" dirty="0" smtClean="0"/>
              <a:t>CASII Tools</a:t>
            </a:r>
            <a:endParaRPr lang="en-US" dirty="0"/>
          </a:p>
        </p:txBody>
      </p:sp>
    </p:spTree>
    <p:extLst>
      <p:ext uri="{BB962C8B-B14F-4D97-AF65-F5344CB8AC3E}">
        <p14:creationId xmlns:p14="http://schemas.microsoft.com/office/powerpoint/2010/main" val="2428284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447800"/>
            <a:ext cx="6553200" cy="3323987"/>
          </a:xfrm>
          <a:prstGeom prst="rect">
            <a:avLst/>
          </a:prstGeom>
          <a:noFill/>
        </p:spPr>
        <p:txBody>
          <a:bodyPr wrap="square" rtlCol="0">
            <a:spAutoFit/>
          </a:bodyPr>
          <a:lstStyle/>
          <a:p>
            <a:pPr algn="ctr"/>
            <a:endParaRPr lang="en-US" sz="3200" dirty="0" smtClean="0"/>
          </a:p>
          <a:p>
            <a:pPr algn="ctr"/>
            <a:r>
              <a:rPr lang="en-US" sz="3200" dirty="0" smtClean="0"/>
              <a:t>Adopted by the Kentucky Department of Medicaid Services </a:t>
            </a:r>
          </a:p>
          <a:p>
            <a:pPr algn="ctr"/>
            <a:r>
              <a:rPr lang="en-US" sz="3200" dirty="0" smtClean="0"/>
              <a:t>For the purpose of standardizing level of care and service decisions</a:t>
            </a:r>
          </a:p>
          <a:p>
            <a:pPr marL="457200" indent="-457200" algn="ctr">
              <a:buFont typeface="Arial" panose="020B0604020202020204" pitchFamily="34" charset="0"/>
              <a:buChar char="•"/>
            </a:pPr>
            <a:endParaRPr lang="en-US" sz="3200" dirty="0"/>
          </a:p>
          <a:p>
            <a:endParaRPr lang="en-US" dirty="0"/>
          </a:p>
        </p:txBody>
      </p:sp>
    </p:spTree>
    <p:extLst>
      <p:ext uri="{BB962C8B-B14F-4D97-AF65-F5344CB8AC3E}">
        <p14:creationId xmlns:p14="http://schemas.microsoft.com/office/powerpoint/2010/main" val="1075895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86800" cy="7201972"/>
          </a:xfrm>
          <a:prstGeom prst="rect">
            <a:avLst/>
          </a:prstGeom>
        </p:spPr>
        <p:txBody>
          <a:bodyPr wrap="square">
            <a:spAutoFit/>
          </a:bodyPr>
          <a:lstStyle/>
          <a:p>
            <a:r>
              <a:rPr lang="en-US" sz="1400" dirty="0"/>
              <a:t>Client: Harry Potter</a:t>
            </a:r>
          </a:p>
          <a:p>
            <a:r>
              <a:rPr lang="en-US" sz="1400" dirty="0"/>
              <a:t>Social worker-Hagrid</a:t>
            </a:r>
          </a:p>
          <a:p>
            <a:r>
              <a:rPr lang="en-US" sz="1400" dirty="0"/>
              <a:t>Placement: Residential care, Hogwarts</a:t>
            </a:r>
          </a:p>
          <a:p>
            <a:r>
              <a:rPr lang="en-US" sz="1400" dirty="0"/>
              <a:t>Harry is a teenage  boy with a traumatic history. </a:t>
            </a:r>
            <a:r>
              <a:rPr lang="en-US" sz="1400" dirty="0" smtClean="0"/>
              <a:t>  His </a:t>
            </a:r>
            <a:r>
              <a:rPr lang="en-US" sz="1400" dirty="0"/>
              <a:t>parents </a:t>
            </a:r>
            <a:r>
              <a:rPr lang="en-US" sz="1400" dirty="0" smtClean="0"/>
              <a:t>were murdered </a:t>
            </a:r>
            <a:r>
              <a:rPr lang="en-US" sz="1400" dirty="0"/>
              <a:t>and he sustained a head injury during the attack.  He was an infant at the time. </a:t>
            </a:r>
            <a:r>
              <a:rPr lang="en-US" sz="1400" dirty="0" smtClean="0"/>
              <a:t> </a:t>
            </a:r>
            <a:r>
              <a:rPr lang="en-US" sz="1400" dirty="0"/>
              <a:t>He was reared by </a:t>
            </a:r>
            <a:r>
              <a:rPr lang="en-US" sz="1400" dirty="0" smtClean="0"/>
              <a:t>his </a:t>
            </a:r>
            <a:r>
              <a:rPr lang="en-US" sz="1400" dirty="0"/>
              <a:t>mother’s sister and husband.  We suspect neglect and abuse.  He was housed in a closet under the stairwell.  They reported that Harry was an aggressive child and acted out aggressively on his younger cousin.  He was removed from the home for out of control behaviors and placed in a residential setting.  Attempts to reunite him with his family have been unsuccessful as the family does not participate in treatment or accept the need to make accommodating changes.  </a:t>
            </a:r>
            <a:r>
              <a:rPr lang="en-US" sz="1400" dirty="0" smtClean="0"/>
              <a:t>Harry also claims he recently witnessed the murder of a peer.</a:t>
            </a:r>
            <a:endParaRPr lang="en-US" sz="1400" dirty="0"/>
          </a:p>
          <a:p>
            <a:r>
              <a:rPr lang="en-US" sz="1400" dirty="0"/>
              <a:t>Harry’s grades are excellent.   However his social relationships with peers are conflictual and at times aggressive.  He does tend to withdraw and is a target for bullying.   </a:t>
            </a:r>
            <a:r>
              <a:rPr lang="en-US" sz="1400" dirty="0" smtClean="0"/>
              <a:t>His is often sneaky, dishonest, and defiant.   </a:t>
            </a:r>
            <a:r>
              <a:rPr lang="en-US" sz="1400" dirty="0"/>
              <a:t>His thought processes suggest a delusional disorder.  He presents as paranoid and believes that he is being conspired against. His sense of self is distorted.  He believes he has special powers and that his thoughts are invaded by the thoughts of others.  He believes he can talk to snakes and reports auditory and visual hallucinations.   On occasion he says his body is being invaded and his soul is being sucked out of him.  Harry has two friends at the treatment center who evidence a shared psychotic disorder.  They have adopted Harry’s delusions for themselves.  </a:t>
            </a:r>
          </a:p>
          <a:p>
            <a:r>
              <a:rPr lang="en-US" sz="1400" dirty="0"/>
              <a:t>There is no known history of suicidal ideation or behavior.  He is consumed with seeking revenge for the death of his parents but expresses some aversion to carrying out the threats.  He has been violent toward some of the animals at his school.  He has run away from the facility but voluntarily returned</a:t>
            </a:r>
            <a:r>
              <a:rPr lang="en-US" sz="1400" dirty="0" smtClean="0"/>
              <a:t>..  </a:t>
            </a:r>
            <a:r>
              <a:rPr lang="en-US" sz="1400" dirty="0"/>
              <a:t>Harry has a positive history of drug use.  He reports having tried some type of weed that distorted his </a:t>
            </a:r>
            <a:r>
              <a:rPr lang="en-US" sz="1400" dirty="0" smtClean="0"/>
              <a:t>experience of </a:t>
            </a:r>
            <a:r>
              <a:rPr lang="en-US" sz="1400" dirty="0"/>
              <a:t>his body so that he thought he could breathe underwater and fly.  He also reports drinking beer.  </a:t>
            </a:r>
          </a:p>
          <a:p>
            <a:r>
              <a:rPr lang="en-US" sz="1400" dirty="0" smtClean="0"/>
              <a:t>Despite </a:t>
            </a:r>
            <a:r>
              <a:rPr lang="en-US" sz="1400" dirty="0"/>
              <a:t>his difficulties Harry manages to meet most expected levels of functioning.  He recovers quickly from periods of </a:t>
            </a:r>
            <a:r>
              <a:rPr lang="en-US" sz="1400" dirty="0" smtClean="0"/>
              <a:t>deterioration</a:t>
            </a:r>
            <a:r>
              <a:rPr lang="en-US" sz="1400" dirty="0"/>
              <a:t>.  Generally his hygiene is no more disturbed than most young teens.  As stated previously his grades and academic achievements are excellent.  He excels in sports.  There is no known disruption to his sleep cycle or eating habits.  He is not sexually active and there are no known health issues.  </a:t>
            </a:r>
          </a:p>
          <a:p>
            <a:r>
              <a:rPr lang="en-US" sz="1400" dirty="0"/>
              <a:t> Harry has developed a positive relationship with a few of the Hogwarts staff and they create a network that is partially able to compensate for Harry’s unmet needs. Unfortunately he does not have access to them during the summer break and decompensates when returned to his family.  Harry cooperates with treatment and is bright enough to know that there is something wrong with him.  He just doesn’t always agree with the staff’s interpretation of his difficulties.  </a:t>
            </a:r>
          </a:p>
          <a:p>
            <a:r>
              <a:rPr lang="en-US" sz="1400" dirty="0"/>
              <a:t>The client’s social worker is considering placing Harry in foster care for the summer break and referring for in-home therapy with wrap around care.   He has asked for your assessment on level of care and transition to lower intensity of services.  Use the CASII assessment tool and your clinical judgement for your report.  </a:t>
            </a:r>
          </a:p>
        </p:txBody>
      </p:sp>
    </p:spTree>
    <p:extLst>
      <p:ext uri="{BB962C8B-B14F-4D97-AF65-F5344CB8AC3E}">
        <p14:creationId xmlns:p14="http://schemas.microsoft.com/office/powerpoint/2010/main" val="2375872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990600"/>
            <a:ext cx="5105400" cy="5016758"/>
          </a:xfrm>
          <a:prstGeom prst="rect">
            <a:avLst/>
          </a:prstGeom>
        </p:spPr>
        <p:txBody>
          <a:bodyPr wrap="square">
            <a:spAutoFit/>
          </a:bodyPr>
          <a:lstStyle/>
          <a:p>
            <a:r>
              <a:rPr lang="en-US" sz="3200" dirty="0" smtClean="0"/>
              <a:t>Hints for Completing the assessment</a:t>
            </a:r>
          </a:p>
          <a:p>
            <a:pPr marL="457200" indent="-457200">
              <a:buFont typeface="Arial" panose="020B0604020202020204" pitchFamily="34" charset="0"/>
              <a:buChar char="•"/>
            </a:pPr>
            <a:r>
              <a:rPr lang="en-US" sz="3200" dirty="0" smtClean="0"/>
              <a:t>Assess a problem not a diagnosis</a:t>
            </a:r>
          </a:p>
          <a:p>
            <a:pPr marL="457200" indent="-457200">
              <a:buFont typeface="Arial" panose="020B0604020202020204" pitchFamily="34" charset="0"/>
              <a:buChar char="•"/>
            </a:pPr>
            <a:r>
              <a:rPr lang="en-US" sz="3200" dirty="0" smtClean="0"/>
              <a:t>Client will have behaviors in multiple columns but pick the column with the highest score.</a:t>
            </a:r>
          </a:p>
          <a:p>
            <a:pPr marL="457200" indent="-457200">
              <a:buFont typeface="Arial" panose="020B0604020202020204" pitchFamily="34" charset="0"/>
              <a:buChar char="•"/>
            </a:pPr>
            <a:r>
              <a:rPr lang="en-US" sz="3200" dirty="0" smtClean="0"/>
              <a:t>If you can’t decide between two scores, go higher</a:t>
            </a:r>
            <a:endParaRPr lang="en-US" sz="3200" dirty="0"/>
          </a:p>
        </p:txBody>
      </p:sp>
    </p:spTree>
    <p:extLst>
      <p:ext uri="{BB962C8B-B14F-4D97-AF65-F5344CB8AC3E}">
        <p14:creationId xmlns:p14="http://schemas.microsoft.com/office/powerpoint/2010/main" val="1451819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78351899"/>
              </p:ext>
            </p:extLst>
          </p:nvPr>
        </p:nvGraphicFramePr>
        <p:xfrm>
          <a:off x="914400" y="5334000"/>
          <a:ext cx="7620001" cy="1249563"/>
        </p:xfrm>
        <a:graphic>
          <a:graphicData uri="http://schemas.openxmlformats.org/drawingml/2006/table">
            <a:tbl>
              <a:tblPr firstRow="1" firstCol="1" bandRow="1">
                <a:tableStyleId>{5C22544A-7EE6-4342-B048-85BDC9FD1C3A}</a:tableStyleId>
              </a:tblPr>
              <a:tblGrid>
                <a:gridCol w="1629103"/>
                <a:gridCol w="998483"/>
                <a:gridCol w="998483"/>
                <a:gridCol w="998483"/>
                <a:gridCol w="998483"/>
                <a:gridCol w="998483"/>
                <a:gridCol w="998483"/>
              </a:tblGrid>
              <a:tr h="495945">
                <a:tc>
                  <a:txBody>
                    <a:bodyPr/>
                    <a:lstStyle/>
                    <a:p>
                      <a:pPr marL="0" marR="0">
                        <a:lnSpc>
                          <a:spcPct val="115000"/>
                        </a:lnSpc>
                        <a:spcBef>
                          <a:spcPts val="0"/>
                        </a:spcBef>
                        <a:spcAft>
                          <a:spcPts val="0"/>
                        </a:spcAft>
                      </a:pPr>
                      <a:r>
                        <a:rPr lang="en-US" sz="1100" dirty="0">
                          <a:effectLst/>
                        </a:rPr>
                        <a:t>0 to 9</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10 to 13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14 to 16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17 to 19</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20 to 22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23 to 27</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28 or more</a:t>
                      </a:r>
                      <a:endParaRPr lang="en-US" sz="1100">
                        <a:effectLst/>
                        <a:latin typeface="Calibri"/>
                        <a:ea typeface="Calibri"/>
                        <a:cs typeface="Times New Roman"/>
                      </a:endParaRPr>
                    </a:p>
                  </a:txBody>
                  <a:tcPr marL="68580" marR="68580" marT="0" marB="0"/>
                </a:tc>
              </a:tr>
              <a:tr h="570855">
                <a:tc>
                  <a:txBody>
                    <a:bodyPr/>
                    <a:lstStyle/>
                    <a:p>
                      <a:pPr marL="0" marR="0">
                        <a:lnSpc>
                          <a:spcPct val="115000"/>
                        </a:lnSpc>
                        <a:spcBef>
                          <a:spcPts val="0"/>
                        </a:spcBef>
                        <a:spcAft>
                          <a:spcPts val="0"/>
                        </a:spcAft>
                      </a:pPr>
                      <a:r>
                        <a:rPr lang="en-US" sz="1100">
                          <a:effectLst/>
                        </a:rPr>
                        <a:t>Level 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Level 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Level 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5 </a:t>
                      </a:r>
                      <a:endParaRPr lang="en-US" sz="1100" dirty="0" smtClean="0">
                        <a:effectLst/>
                      </a:endParaRPr>
                    </a:p>
                    <a:p>
                      <a:pPr marL="0" marR="0">
                        <a:lnSpc>
                          <a:spcPct val="115000"/>
                        </a:lnSpc>
                        <a:spcBef>
                          <a:spcPts val="0"/>
                        </a:spcBef>
                        <a:spcAft>
                          <a:spcPts val="0"/>
                        </a:spcAft>
                      </a:pPr>
                      <a:r>
                        <a:rPr lang="en-US" sz="3200" dirty="0" smtClean="0">
                          <a:effectLst/>
                          <a:latin typeface="Calibri"/>
                          <a:ea typeface="Calibri"/>
                          <a:cs typeface="Times New Roman"/>
                        </a:rPr>
                        <a:t>X</a:t>
                      </a:r>
                      <a:endParaRPr lang="en-US" sz="3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6</a:t>
                      </a:r>
                      <a:endParaRPr lang="en-US" sz="1100" dirty="0">
                        <a:effectLst/>
                        <a:latin typeface="Calibri"/>
                        <a:ea typeface="Calibri"/>
                        <a:cs typeface="Times New Roman"/>
                      </a:endParaRPr>
                    </a:p>
                  </a:txBody>
                  <a:tcPr marL="68580" marR="68580" marT="0" marB="0"/>
                </a:tc>
              </a:tr>
            </a:tbl>
          </a:graphicData>
        </a:graphic>
      </p:graphicFrame>
      <p:sp>
        <p:nvSpPr>
          <p:cNvPr id="7" name="Rectangle 2"/>
          <p:cNvSpPr>
            <a:spLocks noChangeArrowheads="1"/>
          </p:cNvSpPr>
          <p:nvPr/>
        </p:nvSpPr>
        <p:spPr bwMode="auto">
          <a:xfrm>
            <a:off x="609600" y="1056261"/>
            <a:ext cx="81534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_3__</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Risk of Harm _ideation with aversion, substance use_________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_2__ II. Functional Status__episodes</a:t>
            </a:r>
            <a:r>
              <a:rPr kumimoji="0" lang="en-US" altLang="en-US"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of defiance &amp; dishonesty__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_3__ III. Co-Occurrence ___Substance use with adverse effect on disorder__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IV. Recovery Environment</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_5___ A. Stress ___trauma:</a:t>
            </a:r>
            <a:r>
              <a:rPr kumimoji="0" lang="en-US" altLang="en-US"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witnessed death of peer, lack of a home</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_3__ B. Support _C</a:t>
            </a:r>
            <a:r>
              <a:rPr kumimoji="0" lang="en-US" altLang="en-US"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aregivers partially compensate for unmet need</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_3__V.  Resiliency and Response to Services _maintained</a:t>
            </a:r>
            <a:r>
              <a:rPr kumimoji="0" lang="en-US" altLang="en-US"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w/ strong support</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_4__ VI. Involvement in Services: (record the higher of the two scores)</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__2__Child or Adolescent _trusting</a:t>
            </a:r>
            <a:r>
              <a:rPr kumimoji="0" lang="en-US" altLang="en-US"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relationships, problem def. </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__4___ Involvement in Services: Parent or Primary Caregiver _____</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Calibri" pitchFamily="34" charset="0"/>
                <a:ea typeface="Calibri" pitchFamily="34" charset="0"/>
                <a:cs typeface="Times New Roman" pitchFamily="18" charset="0"/>
              </a:rPr>
              <a:t>_</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23_ Composite CASII Score </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2971800" y="471486"/>
            <a:ext cx="4754187" cy="584775"/>
          </a:xfrm>
          <a:prstGeom prst="rect">
            <a:avLst/>
          </a:prstGeom>
          <a:noFill/>
        </p:spPr>
        <p:txBody>
          <a:bodyPr wrap="none" rtlCol="0">
            <a:spAutoFit/>
          </a:bodyPr>
          <a:lstStyle/>
          <a:p>
            <a:r>
              <a:rPr lang="en-US" sz="3200" dirty="0" smtClean="0"/>
              <a:t>Harry Potter’s CA</a:t>
            </a:r>
            <a:r>
              <a:rPr lang="en-US" sz="3200" dirty="0" smtClean="0">
                <a:solidFill>
                  <a:srgbClr val="FFC000"/>
                </a:solidFill>
              </a:rPr>
              <a:t>S</a:t>
            </a:r>
            <a:r>
              <a:rPr lang="en-US" sz="3200" dirty="0" smtClean="0">
                <a:solidFill>
                  <a:srgbClr val="92D050"/>
                </a:solidFill>
              </a:rPr>
              <a:t>I</a:t>
            </a:r>
            <a:r>
              <a:rPr lang="en-US" sz="3200" dirty="0" smtClean="0"/>
              <a:t>I Report</a:t>
            </a:r>
            <a:endParaRPr lang="en-US" sz="3200" dirty="0"/>
          </a:p>
        </p:txBody>
      </p:sp>
    </p:spTree>
    <p:extLst>
      <p:ext uri="{BB962C8B-B14F-4D97-AF65-F5344CB8AC3E}">
        <p14:creationId xmlns:p14="http://schemas.microsoft.com/office/powerpoint/2010/main" val="2953988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315200" cy="6001643"/>
          </a:xfrm>
          <a:prstGeom prst="rect">
            <a:avLst/>
          </a:prstGeom>
          <a:noFill/>
        </p:spPr>
        <p:txBody>
          <a:bodyPr wrap="square" rtlCol="0">
            <a:spAutoFit/>
          </a:bodyPr>
          <a:lstStyle/>
          <a:p>
            <a:r>
              <a:rPr lang="en-US" sz="3200" dirty="0" smtClean="0"/>
              <a:t>When </a:t>
            </a:r>
            <a:r>
              <a:rPr lang="en-US" sz="3200" dirty="0" smtClean="0"/>
              <a:t>will</a:t>
            </a:r>
            <a:r>
              <a:rPr lang="en-US" sz="3200" dirty="0" smtClean="0"/>
              <a:t> </a:t>
            </a:r>
            <a:r>
              <a:rPr lang="en-US" sz="3200" dirty="0" smtClean="0"/>
              <a:t>we use the CA</a:t>
            </a:r>
            <a:r>
              <a:rPr lang="en-US" sz="3200" dirty="0" smtClean="0">
                <a:solidFill>
                  <a:srgbClr val="FFC000"/>
                </a:solidFill>
              </a:rPr>
              <a:t>S</a:t>
            </a:r>
            <a:r>
              <a:rPr lang="en-US" sz="3200" dirty="0" smtClean="0">
                <a:solidFill>
                  <a:srgbClr val="92D050"/>
                </a:solidFill>
              </a:rPr>
              <a:t>I</a:t>
            </a:r>
            <a:r>
              <a:rPr lang="en-US" sz="3200" dirty="0" smtClean="0"/>
              <a:t>I?</a:t>
            </a:r>
          </a:p>
          <a:p>
            <a:endParaRPr lang="en-US" sz="3200" dirty="0"/>
          </a:p>
          <a:p>
            <a:pPr marL="457200" indent="-457200" algn="ctr">
              <a:buFont typeface="Arial" panose="020B0604020202020204" pitchFamily="34" charset="0"/>
              <a:buChar char="•"/>
            </a:pPr>
            <a:r>
              <a:rPr lang="en-US" sz="3200" dirty="0" smtClean="0"/>
              <a:t>At Intake with the Diagnostic </a:t>
            </a:r>
            <a:r>
              <a:rPr lang="en-US" sz="3200" dirty="0"/>
              <a:t>E</a:t>
            </a:r>
            <a:r>
              <a:rPr lang="en-US" sz="3200" dirty="0" smtClean="0"/>
              <a:t>valuation</a:t>
            </a:r>
          </a:p>
          <a:p>
            <a:pPr marL="457200" indent="-457200">
              <a:buFont typeface="Arial" panose="020B0604020202020204" pitchFamily="34" charset="0"/>
              <a:buChar char="•"/>
            </a:pPr>
            <a:r>
              <a:rPr lang="en-US" sz="3200" dirty="0" smtClean="0"/>
              <a:t>At Treatment </a:t>
            </a:r>
            <a:r>
              <a:rPr lang="en-US" sz="3200" dirty="0"/>
              <a:t>P</a:t>
            </a:r>
            <a:r>
              <a:rPr lang="en-US" sz="3200" dirty="0" smtClean="0"/>
              <a:t>lanning time </a:t>
            </a:r>
          </a:p>
          <a:p>
            <a:pPr marL="457200" indent="-457200">
              <a:buFont typeface="Arial" panose="020B0604020202020204" pitchFamily="34" charset="0"/>
              <a:buChar char="•"/>
            </a:pPr>
            <a:r>
              <a:rPr lang="en-US" sz="3200" dirty="0" smtClean="0"/>
              <a:t>When we request Authorization for services</a:t>
            </a:r>
          </a:p>
          <a:p>
            <a:pPr marL="457200" indent="-457200">
              <a:buFont typeface="Arial" panose="020B0604020202020204" pitchFamily="34" charset="0"/>
              <a:buChar char="•"/>
            </a:pPr>
            <a:r>
              <a:rPr lang="en-US" sz="3200" dirty="0" smtClean="0"/>
              <a:t>Monthly Supervision logs for Associates and CSWs</a:t>
            </a:r>
          </a:p>
          <a:p>
            <a:pPr marL="457200" indent="-457200">
              <a:buFont typeface="Arial" panose="020B0604020202020204" pitchFamily="34" charset="0"/>
              <a:buChar char="•"/>
            </a:pPr>
            <a:r>
              <a:rPr lang="en-US" sz="3200" dirty="0" smtClean="0"/>
              <a:t>Discharge Summary and Aftercare Planning</a:t>
            </a:r>
          </a:p>
          <a:p>
            <a:pPr marL="457200" indent="-457200">
              <a:buFont typeface="Arial" panose="020B0604020202020204" pitchFamily="34" charset="0"/>
              <a:buChar char="•"/>
            </a:pPr>
            <a:endParaRPr lang="en-US" sz="3200" dirty="0" smtClean="0"/>
          </a:p>
          <a:p>
            <a:endParaRPr lang="en-US" sz="3200" dirty="0"/>
          </a:p>
        </p:txBody>
      </p:sp>
    </p:spTree>
    <p:extLst>
      <p:ext uri="{BB962C8B-B14F-4D97-AF65-F5344CB8AC3E}">
        <p14:creationId xmlns:p14="http://schemas.microsoft.com/office/powerpoint/2010/main" val="1994935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1219200"/>
            <a:ext cx="7543800" cy="4031873"/>
          </a:xfrm>
          <a:prstGeom prst="rect">
            <a:avLst/>
          </a:prstGeom>
          <a:noFill/>
        </p:spPr>
        <p:txBody>
          <a:bodyPr wrap="square" rtlCol="0">
            <a:spAutoFit/>
          </a:bodyPr>
          <a:lstStyle/>
          <a:p>
            <a:pPr algn="ctr"/>
            <a:r>
              <a:rPr lang="en-US" sz="3200" dirty="0" smtClean="0"/>
              <a:t>Where do we document  this service?</a:t>
            </a:r>
          </a:p>
          <a:p>
            <a:r>
              <a:rPr lang="en-US" sz="3200" dirty="0" smtClean="0"/>
              <a:t> </a:t>
            </a:r>
            <a:endParaRPr lang="en-US" sz="3200" dirty="0"/>
          </a:p>
          <a:p>
            <a:r>
              <a:rPr lang="en-US" sz="3200" dirty="0" smtClean="0"/>
              <a:t>On the Diagnostic Evaluation</a:t>
            </a:r>
          </a:p>
          <a:p>
            <a:r>
              <a:rPr lang="en-US" sz="3200" dirty="0" smtClean="0"/>
              <a:t>On the Treatment Plan</a:t>
            </a:r>
          </a:p>
          <a:p>
            <a:r>
              <a:rPr lang="en-US" sz="3200" dirty="0"/>
              <a:t>O</a:t>
            </a:r>
            <a:r>
              <a:rPr lang="en-US" sz="3200" dirty="0" smtClean="0"/>
              <a:t>n notes documenting  the service planning </a:t>
            </a:r>
          </a:p>
          <a:p>
            <a:r>
              <a:rPr lang="en-US" sz="3200" dirty="0" smtClean="0"/>
              <a:t>On the BHP/US Monthly Supervision Log</a:t>
            </a:r>
          </a:p>
          <a:p>
            <a:r>
              <a:rPr lang="en-US" sz="3200" dirty="0" smtClean="0"/>
              <a:t>On the Discharge Summary </a:t>
            </a:r>
          </a:p>
          <a:p>
            <a:endParaRPr lang="en-US" sz="3200" dirty="0"/>
          </a:p>
        </p:txBody>
      </p:sp>
    </p:spTree>
    <p:extLst>
      <p:ext uri="{BB962C8B-B14F-4D97-AF65-F5344CB8AC3E}">
        <p14:creationId xmlns:p14="http://schemas.microsoft.com/office/powerpoint/2010/main" val="1862023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1219200"/>
            <a:ext cx="7543800" cy="4524315"/>
          </a:xfrm>
          <a:prstGeom prst="rect">
            <a:avLst/>
          </a:prstGeom>
          <a:noFill/>
        </p:spPr>
        <p:txBody>
          <a:bodyPr wrap="square" rtlCol="0">
            <a:spAutoFit/>
          </a:bodyPr>
          <a:lstStyle/>
          <a:p>
            <a:pPr algn="ctr"/>
            <a:r>
              <a:rPr lang="en-US" sz="3200" dirty="0" smtClean="0"/>
              <a:t>How do we bill for this service?</a:t>
            </a:r>
          </a:p>
          <a:p>
            <a:pPr algn="ctr"/>
            <a:endParaRPr lang="en-US" sz="3200" dirty="0" smtClean="0"/>
          </a:p>
          <a:p>
            <a:r>
              <a:rPr lang="en-US" sz="3200" dirty="0" smtClean="0"/>
              <a:t>BHP and CSA may use the Treatment Plan Development code when the CASII is used for the writing of the treatment plan or if implemented with the CAFAS maybe billed as a Mental Health Assessment code.  </a:t>
            </a:r>
          </a:p>
          <a:p>
            <a:endParaRPr lang="en-US" sz="3200" dirty="0"/>
          </a:p>
          <a:p>
            <a:r>
              <a:rPr lang="en-US" sz="3200" dirty="0" smtClean="0"/>
              <a:t>TCM will bill all services as T2023</a:t>
            </a:r>
            <a:endParaRPr lang="en-US" sz="3200" dirty="0"/>
          </a:p>
        </p:txBody>
      </p:sp>
    </p:spTree>
    <p:extLst>
      <p:ext uri="{BB962C8B-B14F-4D97-AF65-F5344CB8AC3E}">
        <p14:creationId xmlns:p14="http://schemas.microsoft.com/office/powerpoint/2010/main" val="395730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Level of care utilization services</a:t>
            </a:r>
            <a:endParaRPr lang="en-US" dirty="0"/>
          </a:p>
        </p:txBody>
      </p:sp>
      <p:sp>
        <p:nvSpPr>
          <p:cNvPr id="2" name="Title 1"/>
          <p:cNvSpPr>
            <a:spLocks noGrp="1"/>
          </p:cNvSpPr>
          <p:nvPr>
            <p:ph type="title"/>
          </p:nvPr>
        </p:nvSpPr>
        <p:spPr/>
        <p:txBody>
          <a:bodyPr/>
          <a:lstStyle/>
          <a:p>
            <a:r>
              <a:rPr lang="en-US" dirty="0" smtClean="0"/>
              <a:t>LOCUS</a:t>
            </a:r>
            <a:endParaRPr lang="en-US" dirty="0"/>
          </a:p>
        </p:txBody>
      </p:sp>
    </p:spTree>
    <p:extLst>
      <p:ext uri="{BB962C8B-B14F-4D97-AF65-F5344CB8AC3E}">
        <p14:creationId xmlns:p14="http://schemas.microsoft.com/office/powerpoint/2010/main" val="2337737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609601"/>
            <a:ext cx="6400800" cy="6278642"/>
          </a:xfrm>
          <a:prstGeom prst="rect">
            <a:avLst/>
          </a:prstGeom>
          <a:noFill/>
        </p:spPr>
        <p:txBody>
          <a:bodyPr wrap="square" rtlCol="0">
            <a:spAutoFit/>
          </a:bodyPr>
          <a:lstStyle/>
          <a:p>
            <a:r>
              <a:rPr lang="en-US" sz="3200" dirty="0" smtClean="0"/>
              <a:t>The CASII was developed from the LOCUS so you will find that these two assessment tools are very similar</a:t>
            </a:r>
          </a:p>
          <a:p>
            <a:endParaRPr lang="en-US" sz="3200" dirty="0"/>
          </a:p>
          <a:p>
            <a:r>
              <a:rPr lang="en-US" sz="3200" dirty="0" smtClean="0"/>
              <a:t>The LOCUS also assesses intensity of need in six dimensions and utilizes a 5 point scale to quantify severity</a:t>
            </a:r>
          </a:p>
          <a:p>
            <a:endParaRPr lang="en-US" sz="3200" dirty="0"/>
          </a:p>
          <a:p>
            <a:r>
              <a:rPr lang="en-US" sz="3200" dirty="0" smtClean="0"/>
              <a:t>The LOCUS correlates the severity of the behavior with the intensity of services</a:t>
            </a:r>
          </a:p>
          <a:p>
            <a:endParaRPr lang="en-US" sz="3200" dirty="0"/>
          </a:p>
          <a:p>
            <a:endParaRPr lang="en-US" dirty="0"/>
          </a:p>
        </p:txBody>
      </p:sp>
    </p:spTree>
    <p:extLst>
      <p:ext uri="{BB962C8B-B14F-4D97-AF65-F5344CB8AC3E}">
        <p14:creationId xmlns:p14="http://schemas.microsoft.com/office/powerpoint/2010/main" val="843209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a:t>1. Risk of Harm</a:t>
            </a:r>
          </a:p>
          <a:p>
            <a:pPr algn="l"/>
            <a:r>
              <a:rPr lang="en-US" dirty="0"/>
              <a:t>2. Functional Status</a:t>
            </a:r>
          </a:p>
          <a:p>
            <a:pPr algn="l"/>
            <a:r>
              <a:rPr lang="en-US" dirty="0"/>
              <a:t>3. Co-occurring Conditions</a:t>
            </a:r>
          </a:p>
          <a:p>
            <a:pPr algn="l"/>
            <a:r>
              <a:rPr lang="en-US" dirty="0"/>
              <a:t>4. Recovery Environment</a:t>
            </a:r>
          </a:p>
          <a:p>
            <a:pPr algn="l"/>
            <a:r>
              <a:rPr lang="en-US" dirty="0"/>
              <a:t>5. Resiliency and Response to Services</a:t>
            </a:r>
          </a:p>
          <a:p>
            <a:pPr algn="l"/>
            <a:r>
              <a:rPr lang="en-US" dirty="0"/>
              <a:t>6. Involvement in Services</a:t>
            </a:r>
          </a:p>
          <a:p>
            <a:endParaRPr lang="en-US" dirty="0"/>
          </a:p>
        </p:txBody>
      </p:sp>
      <p:sp>
        <p:nvSpPr>
          <p:cNvPr id="3" name="Content Placeholder 2"/>
          <p:cNvSpPr>
            <a:spLocks noGrp="1"/>
          </p:cNvSpPr>
          <p:nvPr>
            <p:ph sz="quarter" idx="14"/>
          </p:nvPr>
        </p:nvSpPr>
        <p:spPr/>
        <p:txBody>
          <a:bodyPr/>
          <a:lstStyle/>
          <a:p>
            <a:pPr algn="l"/>
            <a:r>
              <a:rPr lang="en-US" dirty="0"/>
              <a:t>1. Risk of Harm</a:t>
            </a:r>
          </a:p>
          <a:p>
            <a:pPr algn="l"/>
            <a:r>
              <a:rPr lang="en-US" dirty="0"/>
              <a:t>2. Functional Status</a:t>
            </a:r>
          </a:p>
          <a:p>
            <a:pPr algn="l"/>
            <a:r>
              <a:rPr lang="en-US" dirty="0"/>
              <a:t>3. Medical, Addictive, and Psychiatric Co-Morbidity</a:t>
            </a:r>
          </a:p>
          <a:p>
            <a:pPr algn="l"/>
            <a:r>
              <a:rPr lang="en-US" dirty="0"/>
              <a:t>4. Recovery Environment</a:t>
            </a:r>
          </a:p>
          <a:p>
            <a:pPr algn="l"/>
            <a:r>
              <a:rPr lang="en-US" dirty="0"/>
              <a:t>5. Treatment and Recovery History</a:t>
            </a:r>
          </a:p>
          <a:p>
            <a:pPr algn="l"/>
            <a:r>
              <a:rPr lang="en-US" dirty="0"/>
              <a:t>6. Engagement and Recovery Status</a:t>
            </a:r>
          </a:p>
          <a:p>
            <a:endParaRPr lang="en-US" dirty="0"/>
          </a:p>
        </p:txBody>
      </p:sp>
      <p:sp>
        <p:nvSpPr>
          <p:cNvPr id="4" name="Text Placeholder 3"/>
          <p:cNvSpPr>
            <a:spLocks noGrp="1"/>
          </p:cNvSpPr>
          <p:nvPr>
            <p:ph type="body" sz="half" idx="2"/>
          </p:nvPr>
        </p:nvSpPr>
        <p:spPr/>
        <p:txBody>
          <a:bodyPr/>
          <a:lstStyle/>
          <a:p>
            <a:r>
              <a:rPr lang="en-US" dirty="0" smtClean="0"/>
              <a:t>CASII</a:t>
            </a:r>
            <a:endParaRPr lang="en-US" dirty="0"/>
          </a:p>
        </p:txBody>
      </p:sp>
      <p:sp>
        <p:nvSpPr>
          <p:cNvPr id="5" name="Text Placeholder 4"/>
          <p:cNvSpPr>
            <a:spLocks noGrp="1"/>
          </p:cNvSpPr>
          <p:nvPr>
            <p:ph type="body" sz="half" idx="15"/>
          </p:nvPr>
        </p:nvSpPr>
        <p:spPr/>
        <p:txBody>
          <a:bodyPr/>
          <a:lstStyle/>
          <a:p>
            <a:r>
              <a:rPr lang="en-US" dirty="0" smtClean="0"/>
              <a:t>LOCUS</a:t>
            </a:r>
            <a:endParaRPr lang="en-US" dirty="0"/>
          </a:p>
        </p:txBody>
      </p:sp>
      <p:sp>
        <p:nvSpPr>
          <p:cNvPr id="6" name="Title 5"/>
          <p:cNvSpPr>
            <a:spLocks noGrp="1"/>
          </p:cNvSpPr>
          <p:nvPr>
            <p:ph type="title"/>
          </p:nvPr>
        </p:nvSpPr>
        <p:spPr/>
        <p:txBody>
          <a:bodyPr/>
          <a:lstStyle/>
          <a:p>
            <a:r>
              <a:rPr lang="en-US" dirty="0" smtClean="0"/>
              <a:t>Intensity of Need</a:t>
            </a:r>
            <a:endParaRPr lang="en-US" dirty="0"/>
          </a:p>
        </p:txBody>
      </p:sp>
    </p:spTree>
    <p:extLst>
      <p:ext uri="{BB962C8B-B14F-4D97-AF65-F5344CB8AC3E}">
        <p14:creationId xmlns:p14="http://schemas.microsoft.com/office/powerpoint/2010/main" val="3174428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algn="l"/>
            <a:r>
              <a:rPr lang="en-US" dirty="0" smtClean="0"/>
              <a:t>1.. </a:t>
            </a:r>
            <a:r>
              <a:rPr lang="en-US" dirty="0"/>
              <a:t>Basic services for prevention and maintenance</a:t>
            </a:r>
          </a:p>
          <a:p>
            <a:pPr algn="l"/>
            <a:r>
              <a:rPr lang="en-US" dirty="0"/>
              <a:t>2. Outpatient services</a:t>
            </a:r>
          </a:p>
          <a:p>
            <a:pPr algn="l"/>
            <a:r>
              <a:rPr lang="en-US" dirty="0"/>
              <a:t>3. Intensive outpatient services</a:t>
            </a:r>
          </a:p>
          <a:p>
            <a:pPr algn="l"/>
            <a:r>
              <a:rPr lang="en-US" dirty="0"/>
              <a:t>4. Intensive integrated services without </a:t>
            </a:r>
          </a:p>
          <a:p>
            <a:pPr algn="l"/>
            <a:r>
              <a:rPr lang="en-US" dirty="0"/>
              <a:t>    24 hour psychiatric monitoring</a:t>
            </a:r>
          </a:p>
          <a:p>
            <a:pPr algn="l"/>
            <a:r>
              <a:rPr lang="en-US" dirty="0"/>
              <a:t>5. Non-secure 24 hour services without </a:t>
            </a:r>
          </a:p>
          <a:p>
            <a:pPr algn="l"/>
            <a:r>
              <a:rPr lang="en-US" dirty="0"/>
              <a:t>    psychiatric monitoring</a:t>
            </a:r>
          </a:p>
          <a:p>
            <a:pPr algn="l"/>
            <a:r>
              <a:rPr lang="en-US" dirty="0"/>
              <a:t>6. Secure 24 hour services with psychiatric </a:t>
            </a:r>
          </a:p>
          <a:p>
            <a:pPr algn="l"/>
            <a:r>
              <a:rPr lang="en-US" dirty="0"/>
              <a:t>    monitoring</a:t>
            </a:r>
          </a:p>
          <a:p>
            <a:endParaRPr lang="en-US" dirty="0"/>
          </a:p>
        </p:txBody>
      </p:sp>
      <p:sp>
        <p:nvSpPr>
          <p:cNvPr id="3" name="Content Placeholder 2"/>
          <p:cNvSpPr>
            <a:spLocks noGrp="1"/>
          </p:cNvSpPr>
          <p:nvPr>
            <p:ph sz="quarter" idx="14"/>
          </p:nvPr>
        </p:nvSpPr>
        <p:spPr/>
        <p:txBody>
          <a:bodyPr>
            <a:normAutofit fontScale="85000" lnSpcReduction="20000"/>
          </a:bodyPr>
          <a:lstStyle/>
          <a:p>
            <a:pPr marL="457200" indent="-457200" algn="l">
              <a:buAutoNum type="arabicPeriod"/>
            </a:pPr>
            <a:r>
              <a:rPr lang="en-US" dirty="0" smtClean="0"/>
              <a:t>Recovery maintenance and  health management</a:t>
            </a:r>
          </a:p>
          <a:p>
            <a:pPr marL="457200" indent="-457200" algn="l">
              <a:buAutoNum type="arabicPeriod"/>
            </a:pPr>
            <a:r>
              <a:rPr lang="en-US" dirty="0" smtClean="0"/>
              <a:t>2. low intensity community based services</a:t>
            </a:r>
          </a:p>
          <a:p>
            <a:pPr marL="457200" indent="-457200" algn="l">
              <a:buAutoNum type="arabicPeriod"/>
            </a:pPr>
            <a:r>
              <a:rPr lang="en-US" dirty="0" smtClean="0"/>
              <a:t>3. high intensity community based services</a:t>
            </a:r>
          </a:p>
          <a:p>
            <a:pPr marL="457200" indent="-457200" algn="l">
              <a:buAutoNum type="arabicPeriod"/>
            </a:pPr>
            <a:r>
              <a:rPr lang="en-US" dirty="0" smtClean="0"/>
              <a:t>4. Medically monitored non-residential services</a:t>
            </a:r>
          </a:p>
          <a:p>
            <a:pPr marL="457200" indent="-457200" algn="l">
              <a:buAutoNum type="arabicPeriod"/>
            </a:pPr>
            <a:r>
              <a:rPr lang="en-US" dirty="0" smtClean="0"/>
              <a:t>5. Medically monitored residential services</a:t>
            </a:r>
          </a:p>
          <a:p>
            <a:pPr marL="457200" indent="-457200" algn="l">
              <a:buAutoNum type="arabicPeriod"/>
            </a:pPr>
            <a:r>
              <a:rPr lang="en-US" dirty="0" smtClean="0"/>
              <a:t>6. Medically managed residential services</a:t>
            </a:r>
          </a:p>
          <a:p>
            <a:pPr marL="457200" indent="-457200" algn="l">
              <a:buAutoNum type="arabicPeriod"/>
            </a:pPr>
            <a:endParaRPr lang="en-US" dirty="0"/>
          </a:p>
        </p:txBody>
      </p:sp>
      <p:sp>
        <p:nvSpPr>
          <p:cNvPr id="4" name="Text Placeholder 3"/>
          <p:cNvSpPr>
            <a:spLocks noGrp="1"/>
          </p:cNvSpPr>
          <p:nvPr>
            <p:ph type="body" sz="half" idx="2"/>
          </p:nvPr>
        </p:nvSpPr>
        <p:spPr/>
        <p:txBody>
          <a:bodyPr/>
          <a:lstStyle/>
          <a:p>
            <a:r>
              <a:rPr lang="en-US" dirty="0" smtClean="0"/>
              <a:t>CA</a:t>
            </a:r>
            <a:r>
              <a:rPr lang="en-US" dirty="0" smtClean="0">
                <a:solidFill>
                  <a:srgbClr val="92D050"/>
                </a:solidFill>
              </a:rPr>
              <a:t>S</a:t>
            </a:r>
            <a:r>
              <a:rPr lang="en-US" dirty="0" smtClean="0">
                <a:solidFill>
                  <a:srgbClr val="FFC000"/>
                </a:solidFill>
              </a:rPr>
              <a:t>I</a:t>
            </a:r>
            <a:r>
              <a:rPr lang="en-US" dirty="0" smtClean="0"/>
              <a:t>I</a:t>
            </a:r>
            <a:endParaRPr lang="en-US" dirty="0"/>
          </a:p>
        </p:txBody>
      </p:sp>
      <p:sp>
        <p:nvSpPr>
          <p:cNvPr id="5" name="Text Placeholder 4"/>
          <p:cNvSpPr>
            <a:spLocks noGrp="1"/>
          </p:cNvSpPr>
          <p:nvPr>
            <p:ph type="body" sz="half" idx="15"/>
          </p:nvPr>
        </p:nvSpPr>
        <p:spPr/>
        <p:txBody>
          <a:bodyPr/>
          <a:lstStyle/>
          <a:p>
            <a:r>
              <a:rPr lang="en-US" dirty="0" smtClean="0"/>
              <a:t>LOCUS</a:t>
            </a:r>
            <a:endParaRPr lang="en-US" dirty="0"/>
          </a:p>
        </p:txBody>
      </p:sp>
      <p:sp>
        <p:nvSpPr>
          <p:cNvPr id="6" name="Title 5"/>
          <p:cNvSpPr>
            <a:spLocks noGrp="1"/>
          </p:cNvSpPr>
          <p:nvPr>
            <p:ph type="title"/>
          </p:nvPr>
        </p:nvSpPr>
        <p:spPr/>
        <p:txBody>
          <a:bodyPr/>
          <a:lstStyle/>
          <a:p>
            <a:r>
              <a:rPr lang="en-US" dirty="0" smtClean="0"/>
              <a:t>INTENSITY OF SERVICES</a:t>
            </a:r>
            <a:endParaRPr lang="en-US" dirty="0"/>
          </a:p>
        </p:txBody>
      </p:sp>
    </p:spTree>
    <p:extLst>
      <p:ext uri="{BB962C8B-B14F-4D97-AF65-F5344CB8AC3E}">
        <p14:creationId xmlns:p14="http://schemas.microsoft.com/office/powerpoint/2010/main" val="39537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080" y="533400"/>
            <a:ext cx="6553200" cy="6001643"/>
          </a:xfrm>
          <a:prstGeom prst="rect">
            <a:avLst/>
          </a:prstGeom>
        </p:spPr>
        <p:txBody>
          <a:bodyPr wrap="square">
            <a:spAutoFit/>
          </a:bodyPr>
          <a:lstStyle/>
          <a:p>
            <a:endParaRPr lang="en-US" sz="3200" dirty="0"/>
          </a:p>
          <a:p>
            <a:r>
              <a:rPr lang="en-US" sz="3200" dirty="0"/>
              <a:t> The Child and Adolescent Service Intensity Instrument (CA</a:t>
            </a:r>
            <a:r>
              <a:rPr lang="en-US" sz="3200" dirty="0">
                <a:solidFill>
                  <a:srgbClr val="92D050"/>
                </a:solidFill>
              </a:rPr>
              <a:t>S</a:t>
            </a:r>
            <a:r>
              <a:rPr lang="en-US" sz="3200" dirty="0">
                <a:solidFill>
                  <a:srgbClr val="FFC000"/>
                </a:solidFill>
              </a:rPr>
              <a:t>I</a:t>
            </a:r>
            <a:r>
              <a:rPr lang="en-US" sz="3200" dirty="0"/>
              <a:t>I) is a standardized assessment tool that provides a determination of the appropriate </a:t>
            </a:r>
            <a:r>
              <a:rPr lang="en-US" sz="3200" dirty="0" smtClean="0"/>
              <a:t>level of services </a:t>
            </a:r>
            <a:r>
              <a:rPr lang="en-US" sz="3200" dirty="0"/>
              <a:t>needed by a child or adolescent and his or her family. It is unique in its capacity to determine service intensity need, guide treatment planning, and monitor treatment outcome in all clinical settings. </a:t>
            </a:r>
          </a:p>
        </p:txBody>
      </p:sp>
    </p:spTree>
    <p:extLst>
      <p:ext uri="{BB962C8B-B14F-4D97-AF65-F5344CB8AC3E}">
        <p14:creationId xmlns:p14="http://schemas.microsoft.com/office/powerpoint/2010/main" val="3565309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1" y="1676400"/>
            <a:ext cx="4953000" cy="1200329"/>
          </a:xfrm>
          <a:prstGeom prst="rect">
            <a:avLst/>
          </a:prstGeom>
          <a:noFill/>
        </p:spPr>
        <p:txBody>
          <a:bodyPr wrap="square" rtlCol="0">
            <a:spAutoFit/>
          </a:bodyPr>
          <a:lstStyle/>
          <a:p>
            <a:r>
              <a:rPr lang="en-US" dirty="0" smtClean="0"/>
              <a:t>The </a:t>
            </a:r>
            <a:r>
              <a:rPr lang="en-US" dirty="0" smtClean="0">
                <a:hlinkClick r:id="rId2"/>
              </a:rPr>
              <a:t>LOCUS manual </a:t>
            </a:r>
            <a:r>
              <a:rPr lang="en-US" dirty="0" smtClean="0"/>
              <a:t>is posted on our website </a:t>
            </a:r>
          </a:p>
          <a:p>
            <a:endParaRPr lang="en-US" dirty="0"/>
          </a:p>
          <a:p>
            <a:r>
              <a:rPr lang="en-US" dirty="0" smtClean="0"/>
              <a:t>As well as a  </a:t>
            </a:r>
            <a:r>
              <a:rPr lang="en-US" dirty="0" smtClean="0">
                <a:hlinkClick r:id="rId3"/>
              </a:rPr>
              <a:t>power point presentation </a:t>
            </a:r>
            <a:r>
              <a:rPr lang="en-US" dirty="0" smtClean="0"/>
              <a:t>by Mary Thornton, a Medicaid trainer  </a:t>
            </a:r>
            <a:endParaRPr lang="en-US" dirty="0"/>
          </a:p>
        </p:txBody>
      </p:sp>
    </p:spTree>
    <p:extLst>
      <p:ext uri="{BB962C8B-B14F-4D97-AF65-F5344CB8AC3E}">
        <p14:creationId xmlns:p14="http://schemas.microsoft.com/office/powerpoint/2010/main" val="1093236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3343009"/>
            <a:ext cx="4022725" cy="2162707"/>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422937" y="2816225"/>
            <a:ext cx="2505000" cy="3209925"/>
          </a:xfrm>
        </p:spPr>
      </p:pic>
      <p:sp>
        <p:nvSpPr>
          <p:cNvPr id="4" name="Text Placeholder 3"/>
          <p:cNvSpPr>
            <a:spLocks noGrp="1"/>
          </p:cNvSpPr>
          <p:nvPr>
            <p:ph type="body" sz="half" idx="2"/>
          </p:nvPr>
        </p:nvSpPr>
        <p:spPr/>
        <p:txBody>
          <a:bodyPr/>
          <a:lstStyle/>
          <a:p>
            <a:r>
              <a:rPr lang="en-US" dirty="0">
                <a:hlinkClick r:id="rId4"/>
              </a:rPr>
              <a:t>Assessment tool</a:t>
            </a:r>
            <a:endParaRPr lang="en-US" dirty="0"/>
          </a:p>
          <a:p>
            <a:endParaRPr lang="en-US" dirty="0"/>
          </a:p>
        </p:txBody>
      </p:sp>
      <p:sp>
        <p:nvSpPr>
          <p:cNvPr id="5" name="Text Placeholder 4"/>
          <p:cNvSpPr>
            <a:spLocks noGrp="1"/>
          </p:cNvSpPr>
          <p:nvPr>
            <p:ph type="body" sz="half" idx="15"/>
          </p:nvPr>
        </p:nvSpPr>
        <p:spPr/>
        <p:txBody>
          <a:bodyPr/>
          <a:lstStyle/>
          <a:p>
            <a:r>
              <a:rPr lang="en-US" dirty="0">
                <a:hlinkClick r:id="rId5"/>
              </a:rPr>
              <a:t>Score sheet</a:t>
            </a:r>
            <a:endParaRPr lang="en-US" dirty="0"/>
          </a:p>
          <a:p>
            <a:endParaRPr lang="en-US" dirty="0"/>
          </a:p>
        </p:txBody>
      </p:sp>
      <p:sp>
        <p:nvSpPr>
          <p:cNvPr id="6" name="Title 5"/>
          <p:cNvSpPr>
            <a:spLocks noGrp="1"/>
          </p:cNvSpPr>
          <p:nvPr>
            <p:ph type="title"/>
          </p:nvPr>
        </p:nvSpPr>
        <p:spPr/>
        <p:txBody>
          <a:bodyPr/>
          <a:lstStyle/>
          <a:p>
            <a:r>
              <a:rPr lang="en-US" dirty="0" smtClean="0"/>
              <a:t>LOCUS </a:t>
            </a:r>
            <a:r>
              <a:rPr lang="en-US" dirty="0" err="1" smtClean="0"/>
              <a:t>TOOls</a:t>
            </a:r>
            <a:endParaRPr lang="en-US" dirty="0"/>
          </a:p>
        </p:txBody>
      </p:sp>
    </p:spTree>
    <p:extLst>
      <p:ext uri="{BB962C8B-B14F-4D97-AF65-F5344CB8AC3E}">
        <p14:creationId xmlns:p14="http://schemas.microsoft.com/office/powerpoint/2010/main" val="3732697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Lars and the real girl</a:t>
            </a:r>
            <a:endParaRPr lang="en-US" dirty="0"/>
          </a:p>
        </p:txBody>
      </p:sp>
      <p:sp>
        <p:nvSpPr>
          <p:cNvPr id="3" name="Subtitle 2"/>
          <p:cNvSpPr>
            <a:spLocks noGrp="1"/>
          </p:cNvSpPr>
          <p:nvPr>
            <p:ph type="subTitle" idx="1"/>
          </p:nvPr>
        </p:nvSpPr>
        <p:spPr/>
        <p:txBody>
          <a:bodyPr/>
          <a:lstStyle/>
          <a:p>
            <a:r>
              <a:rPr lang="en-US" dirty="0" smtClean="0"/>
              <a:t>A delightful movie </a:t>
            </a:r>
            <a:endParaRPr lang="en-US" dirty="0"/>
          </a:p>
        </p:txBody>
      </p:sp>
    </p:spTree>
    <p:extLst>
      <p:ext uri="{BB962C8B-B14F-4D97-AF65-F5344CB8AC3E}">
        <p14:creationId xmlns:p14="http://schemas.microsoft.com/office/powerpoint/2010/main" val="925738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00200"/>
            <a:ext cx="8305800" cy="4801314"/>
          </a:xfrm>
          <a:prstGeom prst="rect">
            <a:avLst/>
          </a:prstGeom>
        </p:spPr>
        <p:txBody>
          <a:bodyPr wrap="square">
            <a:spAutoFit/>
          </a:bodyPr>
          <a:lstStyle/>
          <a:p>
            <a:r>
              <a:rPr lang="en-US" dirty="0"/>
              <a:t>Lars is a 20 something single male who lives alone, but near the home of his only brother and </a:t>
            </a:r>
            <a:r>
              <a:rPr lang="en-US" dirty="0" smtClean="0"/>
              <a:t>sister- in-law </a:t>
            </a:r>
            <a:r>
              <a:rPr lang="en-US" dirty="0"/>
              <a:t>in a small town.  His parents are both deceased.  His mother died during his childbirth.  His father’s death is much more recent. His </a:t>
            </a:r>
            <a:r>
              <a:rPr lang="en-US" dirty="0" smtClean="0"/>
              <a:t>sister-in-law </a:t>
            </a:r>
            <a:r>
              <a:rPr lang="en-US" dirty="0"/>
              <a:t>is pregnant and approaching the due date.  There is no current or known history of suicidal or aggressive behavior.  He has been significantly withdrawn and avoidant of almost all social interaction.  Lars may have a sensory disorder.  He does not tolerate human touch. He has no known history of substance use or abuse, no known medical conditions or any other psychiatric disorders apart from the presenting symptom:  Lars has a fixed </a:t>
            </a:r>
            <a:r>
              <a:rPr lang="en-US" dirty="0" smtClean="0"/>
              <a:t>delusion. He </a:t>
            </a:r>
            <a:r>
              <a:rPr lang="en-US" dirty="0"/>
              <a:t>has ordered a </a:t>
            </a:r>
            <a:r>
              <a:rPr lang="en-US" dirty="0" smtClean="0"/>
              <a:t>life-size </a:t>
            </a:r>
            <a:r>
              <a:rPr lang="en-US" dirty="0"/>
              <a:t>sex doll and has the delusion that she is a real woman and his girlfriend.  His brother is highly disturbed by the behavior and wonders if he should be institutionalized.  His </a:t>
            </a:r>
            <a:r>
              <a:rPr lang="en-US" dirty="0" smtClean="0"/>
              <a:t>sister-in-law </a:t>
            </a:r>
            <a:r>
              <a:rPr lang="en-US" dirty="0"/>
              <a:t>is actively seeking psychiatric help and assists in engaging the small town community to interacting with Lars and his delusion.  The community is responsive and highly supportive.  He works, shops, attends church and has begun to interact with others from the delusion.   Lars has no prior treatment experience.  He has no insight into his bizarre behavior. He does not see a need for help or treatment for himself.  He is distrustful and avoidant.  </a:t>
            </a:r>
            <a:endParaRPr lang="en-US" dirty="0" smtClean="0"/>
          </a:p>
          <a:p>
            <a:r>
              <a:rPr lang="en-US" dirty="0" smtClean="0"/>
              <a:t>What </a:t>
            </a:r>
            <a:r>
              <a:rPr lang="en-US" dirty="0"/>
              <a:t>is his LOCUS score and level of service intensity?</a:t>
            </a:r>
          </a:p>
        </p:txBody>
      </p:sp>
      <p:sp>
        <p:nvSpPr>
          <p:cNvPr id="4" name="TextBox 3"/>
          <p:cNvSpPr txBox="1"/>
          <p:nvPr/>
        </p:nvSpPr>
        <p:spPr>
          <a:xfrm>
            <a:off x="4343400" y="990600"/>
            <a:ext cx="872355" cy="584775"/>
          </a:xfrm>
          <a:prstGeom prst="rect">
            <a:avLst/>
          </a:prstGeom>
          <a:noFill/>
        </p:spPr>
        <p:txBody>
          <a:bodyPr wrap="none" rtlCol="0">
            <a:spAutoFit/>
          </a:bodyPr>
          <a:lstStyle/>
          <a:p>
            <a:r>
              <a:rPr lang="en-US" sz="3200" dirty="0" smtClean="0"/>
              <a:t>Lars</a:t>
            </a:r>
            <a:endParaRPr lang="en-US" sz="3200" dirty="0"/>
          </a:p>
        </p:txBody>
      </p:sp>
    </p:spTree>
    <p:extLst>
      <p:ext uri="{BB962C8B-B14F-4D97-AF65-F5344CB8AC3E}">
        <p14:creationId xmlns:p14="http://schemas.microsoft.com/office/powerpoint/2010/main" val="3661459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5959710"/>
              </p:ext>
            </p:extLst>
          </p:nvPr>
        </p:nvGraphicFramePr>
        <p:xfrm>
          <a:off x="1539240" y="6172200"/>
          <a:ext cx="6080760" cy="385572"/>
        </p:xfrm>
        <a:graphic>
          <a:graphicData uri="http://schemas.openxmlformats.org/drawingml/2006/table">
            <a:tbl>
              <a:tblPr firstRow="1" firstCol="1" bandRow="1">
                <a:tableStyleId>{5C22544A-7EE6-4342-B048-85BDC9FD1C3A}</a:tableStyleId>
              </a:tblPr>
              <a:tblGrid>
                <a:gridCol w="868680"/>
                <a:gridCol w="868680"/>
                <a:gridCol w="868680"/>
                <a:gridCol w="868680"/>
                <a:gridCol w="868680"/>
                <a:gridCol w="868680"/>
                <a:gridCol w="868680"/>
              </a:tblGrid>
              <a:tr h="0">
                <a:tc>
                  <a:txBody>
                    <a:bodyPr/>
                    <a:lstStyle/>
                    <a:p>
                      <a:pPr marL="0" marR="0">
                        <a:lnSpc>
                          <a:spcPct val="115000"/>
                        </a:lnSpc>
                        <a:spcBef>
                          <a:spcPts val="0"/>
                        </a:spcBef>
                        <a:spcAft>
                          <a:spcPts val="0"/>
                        </a:spcAft>
                      </a:pPr>
                      <a:r>
                        <a:rPr lang="en-US" sz="1100" dirty="0">
                          <a:effectLst/>
                        </a:rPr>
                        <a:t>0 to 9</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10 to 13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14 to 16</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17 to 19</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20 to 22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23 to 27</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28 or more</a:t>
                      </a:r>
                      <a:endParaRPr lang="en-US" sz="11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dirty="0">
                          <a:effectLst/>
                        </a:rPr>
                        <a:t>Level 0</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4</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5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6</a:t>
                      </a:r>
                      <a:endParaRPr lang="en-US" sz="11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295400" y="1586299"/>
            <a:ext cx="6324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___I. Risk of Harm ________________________________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 II. </a:t>
            </a: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Functional Status______________________________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 III. Medical, Addictive, and Psychiatric Co-Morbidly ________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IV. Recovery Environment</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____ A. Stress _________________________________________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____ B. Support ________________________________________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 V.  Treatment and Recovery History___________________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 VI. Engagement and Recovery Status__________________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_____ Composite LOCUS Score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cs typeface="Times New Roman" pitchFamily="18" charset="0"/>
              </a:rPr>
              <a:t>Level of Service</a:t>
            </a:r>
            <a:r>
              <a:rPr kumimoji="0" lang="en-US" altLang="en-US" b="0" i="0" u="none" strike="noStrike" cap="none" normalizeH="0" dirty="0" smtClean="0">
                <a:ln>
                  <a:noFill/>
                </a:ln>
                <a:solidFill>
                  <a:schemeClr val="tx1"/>
                </a:solidFill>
                <a:effectLst/>
                <a:latin typeface="Calibri" pitchFamily="34" charset="0"/>
                <a:cs typeface="Times New Roman" pitchFamily="18" charset="0"/>
              </a:rPr>
              <a:t> Intensity: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aseline="0"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latin typeface="Calibri" pitchFamily="34" charset="0"/>
                <a:cs typeface="Times New Roman" pitchFamily="18" charset="0"/>
              </a:rPr>
              <a:t>Clinical judgement and diversion from LOCUS recommendations:</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3494263" y="914400"/>
            <a:ext cx="1926874" cy="369332"/>
          </a:xfrm>
          <a:prstGeom prst="rect">
            <a:avLst/>
          </a:prstGeom>
          <a:noFill/>
        </p:spPr>
        <p:txBody>
          <a:bodyPr wrap="none" rtlCol="0">
            <a:spAutoFit/>
          </a:bodyPr>
          <a:lstStyle/>
          <a:p>
            <a:r>
              <a:rPr lang="en-US" dirty="0" smtClean="0"/>
              <a:t>Scoring of LOCUS</a:t>
            </a:r>
            <a:endParaRPr lang="en-US" dirty="0"/>
          </a:p>
        </p:txBody>
      </p:sp>
    </p:spTree>
    <p:extLst>
      <p:ext uri="{BB962C8B-B14F-4D97-AF65-F5344CB8AC3E}">
        <p14:creationId xmlns:p14="http://schemas.microsoft.com/office/powerpoint/2010/main" val="1482660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1717029"/>
              </p:ext>
            </p:extLst>
          </p:nvPr>
        </p:nvGraphicFramePr>
        <p:xfrm>
          <a:off x="1539240" y="6172200"/>
          <a:ext cx="6080760" cy="385572"/>
        </p:xfrm>
        <a:graphic>
          <a:graphicData uri="http://schemas.openxmlformats.org/drawingml/2006/table">
            <a:tbl>
              <a:tblPr firstRow="1" firstCol="1" bandRow="1">
                <a:tableStyleId>{5C22544A-7EE6-4342-B048-85BDC9FD1C3A}</a:tableStyleId>
              </a:tblPr>
              <a:tblGrid>
                <a:gridCol w="868680"/>
                <a:gridCol w="868680"/>
                <a:gridCol w="868680"/>
                <a:gridCol w="868680"/>
                <a:gridCol w="868680"/>
                <a:gridCol w="868680"/>
                <a:gridCol w="868680"/>
              </a:tblGrid>
              <a:tr h="0">
                <a:tc>
                  <a:txBody>
                    <a:bodyPr/>
                    <a:lstStyle/>
                    <a:p>
                      <a:pPr marL="0" marR="0">
                        <a:lnSpc>
                          <a:spcPct val="115000"/>
                        </a:lnSpc>
                        <a:spcBef>
                          <a:spcPts val="0"/>
                        </a:spcBef>
                        <a:spcAft>
                          <a:spcPts val="0"/>
                        </a:spcAft>
                      </a:pPr>
                      <a:r>
                        <a:rPr lang="en-US" sz="1100" dirty="0">
                          <a:effectLst/>
                        </a:rPr>
                        <a:t>0 to 9</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10 to 13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14 to 16</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17 to 19</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20 to 22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23 to 27</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28 or more</a:t>
                      </a:r>
                      <a:endParaRPr lang="en-US" sz="11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dirty="0">
                          <a:effectLst/>
                        </a:rPr>
                        <a:t>Level 0</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4</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5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Level 6</a:t>
                      </a:r>
                      <a:endParaRPr lang="en-US" sz="11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268506" y="1066800"/>
            <a:ext cx="63246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_1__I. Risk of Harm _no current or</a:t>
            </a:r>
            <a:r>
              <a:rPr kumimoji="0" lang="en-US" altLang="en-US"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history  of</a:t>
            </a: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_4_ II. Functional Status _withdrawn and avoidant of almost</a:t>
            </a:r>
            <a:r>
              <a:rPr kumimoji="0" lang="en-US" altLang="en-US"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all</a:t>
            </a: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_1__ III. Medical, Addictive, and Psychiatric Co-Morbidly 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IV. Recovery Environment</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__4__ A. Stress __Death of father and new baby coming_______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__1__ B. Support ____plenty of</a:t>
            </a:r>
            <a:r>
              <a:rPr kumimoji="0" lang="en-US" altLang="en-US"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support and resources</a:t>
            </a: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_1__ V.  Treatment and Recovery History __ no prior experience 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_5__ VI. Engagement and Recovery Status __ denial and avoidant             __17___ Composite LOCUS Score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cs typeface="Times New Roman" pitchFamily="18" charset="0"/>
              </a:rPr>
              <a:t>Level of Service</a:t>
            </a:r>
            <a:r>
              <a:rPr kumimoji="0" lang="en-US" altLang="en-US" b="0" i="0" u="none" strike="noStrike" cap="none" normalizeH="0" dirty="0" smtClean="0">
                <a:ln>
                  <a:noFill/>
                </a:ln>
                <a:solidFill>
                  <a:schemeClr val="tx1"/>
                </a:solidFill>
                <a:effectLst/>
                <a:latin typeface="Calibri" pitchFamily="34" charset="0"/>
                <a:cs typeface="Times New Roman" pitchFamily="18" charset="0"/>
              </a:rPr>
              <a:t> Intensity: Level 3 High Intensity Community Based Services.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latin typeface="Calibri" pitchFamily="34" charset="0"/>
                <a:cs typeface="Times New Roman" pitchFamily="18" charset="0"/>
              </a:rPr>
              <a:t>Clinical judgement and diversion from LOCUS recommendations:  CSA and Case Management may not be necessary due to role of sister-in-law in facilitating community resources. </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3521157" y="545068"/>
            <a:ext cx="1926874" cy="369332"/>
          </a:xfrm>
          <a:prstGeom prst="rect">
            <a:avLst/>
          </a:prstGeom>
          <a:noFill/>
        </p:spPr>
        <p:txBody>
          <a:bodyPr wrap="none" rtlCol="0">
            <a:spAutoFit/>
          </a:bodyPr>
          <a:lstStyle/>
          <a:p>
            <a:r>
              <a:rPr lang="en-US" dirty="0" smtClean="0"/>
              <a:t>Scoring of LOCUS</a:t>
            </a:r>
            <a:endParaRPr lang="en-US" dirty="0"/>
          </a:p>
        </p:txBody>
      </p:sp>
    </p:spTree>
    <p:extLst>
      <p:ext uri="{BB962C8B-B14F-4D97-AF65-F5344CB8AC3E}">
        <p14:creationId xmlns:p14="http://schemas.microsoft.com/office/powerpoint/2010/main" val="1758044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Early Childhood Service Intensity Instrument</a:t>
            </a:r>
            <a:endParaRPr lang="en-US" dirty="0"/>
          </a:p>
        </p:txBody>
      </p:sp>
      <p:sp>
        <p:nvSpPr>
          <p:cNvPr id="3" name="Title 2"/>
          <p:cNvSpPr>
            <a:spLocks noGrp="1"/>
          </p:cNvSpPr>
          <p:nvPr>
            <p:ph type="title"/>
          </p:nvPr>
        </p:nvSpPr>
        <p:spPr/>
        <p:txBody>
          <a:bodyPr/>
          <a:lstStyle/>
          <a:p>
            <a:r>
              <a:rPr lang="en-US" dirty="0" smtClean="0"/>
              <a:t>ESCII</a:t>
            </a:r>
            <a:endParaRPr lang="en-US" dirty="0"/>
          </a:p>
        </p:txBody>
      </p:sp>
    </p:spTree>
    <p:extLst>
      <p:ext uri="{BB962C8B-B14F-4D97-AF65-F5344CB8AC3E}">
        <p14:creationId xmlns:p14="http://schemas.microsoft.com/office/powerpoint/2010/main" val="763989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1" y="1524000"/>
            <a:ext cx="6781800" cy="646331"/>
          </a:xfrm>
          <a:prstGeom prst="rect">
            <a:avLst/>
          </a:prstGeom>
          <a:noFill/>
        </p:spPr>
        <p:txBody>
          <a:bodyPr wrap="square" rtlCol="0">
            <a:spAutoFit/>
          </a:bodyPr>
          <a:lstStyle/>
          <a:p>
            <a:r>
              <a:rPr lang="en-US" dirty="0" smtClean="0"/>
              <a:t>The Early Childhood Service Intensity Instrument (ESCII) was developed to determine intensity for services for children  age 0 to 5</a:t>
            </a:r>
            <a:endParaRPr lang="en-US" dirty="0"/>
          </a:p>
        </p:txBody>
      </p:sp>
    </p:spTree>
    <p:extLst>
      <p:ext uri="{BB962C8B-B14F-4D97-AF65-F5344CB8AC3E}">
        <p14:creationId xmlns:p14="http://schemas.microsoft.com/office/powerpoint/2010/main" val="3905209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143000"/>
            <a:ext cx="7086600" cy="4524315"/>
          </a:xfrm>
          <a:prstGeom prst="rect">
            <a:avLst/>
          </a:prstGeom>
          <a:noFill/>
        </p:spPr>
        <p:txBody>
          <a:bodyPr wrap="square" rtlCol="0">
            <a:spAutoFit/>
          </a:bodyPr>
          <a:lstStyle/>
          <a:p>
            <a:r>
              <a:rPr lang="en-US" sz="3200" dirty="0" smtClean="0"/>
              <a:t>Assessment Domains for the ESCII</a:t>
            </a:r>
          </a:p>
          <a:p>
            <a:endParaRPr lang="en-US" sz="3200" dirty="0" smtClean="0"/>
          </a:p>
          <a:p>
            <a:r>
              <a:rPr lang="en-US" sz="3200" dirty="0" smtClean="0"/>
              <a:t>1. Degree of Safety</a:t>
            </a:r>
          </a:p>
          <a:p>
            <a:r>
              <a:rPr lang="en-US" sz="3200" dirty="0" smtClean="0"/>
              <a:t>2. Child-Caregiver Relationship</a:t>
            </a:r>
          </a:p>
          <a:p>
            <a:r>
              <a:rPr lang="en-US" sz="3200" dirty="0" smtClean="0"/>
              <a:t>3. Caregiving Environment</a:t>
            </a:r>
          </a:p>
          <a:p>
            <a:r>
              <a:rPr lang="en-US" sz="3200" dirty="0" smtClean="0"/>
              <a:t>4. Functional Developmental Status</a:t>
            </a:r>
          </a:p>
          <a:p>
            <a:r>
              <a:rPr lang="en-US" sz="3200" dirty="0" smtClean="0"/>
              <a:t>5. Impact of Medical, Developmental, or      Emotional/Behavioral Problems</a:t>
            </a:r>
          </a:p>
          <a:p>
            <a:r>
              <a:rPr lang="en-US" sz="3200" dirty="0" smtClean="0"/>
              <a:t>6. Service Profile</a:t>
            </a:r>
            <a:endParaRPr lang="en-US" sz="3200" dirty="0"/>
          </a:p>
        </p:txBody>
      </p:sp>
    </p:spTree>
    <p:extLst>
      <p:ext uri="{BB962C8B-B14F-4D97-AF65-F5344CB8AC3E}">
        <p14:creationId xmlns:p14="http://schemas.microsoft.com/office/powerpoint/2010/main" val="2607636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7848600" cy="4031873"/>
          </a:xfrm>
          <a:prstGeom prst="rect">
            <a:avLst/>
          </a:prstGeom>
        </p:spPr>
        <p:txBody>
          <a:bodyPr wrap="square">
            <a:spAutoFit/>
          </a:bodyPr>
          <a:lstStyle/>
          <a:p>
            <a:r>
              <a:rPr lang="en-US" sz="3200" dirty="0" smtClean="0"/>
              <a:t>Service Intensity Level for the  ESCII</a:t>
            </a:r>
            <a:endParaRPr lang="en-US" sz="3200" dirty="0" smtClean="0">
              <a:solidFill>
                <a:srgbClr val="FFC000"/>
              </a:solidFill>
            </a:endParaRPr>
          </a:p>
          <a:p>
            <a:endParaRPr lang="en-US" sz="3200" dirty="0" smtClean="0"/>
          </a:p>
          <a:p>
            <a:r>
              <a:rPr lang="en-US" sz="3200" dirty="0" smtClean="0"/>
              <a:t>1. Basic health services</a:t>
            </a:r>
          </a:p>
          <a:p>
            <a:r>
              <a:rPr lang="en-US" sz="3200" dirty="0" smtClean="0"/>
              <a:t>2. Minimal service intensity (beginning care)</a:t>
            </a:r>
          </a:p>
          <a:p>
            <a:r>
              <a:rPr lang="en-US" sz="3200" dirty="0" smtClean="0"/>
              <a:t>3. Low service intensity</a:t>
            </a:r>
          </a:p>
          <a:p>
            <a:r>
              <a:rPr lang="en-US" sz="3200" dirty="0" smtClean="0"/>
              <a:t>4. Moderate service intensity</a:t>
            </a:r>
          </a:p>
          <a:p>
            <a:r>
              <a:rPr lang="en-US" sz="3200" dirty="0" smtClean="0"/>
              <a:t>5. High service intensity</a:t>
            </a:r>
          </a:p>
          <a:p>
            <a:r>
              <a:rPr lang="en-US" sz="3200" dirty="0" smtClean="0"/>
              <a:t>6. Maximal service intensity</a:t>
            </a:r>
          </a:p>
        </p:txBody>
      </p:sp>
    </p:spTree>
    <p:extLst>
      <p:ext uri="{BB962C8B-B14F-4D97-AF65-F5344CB8AC3E}">
        <p14:creationId xmlns:p14="http://schemas.microsoft.com/office/powerpoint/2010/main" val="1276158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484118"/>
            <a:ext cx="8012835" cy="584775"/>
          </a:xfrm>
          <a:prstGeom prst="rect">
            <a:avLst/>
          </a:prstGeom>
          <a:noFill/>
        </p:spPr>
        <p:txBody>
          <a:bodyPr wrap="none" rtlCol="0">
            <a:spAutoFit/>
          </a:bodyPr>
          <a:lstStyle/>
          <a:p>
            <a:r>
              <a:rPr lang="en-US" sz="3200" dirty="0" smtClean="0"/>
              <a:t>Which provider types may administer the CA</a:t>
            </a:r>
            <a:r>
              <a:rPr lang="en-US" sz="3200" dirty="0" smtClean="0">
                <a:solidFill>
                  <a:srgbClr val="92D050"/>
                </a:solidFill>
              </a:rPr>
              <a:t>S</a:t>
            </a:r>
            <a:r>
              <a:rPr lang="en-US" sz="3200" dirty="0" smtClean="0">
                <a:solidFill>
                  <a:srgbClr val="FFC000"/>
                </a:solidFill>
              </a:rPr>
              <a:t>I</a:t>
            </a:r>
            <a:r>
              <a:rPr lang="en-US" sz="3200" dirty="0" smtClean="0"/>
              <a:t>I?</a:t>
            </a:r>
            <a:endParaRPr lang="en-US" sz="3200" dirty="0"/>
          </a:p>
        </p:txBody>
      </p:sp>
    </p:spTree>
    <p:extLst>
      <p:ext uri="{BB962C8B-B14F-4D97-AF65-F5344CB8AC3E}">
        <p14:creationId xmlns:p14="http://schemas.microsoft.com/office/powerpoint/2010/main" val="3783106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953" y="914400"/>
            <a:ext cx="8305800" cy="4801314"/>
          </a:xfrm>
          <a:prstGeom prst="rect">
            <a:avLst/>
          </a:prstGeom>
          <a:noFill/>
        </p:spPr>
        <p:txBody>
          <a:bodyPr wrap="square" rtlCol="0">
            <a:spAutoFit/>
          </a:bodyPr>
          <a:lstStyle/>
          <a:p>
            <a:r>
              <a:rPr lang="en-US" sz="3200" dirty="0" smtClean="0"/>
              <a:t>7 Service Categories</a:t>
            </a:r>
          </a:p>
          <a:p>
            <a:endParaRPr lang="en-US" sz="3200" dirty="0"/>
          </a:p>
          <a:p>
            <a:pPr marL="342900" indent="-342900">
              <a:buAutoNum type="arabicPeriod"/>
            </a:pPr>
            <a:r>
              <a:rPr lang="en-US" sz="3200" dirty="0" smtClean="0">
                <a:solidFill>
                  <a:srgbClr val="FF0000"/>
                </a:solidFill>
              </a:rPr>
              <a:t>Evaluation</a:t>
            </a:r>
          </a:p>
          <a:p>
            <a:pPr marL="342900" indent="-342900">
              <a:buAutoNum type="arabicPeriod"/>
            </a:pPr>
            <a:r>
              <a:rPr lang="en-US" sz="3200" dirty="0" smtClean="0">
                <a:solidFill>
                  <a:srgbClr val="FFFF00"/>
                </a:solidFill>
              </a:rPr>
              <a:t>Medical</a:t>
            </a:r>
            <a:endParaRPr lang="en-US" sz="3200" dirty="0" smtClean="0">
              <a:solidFill>
                <a:srgbClr val="00B050"/>
              </a:solidFill>
            </a:endParaRPr>
          </a:p>
          <a:p>
            <a:pPr marL="342900" indent="-342900">
              <a:buAutoNum type="arabicPeriod"/>
            </a:pPr>
            <a:r>
              <a:rPr lang="en-US" sz="3200" dirty="0" smtClean="0">
                <a:solidFill>
                  <a:srgbClr val="00B050"/>
                </a:solidFill>
              </a:rPr>
              <a:t>Developmental/Educational</a:t>
            </a:r>
          </a:p>
          <a:p>
            <a:pPr marL="342900" indent="-342900">
              <a:buAutoNum type="arabicPeriod"/>
            </a:pPr>
            <a:r>
              <a:rPr lang="en-US" sz="3200" dirty="0" smtClean="0">
                <a:solidFill>
                  <a:srgbClr val="00B0F0"/>
                </a:solidFill>
              </a:rPr>
              <a:t>Mental Health</a:t>
            </a:r>
          </a:p>
          <a:p>
            <a:pPr marL="342900" indent="-342900">
              <a:buAutoNum type="arabicPeriod"/>
            </a:pPr>
            <a:r>
              <a:rPr lang="en-US" sz="3200" dirty="0" smtClean="0">
                <a:solidFill>
                  <a:schemeClr val="accent6">
                    <a:lumMod val="40000"/>
                    <a:lumOff val="60000"/>
                  </a:schemeClr>
                </a:solidFill>
              </a:rPr>
              <a:t>Social service/child welfare</a:t>
            </a:r>
          </a:p>
          <a:p>
            <a:pPr marL="342900" indent="-342900">
              <a:buAutoNum type="arabicPeriod"/>
            </a:pPr>
            <a:r>
              <a:rPr lang="en-US" sz="3200" dirty="0" smtClean="0">
                <a:solidFill>
                  <a:srgbClr val="FF3399"/>
                </a:solidFill>
              </a:rPr>
              <a:t>Care Coordination/ Child and Family Teams</a:t>
            </a:r>
            <a:endParaRPr lang="en-US" sz="3200" dirty="0">
              <a:solidFill>
                <a:srgbClr val="FF3399"/>
              </a:solidFill>
            </a:endParaRPr>
          </a:p>
          <a:p>
            <a:pPr marL="342900" indent="-342900">
              <a:buAutoNum type="arabicPeriod"/>
            </a:pPr>
            <a:r>
              <a:rPr lang="en-US" sz="3200" dirty="0" smtClean="0">
                <a:solidFill>
                  <a:srgbClr val="66FFFF"/>
                </a:solidFill>
              </a:rPr>
              <a:t>Community and Natural Supports</a:t>
            </a:r>
          </a:p>
          <a:p>
            <a:pPr marL="342900" indent="-342900">
              <a:buAutoNum type="arabicPeriod"/>
            </a:pPr>
            <a:endParaRPr lang="en-US" dirty="0"/>
          </a:p>
        </p:txBody>
      </p:sp>
    </p:spTree>
    <p:extLst>
      <p:ext uri="{BB962C8B-B14F-4D97-AF65-F5344CB8AC3E}">
        <p14:creationId xmlns:p14="http://schemas.microsoft.com/office/powerpoint/2010/main" val="543924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0"/>
            <a:ext cx="8229600" cy="2677656"/>
          </a:xfrm>
          <a:prstGeom prst="rect">
            <a:avLst/>
          </a:prstGeom>
        </p:spPr>
        <p:txBody>
          <a:bodyPr wrap="square">
            <a:spAutoFit/>
          </a:bodyPr>
          <a:lstStyle/>
          <a:p>
            <a:r>
              <a:rPr lang="en-US" sz="2400" dirty="0"/>
              <a:t>Service Intensity: </a:t>
            </a:r>
            <a:r>
              <a:rPr lang="en-US" sz="2400" dirty="0">
                <a:solidFill>
                  <a:srgbClr val="FF0000"/>
                </a:solidFill>
              </a:rPr>
              <a:t>Evaluation</a:t>
            </a:r>
          </a:p>
          <a:p>
            <a:r>
              <a:rPr lang="en-US" sz="2400" dirty="0"/>
              <a:t>0 Primary care check-up; Health screening in pre-school settings</a:t>
            </a:r>
          </a:p>
          <a:p>
            <a:r>
              <a:rPr lang="en-US" sz="2400" dirty="0"/>
              <a:t>1 Evaluation in a single service area</a:t>
            </a:r>
          </a:p>
          <a:p>
            <a:r>
              <a:rPr lang="en-US" sz="2400" dirty="0"/>
              <a:t>2 Evaluations from one or more service areas</a:t>
            </a:r>
          </a:p>
          <a:p>
            <a:r>
              <a:rPr lang="en-US" sz="2400" dirty="0"/>
              <a:t>3 Evaluations from multiple service areas, with repeated visits</a:t>
            </a:r>
          </a:p>
          <a:p>
            <a:r>
              <a:rPr lang="en-US" sz="2400" dirty="0"/>
              <a:t>4 Complex, integrated, multidisciplinary evaluation</a:t>
            </a:r>
          </a:p>
          <a:p>
            <a:r>
              <a:rPr lang="en-US" sz="2400" dirty="0"/>
              <a:t>5 Evaluation in inpatient or other 24-hour setting</a:t>
            </a:r>
          </a:p>
        </p:txBody>
      </p:sp>
    </p:spTree>
    <p:extLst>
      <p:ext uri="{BB962C8B-B14F-4D97-AF65-F5344CB8AC3E}">
        <p14:creationId xmlns:p14="http://schemas.microsoft.com/office/powerpoint/2010/main" val="820911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915400" cy="4893647"/>
          </a:xfrm>
          <a:prstGeom prst="rect">
            <a:avLst/>
          </a:prstGeom>
        </p:spPr>
        <p:txBody>
          <a:bodyPr wrap="square">
            <a:spAutoFit/>
          </a:bodyPr>
          <a:lstStyle/>
          <a:p>
            <a:r>
              <a:rPr lang="en-US" sz="2400" dirty="0"/>
              <a:t>Service Intensity: </a:t>
            </a:r>
            <a:r>
              <a:rPr lang="en-US" sz="2400" dirty="0">
                <a:solidFill>
                  <a:srgbClr val="FFFF00"/>
                </a:solidFill>
              </a:rPr>
              <a:t>Medical</a:t>
            </a:r>
          </a:p>
          <a:p>
            <a:r>
              <a:rPr lang="en-US" sz="2400" dirty="0"/>
              <a:t>0 Well child care/ primary health care</a:t>
            </a:r>
          </a:p>
          <a:p>
            <a:r>
              <a:rPr lang="en-US" sz="2400" dirty="0"/>
              <a:t>1 Primary care management of acute common childhood illness,</a:t>
            </a:r>
          </a:p>
          <a:p>
            <a:r>
              <a:rPr lang="en-US" sz="2400" dirty="0"/>
              <a:t>e.g. occasional otitis media, gastroenteritis</a:t>
            </a:r>
          </a:p>
          <a:p>
            <a:r>
              <a:rPr lang="en-US" sz="2400" dirty="0"/>
              <a:t>2 Chronic medical problems manageable by primary care provider,</a:t>
            </a:r>
          </a:p>
          <a:p>
            <a:r>
              <a:rPr lang="en-US" sz="2400" dirty="0"/>
              <a:t>e.g. asthma or recurrent otitis media</a:t>
            </a:r>
          </a:p>
          <a:p>
            <a:r>
              <a:rPr lang="en-US" sz="2400" dirty="0"/>
              <a:t>3 Chronic medical problems managed by primary care provider</a:t>
            </a:r>
          </a:p>
          <a:p>
            <a:r>
              <a:rPr lang="en-US" sz="2400" dirty="0"/>
              <a:t>with occasional specialist consultation</a:t>
            </a:r>
          </a:p>
          <a:p>
            <a:r>
              <a:rPr lang="en-US" sz="2400" dirty="0"/>
              <a:t>4 Chronic medical problems requiring management by specialist or</a:t>
            </a:r>
          </a:p>
          <a:p>
            <a:r>
              <a:rPr lang="en-US" sz="2400" dirty="0"/>
              <a:t>multiple specialist consultation, e.g. poorly controlled diabetes,</a:t>
            </a:r>
          </a:p>
          <a:p>
            <a:r>
              <a:rPr lang="en-US" sz="2400" dirty="0"/>
              <a:t>chronic failure to thrive</a:t>
            </a:r>
          </a:p>
          <a:p>
            <a:r>
              <a:rPr lang="en-US" sz="2400" dirty="0"/>
              <a:t>5 Frequent hospital admissions, secure nursing facility or chronic</a:t>
            </a:r>
          </a:p>
          <a:p>
            <a:r>
              <a:rPr lang="en-US" sz="2400" dirty="0"/>
              <a:t>care facility; medical foster</a:t>
            </a:r>
          </a:p>
        </p:txBody>
      </p:sp>
    </p:spTree>
    <p:extLst>
      <p:ext uri="{BB962C8B-B14F-4D97-AF65-F5344CB8AC3E}">
        <p14:creationId xmlns:p14="http://schemas.microsoft.com/office/powerpoint/2010/main" val="355931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89844"/>
            <a:ext cx="8077200" cy="4524315"/>
          </a:xfrm>
          <a:prstGeom prst="rect">
            <a:avLst/>
          </a:prstGeom>
        </p:spPr>
        <p:txBody>
          <a:bodyPr wrap="square">
            <a:spAutoFit/>
          </a:bodyPr>
          <a:lstStyle/>
          <a:p>
            <a:r>
              <a:rPr lang="en-US" sz="2400" dirty="0"/>
              <a:t>Service </a:t>
            </a:r>
            <a:r>
              <a:rPr lang="en-US" sz="2400" dirty="0" smtClean="0"/>
              <a:t>Intensity: </a:t>
            </a:r>
            <a:r>
              <a:rPr lang="en-US" sz="2400" dirty="0" smtClean="0">
                <a:solidFill>
                  <a:srgbClr val="00B050"/>
                </a:solidFill>
              </a:rPr>
              <a:t>Developmental/Educational</a:t>
            </a:r>
            <a:endParaRPr lang="en-US" sz="2400" dirty="0">
              <a:solidFill>
                <a:srgbClr val="00B050"/>
              </a:solidFill>
            </a:endParaRPr>
          </a:p>
          <a:p>
            <a:r>
              <a:rPr lang="en-US" sz="2400" dirty="0"/>
              <a:t>0 Head Start; Regular preschool; Child care</a:t>
            </a:r>
          </a:p>
          <a:p>
            <a:r>
              <a:rPr lang="en-US" sz="2400" dirty="0"/>
              <a:t>1 Single developmental therapy (e.g. speech or occupational</a:t>
            </a:r>
          </a:p>
          <a:p>
            <a:r>
              <a:rPr lang="en-US" sz="2400" dirty="0"/>
              <a:t>therapy)</a:t>
            </a:r>
          </a:p>
          <a:p>
            <a:r>
              <a:rPr lang="en-US" sz="2400" dirty="0"/>
              <a:t>2 Early Intervention service provided in home; Added</a:t>
            </a:r>
          </a:p>
          <a:p>
            <a:r>
              <a:rPr lang="en-US" sz="2400" dirty="0"/>
              <a:t>supports in classroom without IEP eligibility</a:t>
            </a:r>
          </a:p>
          <a:p>
            <a:r>
              <a:rPr lang="en-US" sz="2400" dirty="0"/>
              <a:t>3 Center-based Early Intervention or Early Special Education</a:t>
            </a:r>
          </a:p>
          <a:p>
            <a:r>
              <a:rPr lang="en-US" sz="2400" dirty="0"/>
              <a:t>(1 day/</a:t>
            </a:r>
            <a:r>
              <a:rPr lang="en-US" sz="2400" dirty="0" err="1"/>
              <a:t>wk</a:t>
            </a:r>
            <a:r>
              <a:rPr lang="en-US" sz="2400" dirty="0"/>
              <a:t>); Multiple developmental therapies</a:t>
            </a:r>
          </a:p>
          <a:p>
            <a:r>
              <a:rPr lang="en-US" sz="2400" dirty="0"/>
              <a:t>4 Center-based Early Intervention or Early Special Education</a:t>
            </a:r>
          </a:p>
          <a:p>
            <a:r>
              <a:rPr lang="en-US" sz="2400" dirty="0"/>
              <a:t>(multiple days per week)</a:t>
            </a:r>
          </a:p>
          <a:p>
            <a:r>
              <a:rPr lang="en-US" sz="2400" dirty="0"/>
              <a:t>5 Self-contained special education placement with full-time 1-</a:t>
            </a:r>
          </a:p>
          <a:p>
            <a:r>
              <a:rPr lang="en-US" sz="2400" dirty="0"/>
              <a:t>to-1 aide</a:t>
            </a:r>
          </a:p>
        </p:txBody>
      </p:sp>
    </p:spTree>
    <p:extLst>
      <p:ext uri="{BB962C8B-B14F-4D97-AF65-F5344CB8AC3E}">
        <p14:creationId xmlns:p14="http://schemas.microsoft.com/office/powerpoint/2010/main" val="22170496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187" y="457200"/>
            <a:ext cx="7848600" cy="4770537"/>
          </a:xfrm>
          <a:prstGeom prst="rect">
            <a:avLst/>
          </a:prstGeom>
        </p:spPr>
        <p:txBody>
          <a:bodyPr wrap="square">
            <a:spAutoFit/>
          </a:bodyPr>
          <a:lstStyle/>
          <a:p>
            <a:r>
              <a:rPr lang="en-US" sz="2000" dirty="0"/>
              <a:t>Service Intensity: </a:t>
            </a:r>
            <a:r>
              <a:rPr lang="en-US" sz="2000" dirty="0">
                <a:solidFill>
                  <a:srgbClr val="00B0F0"/>
                </a:solidFill>
              </a:rPr>
              <a:t>Mental Health</a:t>
            </a:r>
          </a:p>
          <a:p>
            <a:r>
              <a:rPr lang="en-US" sz="2000" dirty="0"/>
              <a:t>0 Mental health screening in school or primary care setting</a:t>
            </a:r>
          </a:p>
          <a:p>
            <a:r>
              <a:rPr lang="en-US" sz="2000" dirty="0"/>
              <a:t>1 Parent guidance and support, e.g. parent education/ training; Mental</a:t>
            </a:r>
          </a:p>
          <a:p>
            <a:r>
              <a:rPr lang="en-US" sz="2000" dirty="0"/>
              <a:t>health consultation to Head Start or child care</a:t>
            </a:r>
          </a:p>
          <a:p>
            <a:r>
              <a:rPr lang="en-US" sz="2000" dirty="0"/>
              <a:t>2 Entry mental health services (1x per week or &lt;) by a behavioral specialist</a:t>
            </a:r>
          </a:p>
          <a:p>
            <a:r>
              <a:rPr lang="en-US" sz="2000" dirty="0"/>
              <a:t>(e.g. individual, dyadic, family, or parental therapy); Psychiatric diagnosis</a:t>
            </a:r>
          </a:p>
          <a:p>
            <a:r>
              <a:rPr lang="en-US" sz="2000" dirty="0"/>
              <a:t>and psychotropic medication by a primary care practitioner</a:t>
            </a:r>
          </a:p>
          <a:p>
            <a:r>
              <a:rPr lang="en-US" sz="2000" dirty="0"/>
              <a:t>3 Intensive outpatient (i.e. more than one session per week) of individual,</a:t>
            </a:r>
          </a:p>
          <a:p>
            <a:r>
              <a:rPr lang="en-US" sz="2000" dirty="0"/>
              <a:t>dyadic, family, or parental therapy; More than one modality concurrently</a:t>
            </a:r>
          </a:p>
          <a:p>
            <a:r>
              <a:rPr lang="en-US" sz="2000" dirty="0"/>
              <a:t>4 Psychiatric day treatment; Very intensity individual, dyadic or family</a:t>
            </a:r>
          </a:p>
          <a:p>
            <a:r>
              <a:rPr lang="en-US" sz="2000" dirty="0"/>
              <a:t>therapy (multiple sessions per week, some which may be home-based);</a:t>
            </a:r>
          </a:p>
          <a:p>
            <a:r>
              <a:rPr lang="en-US" sz="2000" dirty="0"/>
              <a:t>Multiple modalities concurrently, generally requiring multiple agency</a:t>
            </a:r>
          </a:p>
          <a:p>
            <a:r>
              <a:rPr lang="en-US" sz="2000" dirty="0"/>
              <a:t>involvement</a:t>
            </a:r>
          </a:p>
          <a:p>
            <a:r>
              <a:rPr lang="en-US" sz="2000" dirty="0"/>
              <a:t>5 Therapeutic out-of-home placement (e.g. treatment foster care);</a:t>
            </a:r>
          </a:p>
          <a:p>
            <a:r>
              <a:rPr lang="en-US" sz="2400" dirty="0"/>
              <a:t>Psychiatric hospital (for children &gt; 2 ½); Residential treatment</a:t>
            </a:r>
          </a:p>
        </p:txBody>
      </p:sp>
    </p:spTree>
    <p:extLst>
      <p:ext uri="{BB962C8B-B14F-4D97-AF65-F5344CB8AC3E}">
        <p14:creationId xmlns:p14="http://schemas.microsoft.com/office/powerpoint/2010/main" val="10748277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838" y="762000"/>
            <a:ext cx="8382000" cy="4401205"/>
          </a:xfrm>
          <a:prstGeom prst="rect">
            <a:avLst/>
          </a:prstGeom>
        </p:spPr>
        <p:txBody>
          <a:bodyPr wrap="square">
            <a:spAutoFit/>
          </a:bodyPr>
          <a:lstStyle/>
          <a:p>
            <a:r>
              <a:rPr lang="en-US" sz="2000" dirty="0"/>
              <a:t>Service Intensity: </a:t>
            </a:r>
            <a:r>
              <a:rPr lang="en-US" sz="2000" dirty="0" smtClean="0">
                <a:solidFill>
                  <a:schemeClr val="accent6">
                    <a:lumMod val="60000"/>
                    <a:lumOff val="40000"/>
                  </a:schemeClr>
                </a:solidFill>
              </a:rPr>
              <a:t>Social Services/Child </a:t>
            </a:r>
            <a:r>
              <a:rPr lang="en-US" sz="2000" dirty="0">
                <a:solidFill>
                  <a:schemeClr val="accent6">
                    <a:lumMod val="60000"/>
                    <a:lumOff val="40000"/>
                  </a:schemeClr>
                </a:solidFill>
              </a:rPr>
              <a:t>Welfare</a:t>
            </a:r>
          </a:p>
          <a:p>
            <a:r>
              <a:rPr lang="en-US" sz="2000" dirty="0"/>
              <a:t>0 Public health education; basic financial assistance; home visits for first time</a:t>
            </a:r>
          </a:p>
          <a:p>
            <a:r>
              <a:rPr lang="en-US" sz="2000" dirty="0"/>
              <a:t>mothers</a:t>
            </a:r>
          </a:p>
          <a:p>
            <a:r>
              <a:rPr lang="en-US" sz="2000" dirty="0"/>
              <a:t>1 Public assistance (TANF); periodic home monitoring for identified area of</a:t>
            </a:r>
          </a:p>
          <a:p>
            <a:r>
              <a:rPr lang="en-US" sz="2000" dirty="0"/>
              <a:t>concern</a:t>
            </a:r>
          </a:p>
          <a:p>
            <a:r>
              <a:rPr lang="en-US" sz="2000" dirty="0"/>
              <a:t>2 Parenting education classes for area of concern; regular home monitoring or</a:t>
            </a:r>
          </a:p>
          <a:p>
            <a:r>
              <a:rPr lang="en-US" sz="2000" dirty="0"/>
              <a:t>intervention for area of concern; low level referrals to child welfare</a:t>
            </a:r>
          </a:p>
          <a:p>
            <a:r>
              <a:rPr lang="en-US" sz="2000" dirty="0"/>
              <a:t>3 Beginning home-based family support services (e.g. one day a week of</a:t>
            </a:r>
          </a:p>
          <a:p>
            <a:r>
              <a:rPr lang="en-US" sz="2000" dirty="0"/>
              <a:t>respite); voluntary child welfare involvement; Foster care for non protective</a:t>
            </a:r>
          </a:p>
          <a:p>
            <a:r>
              <a:rPr lang="en-US" sz="2000" dirty="0"/>
              <a:t>reasons (e.g. parent is killed)</a:t>
            </a:r>
          </a:p>
          <a:p>
            <a:r>
              <a:rPr lang="en-US" sz="2000" dirty="0"/>
              <a:t>4 Intensive home-based services (e.g. family preservation services); open child</a:t>
            </a:r>
          </a:p>
          <a:p>
            <a:r>
              <a:rPr lang="en-US" sz="2000" dirty="0"/>
              <a:t>protective services case due to substantiated</a:t>
            </a:r>
          </a:p>
          <a:p>
            <a:r>
              <a:rPr lang="en-US" sz="2000" dirty="0"/>
              <a:t>5 Open child protective service case due to substantiated child maltreatment</a:t>
            </a:r>
          </a:p>
          <a:p>
            <a:r>
              <a:rPr lang="en-US" sz="2000" dirty="0"/>
              <a:t>that may require removal from the home; treatment foster care</a:t>
            </a:r>
          </a:p>
        </p:txBody>
      </p:sp>
    </p:spTree>
    <p:extLst>
      <p:ext uri="{BB962C8B-B14F-4D97-AF65-F5344CB8AC3E}">
        <p14:creationId xmlns:p14="http://schemas.microsoft.com/office/powerpoint/2010/main" val="1854245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763000" cy="4093428"/>
          </a:xfrm>
          <a:prstGeom prst="rect">
            <a:avLst/>
          </a:prstGeom>
        </p:spPr>
        <p:txBody>
          <a:bodyPr wrap="square">
            <a:spAutoFit/>
          </a:bodyPr>
          <a:lstStyle/>
          <a:p>
            <a:r>
              <a:rPr lang="en-US" sz="2000" dirty="0"/>
              <a:t>Service Intensity: </a:t>
            </a:r>
            <a:r>
              <a:rPr lang="en-US" sz="2000" dirty="0">
                <a:solidFill>
                  <a:srgbClr val="FF3399"/>
                </a:solidFill>
              </a:rPr>
              <a:t>Care Coordination</a:t>
            </a:r>
            <a:r>
              <a:rPr lang="en-US" sz="2000" dirty="0"/>
              <a:t>/</a:t>
            </a:r>
          </a:p>
          <a:p>
            <a:r>
              <a:rPr lang="en-US" sz="2000" dirty="0"/>
              <a:t>Child And Family Teams</a:t>
            </a:r>
          </a:p>
          <a:p>
            <a:r>
              <a:rPr lang="en-US" sz="2000" dirty="0"/>
              <a:t>0 Caregiver (s) (e.g. parents) coordinates services as needed</a:t>
            </a:r>
          </a:p>
          <a:p>
            <a:r>
              <a:rPr lang="en-US" sz="2000" dirty="0"/>
              <a:t>1 Caregiver(s) (e.g. parents) coordinates services as needed in collaboration</a:t>
            </a:r>
          </a:p>
          <a:p>
            <a:r>
              <a:rPr lang="en-US" sz="2000" dirty="0"/>
              <a:t>with primary service provider (e.g. primary care physician, therapist)</a:t>
            </a:r>
          </a:p>
          <a:p>
            <a:r>
              <a:rPr lang="en-US" sz="2000" dirty="0"/>
              <a:t>2 Primary service provider (e.g. therapist) performs care coordination as</a:t>
            </a:r>
          </a:p>
          <a:p>
            <a:r>
              <a:rPr lang="en-US" sz="2000" dirty="0"/>
              <a:t>needed in collaboration with caregiver(s) (e.g. parents)</a:t>
            </a:r>
          </a:p>
          <a:p>
            <a:r>
              <a:rPr lang="en-US" sz="2000" dirty="0"/>
              <a:t>3 Separate care coordinator (i.e. not primary service provider) if multiple</a:t>
            </a:r>
          </a:p>
          <a:p>
            <a:r>
              <a:rPr lang="en-US" sz="2000" dirty="0"/>
              <a:t>providers are involved. Development of child and family team (CFT) with</a:t>
            </a:r>
          </a:p>
          <a:p>
            <a:r>
              <a:rPr lang="en-US" sz="2000" dirty="0"/>
              <a:t>active family involvement. CFT may meet on as-needed basis or be </a:t>
            </a:r>
            <a:r>
              <a:rPr lang="en-US" sz="2000" dirty="0" err="1"/>
              <a:t>timelimited</a:t>
            </a:r>
            <a:endParaRPr lang="en-US" sz="2000" dirty="0"/>
          </a:p>
          <a:p>
            <a:r>
              <a:rPr lang="en-US" sz="2000" dirty="0"/>
              <a:t>4 Formal care coordination with a child and family team (CFT) that meets</a:t>
            </a:r>
          </a:p>
          <a:p>
            <a:r>
              <a:rPr lang="en-US" sz="2000" dirty="0"/>
              <a:t>regularly</a:t>
            </a:r>
          </a:p>
          <a:p>
            <a:r>
              <a:rPr lang="en-US" sz="2000" dirty="0"/>
              <a:t>5 Formal care coordination with a child and family team (CFT)</a:t>
            </a:r>
          </a:p>
        </p:txBody>
      </p:sp>
    </p:spTree>
    <p:extLst>
      <p:ext uri="{BB962C8B-B14F-4D97-AF65-F5344CB8AC3E}">
        <p14:creationId xmlns:p14="http://schemas.microsoft.com/office/powerpoint/2010/main" val="4092334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382000" cy="3847207"/>
          </a:xfrm>
          <a:prstGeom prst="rect">
            <a:avLst/>
          </a:prstGeom>
        </p:spPr>
        <p:txBody>
          <a:bodyPr wrap="square">
            <a:spAutoFit/>
          </a:bodyPr>
          <a:lstStyle/>
          <a:p>
            <a:endParaRPr lang="en-US" sz="2400" dirty="0"/>
          </a:p>
          <a:p>
            <a:r>
              <a:rPr lang="en-US" sz="2000" dirty="0"/>
              <a:t>Service Intensity: </a:t>
            </a:r>
            <a:r>
              <a:rPr lang="en-US" sz="2000" dirty="0" smtClean="0">
                <a:solidFill>
                  <a:srgbClr val="66FFFF"/>
                </a:solidFill>
              </a:rPr>
              <a:t>Community and </a:t>
            </a:r>
            <a:r>
              <a:rPr lang="en-US" sz="2000" dirty="0">
                <a:solidFill>
                  <a:srgbClr val="66FFFF"/>
                </a:solidFill>
              </a:rPr>
              <a:t>Natural Supports</a:t>
            </a:r>
          </a:p>
          <a:p>
            <a:r>
              <a:rPr lang="en-US" sz="2000" dirty="0"/>
              <a:t>0 Support from family, kin, community; child care, faith-based community</a:t>
            </a:r>
          </a:p>
          <a:p>
            <a:r>
              <a:rPr lang="en-US" sz="2000" dirty="0"/>
              <a:t>1 Parents support group or parenting education class; increased involvement</a:t>
            </a:r>
          </a:p>
          <a:p>
            <a:r>
              <a:rPr lang="en-US" sz="2000" dirty="0"/>
              <a:t>of extended family</a:t>
            </a:r>
          </a:p>
          <a:p>
            <a:r>
              <a:rPr lang="en-US" sz="2000" dirty="0"/>
              <a:t>2 Specialized parent education program to address need; increased</a:t>
            </a:r>
          </a:p>
          <a:p>
            <a:r>
              <a:rPr lang="en-US" sz="2000" dirty="0"/>
              <a:t>community supports</a:t>
            </a:r>
          </a:p>
          <a:p>
            <a:r>
              <a:rPr lang="en-US" sz="2000" dirty="0" smtClean="0"/>
              <a:t>3Trained </a:t>
            </a:r>
            <a:r>
              <a:rPr lang="en-US" sz="2000" dirty="0"/>
              <a:t>parent mentor; trained parent advocate; family support services</a:t>
            </a:r>
          </a:p>
          <a:p>
            <a:r>
              <a:rPr lang="en-US" sz="2000" dirty="0"/>
              <a:t>4 Intensive home-based support to help with daily functioning; home-based</a:t>
            </a:r>
          </a:p>
          <a:p>
            <a:r>
              <a:rPr lang="en-US" sz="2000" dirty="0"/>
              <a:t>parent coaching</a:t>
            </a:r>
          </a:p>
          <a:p>
            <a:r>
              <a:rPr lang="en-US" sz="2000" dirty="0"/>
              <a:t>5 Intensive in-home support for a greater number of hours and supporting</a:t>
            </a:r>
          </a:p>
          <a:p>
            <a:r>
              <a:rPr lang="en-US" sz="2000" dirty="0"/>
              <a:t>safety in the home</a:t>
            </a:r>
          </a:p>
        </p:txBody>
      </p:sp>
    </p:spTree>
    <p:extLst>
      <p:ext uri="{BB962C8B-B14F-4D97-AF65-F5344CB8AC3E}">
        <p14:creationId xmlns:p14="http://schemas.microsoft.com/office/powerpoint/2010/main" val="348547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dirty="0" smtClean="0">
                <a:hlinkClick r:id="rId2"/>
              </a:rPr>
              <a:t>Assessment tool</a:t>
            </a:r>
            <a:endParaRPr lang="en-US" dirty="0"/>
          </a:p>
        </p:txBody>
      </p:sp>
      <p:sp>
        <p:nvSpPr>
          <p:cNvPr id="5" name="Text Placeholder 4"/>
          <p:cNvSpPr>
            <a:spLocks noGrp="1"/>
          </p:cNvSpPr>
          <p:nvPr>
            <p:ph type="body" sz="half" idx="15"/>
          </p:nvPr>
        </p:nvSpPr>
        <p:spPr/>
        <p:txBody>
          <a:bodyPr/>
          <a:lstStyle/>
          <a:p>
            <a:r>
              <a:rPr lang="en-US" dirty="0" smtClean="0">
                <a:hlinkClick r:id="rId3"/>
              </a:rPr>
              <a:t>Score sheet</a:t>
            </a:r>
            <a:endParaRPr lang="en-US" dirty="0"/>
          </a:p>
        </p:txBody>
      </p:sp>
      <p:sp>
        <p:nvSpPr>
          <p:cNvPr id="6" name="Title 5"/>
          <p:cNvSpPr>
            <a:spLocks noGrp="1"/>
          </p:cNvSpPr>
          <p:nvPr>
            <p:ph type="title"/>
          </p:nvPr>
        </p:nvSpPr>
        <p:spPr/>
        <p:txBody>
          <a:bodyPr/>
          <a:lstStyle/>
          <a:p>
            <a:r>
              <a:rPr lang="en-US" dirty="0" smtClean="0"/>
              <a:t>ECSII Tools</a:t>
            </a:r>
            <a:endParaRPr lang="en-US" dirty="0"/>
          </a:p>
        </p:txBody>
      </p:sp>
      <p:pic>
        <p:nvPicPr>
          <p:cNvPr id="1026" name="Picture 2"/>
          <p:cNvPicPr>
            <a:picLocks noGrp="1" noChangeAspect="1" noChangeArrowheads="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2667000"/>
            <a:ext cx="2371777"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10"/>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a:off x="609600" y="2590800"/>
            <a:ext cx="3946525" cy="1989124"/>
          </a:xfrm>
        </p:spPr>
      </p:pic>
      <p:sp>
        <p:nvSpPr>
          <p:cNvPr id="12" name="TextBox 11"/>
          <p:cNvSpPr txBox="1"/>
          <p:nvPr/>
        </p:nvSpPr>
        <p:spPr>
          <a:xfrm>
            <a:off x="1371600" y="4920734"/>
            <a:ext cx="2140009" cy="369332"/>
          </a:xfrm>
          <a:prstGeom prst="rect">
            <a:avLst/>
          </a:prstGeom>
          <a:noFill/>
        </p:spPr>
        <p:txBody>
          <a:bodyPr wrap="none" rtlCol="0">
            <a:spAutoFit/>
          </a:bodyPr>
          <a:lstStyle/>
          <a:p>
            <a:r>
              <a:rPr lang="en-US" dirty="0" smtClean="0">
                <a:hlinkClick r:id="rId6"/>
              </a:rPr>
              <a:t>Service Intensity Tool</a:t>
            </a:r>
            <a:endParaRPr lang="en-US" dirty="0"/>
          </a:p>
        </p:txBody>
      </p:sp>
      <p:pic>
        <p:nvPicPr>
          <p:cNvPr id="14" name="Picture 13" descr="ecsii service intensity"/>
          <p:cNvPicPr>
            <a:picLocks noGrp="1" noChangeAspect="1"/>
          </p:cNvPicPr>
          <p:nvPr isPhoto="1"/>
        </p:nvPicPr>
        <p:blipFill>
          <a:blip r:embed="rId7" cstate="print">
            <a:lum/>
            <a:extLst>
              <a:ext uri="{28A0092B-C50C-407E-A947-70E740481C1C}">
                <a14:useLocalDpi xmlns:a14="http://schemas.microsoft.com/office/drawing/2010/main" val="0"/>
              </a:ext>
            </a:extLst>
          </a:blip>
          <a:stretch>
            <a:fillRect/>
          </a:stretch>
        </p:blipFill>
        <p:spPr>
          <a:xfrm>
            <a:off x="1371600" y="5286486"/>
            <a:ext cx="2286000" cy="1131888"/>
          </a:xfrm>
          <a:prstGeom prst="rect">
            <a:avLst/>
          </a:prstGeom>
          <a:noFill/>
          <a:ln>
            <a:noFill/>
          </a:ln>
        </p:spPr>
      </p:pic>
    </p:spTree>
    <p:extLst>
      <p:ext uri="{BB962C8B-B14F-4D97-AF65-F5344CB8AC3E}">
        <p14:creationId xmlns:p14="http://schemas.microsoft.com/office/powerpoint/2010/main" val="36890394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220200" cy="5016758"/>
          </a:xfrm>
          <a:prstGeom prst="rect">
            <a:avLst/>
          </a:prstGeom>
          <a:noFill/>
        </p:spPr>
        <p:txBody>
          <a:bodyPr wrap="square" rtlCol="0">
            <a:spAutoFit/>
          </a:bodyPr>
          <a:lstStyle/>
          <a:p>
            <a:r>
              <a:rPr lang="en-US" sz="1600" dirty="0" smtClean="0"/>
              <a:t>Jack is a 5 year old boy whose unmarried parents separated eight months ago.  He and his mother live in a  two bedroom apartment.  They receive public assistance and is mother is in a job training program part-time. Jack’s speech and motor skills are age appropriate and he was toilet trained successfully.  His general health has been fine.  Over the past six months Jack has developed steadily worsening escalating behavior problems.  He has been overactive, distractible, and won’t follow directions.  He seems to be irritable most of the time, loses his temper frequently and often breaks things.  He bites himself an hits his mother when frustrated .  He has trouble getting to sleep at night most nights.  Earlier this week he threatened to kill himself when his mother reprimanded him.  He recently found a lighter at a neighborhood park and set a fire in the house, which fortunately was extinguished before much damage was done.  </a:t>
            </a:r>
          </a:p>
          <a:p>
            <a:r>
              <a:rPr lang="en-US" sz="1600" dirty="0" smtClean="0"/>
              <a:t>Jack had been attending Head Start on week days until recently.  Despite the involvement of a mental health consultant to Head Start and medication trials by his pediatrician for hyperactivity and aggression, they were unable to contain his behavior at Head Start and are not allowing him to return until his behavior is stabilized.  Several appointment have been scheduled at the local mental health center abut these have not been kept allegedly because of transportation problems.  The parents broke up because the father would hit jack and his mother when he was drinking.  Jack saw the father hitting the mother, once resulting in noticeable facial bruising.  She has custody but the father takes Jack at times for visitation.  The head Start teacher contacted child protective services because of concerns about jack’s safety during these visits., but their evaluation is pending and no action has yet been taken.  Jack’s mother has struggled with depression in the past and made a non-serious suicide attempt by a pill overdose tow years ago.  She was hospitalized briefly by elected not to pursue ongoing mental health treatment after discharge.  She denies any history of substance abuse.</a:t>
            </a:r>
            <a:endParaRPr lang="en-US" sz="1600" dirty="0"/>
          </a:p>
        </p:txBody>
      </p:sp>
    </p:spTree>
    <p:extLst>
      <p:ext uri="{BB962C8B-B14F-4D97-AF65-F5344CB8AC3E}">
        <p14:creationId xmlns:p14="http://schemas.microsoft.com/office/powerpoint/2010/main" val="233533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133600"/>
            <a:ext cx="4423903" cy="369332"/>
          </a:xfrm>
          <a:prstGeom prst="rect">
            <a:avLst/>
          </a:prstGeom>
          <a:noFill/>
        </p:spPr>
        <p:txBody>
          <a:bodyPr wrap="none" rtlCol="0">
            <a:spAutoFit/>
          </a:bodyPr>
          <a:lstStyle/>
          <a:p>
            <a:r>
              <a:rPr lang="en-US" dirty="0" smtClean="0"/>
              <a:t>Holiday party picture of all providers goes here</a:t>
            </a:r>
            <a:endParaRPr lang="en-US" dirty="0"/>
          </a:p>
        </p:txBody>
      </p:sp>
      <p:pic>
        <p:nvPicPr>
          <p:cNvPr id="3" name="Picture 2" descr="TransformationsChristmasParty-0056"/>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381000"/>
            <a:ext cx="9144000" cy="6096000"/>
          </a:xfrm>
          <a:prstGeom prst="rect">
            <a:avLst/>
          </a:prstGeom>
          <a:noFill/>
          <a:ln>
            <a:noFill/>
          </a:ln>
        </p:spPr>
      </p:pic>
    </p:spTree>
    <p:extLst>
      <p:ext uri="{BB962C8B-B14F-4D97-AF65-F5344CB8AC3E}">
        <p14:creationId xmlns:p14="http://schemas.microsoft.com/office/powerpoint/2010/main" val="9139912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45570837"/>
              </p:ext>
            </p:extLst>
          </p:nvPr>
        </p:nvGraphicFramePr>
        <p:xfrm>
          <a:off x="457201" y="1905002"/>
          <a:ext cx="7782640" cy="9043416"/>
        </p:xfrm>
        <a:graphic>
          <a:graphicData uri="http://schemas.openxmlformats.org/drawingml/2006/table">
            <a:tbl>
              <a:tblPr firstRow="1" firstCol="1" bandRow="1"/>
              <a:tblGrid>
                <a:gridCol w="2098721"/>
                <a:gridCol w="403963"/>
                <a:gridCol w="233543"/>
                <a:gridCol w="233543"/>
                <a:gridCol w="233543"/>
                <a:gridCol w="233543"/>
                <a:gridCol w="233543"/>
                <a:gridCol w="233543"/>
                <a:gridCol w="233543"/>
                <a:gridCol w="233543"/>
                <a:gridCol w="233543"/>
                <a:gridCol w="233543"/>
                <a:gridCol w="233543"/>
                <a:gridCol w="233543"/>
                <a:gridCol w="233543"/>
                <a:gridCol w="1606391"/>
                <a:gridCol w="233543"/>
                <a:gridCol w="403963"/>
              </a:tblGrid>
              <a:tr h="79214">
                <a:tc gridSpan="18">
                  <a:txBody>
                    <a:bodyPr/>
                    <a:lstStyle/>
                    <a:p>
                      <a:pPr marL="0" marR="0">
                        <a:lnSpc>
                          <a:spcPct val="115000"/>
                        </a:lnSpc>
                        <a:spcBef>
                          <a:spcPts val="0"/>
                        </a:spcBef>
                        <a:spcAft>
                          <a:spcPts val="0"/>
                        </a:spcAft>
                      </a:pPr>
                      <a:r>
                        <a:rPr lang="en-US" sz="1200" b="1" dirty="0">
                          <a:effectLst/>
                          <a:latin typeface="Calibri"/>
                          <a:ea typeface="Calibri"/>
                          <a:cs typeface="Times New Roman"/>
                        </a:rPr>
                        <a:t>STEP 1</a:t>
                      </a:r>
                      <a:endParaRPr lang="en-US" sz="1200" dirty="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9214">
                <a:tc gridSpan="5">
                  <a:txBody>
                    <a:bodyPr/>
                    <a:lstStyle/>
                    <a:p>
                      <a:pPr marL="0" marR="0">
                        <a:lnSpc>
                          <a:spcPct val="115000"/>
                        </a:lnSpc>
                        <a:spcBef>
                          <a:spcPts val="0"/>
                        </a:spcBef>
                        <a:spcAft>
                          <a:spcPts val="0"/>
                        </a:spcAft>
                      </a:pPr>
                      <a:r>
                        <a:rPr lang="en-US" sz="1200" b="1" dirty="0">
                          <a:effectLst/>
                          <a:latin typeface="Calibri"/>
                          <a:ea typeface="Calibri"/>
                          <a:cs typeface="Times New Roman"/>
                        </a:rPr>
                        <a:t>DOMAIN</a:t>
                      </a:r>
                      <a:endParaRPr lang="en-US" sz="1200" dirty="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Score</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0">
                  <a:txBody>
                    <a:bodyPr/>
                    <a:lstStyle/>
                    <a:p>
                      <a:pPr marL="0" marR="0">
                        <a:lnSpc>
                          <a:spcPct val="115000"/>
                        </a:lnSpc>
                        <a:spcBef>
                          <a:spcPts val="0"/>
                        </a:spcBef>
                        <a:spcAft>
                          <a:spcPts val="0"/>
                        </a:spcAft>
                      </a:pPr>
                      <a:r>
                        <a:rPr lang="en-US" sz="1200" b="1">
                          <a:effectLst/>
                          <a:latin typeface="Calibri"/>
                          <a:ea typeface="Calibri"/>
                          <a:cs typeface="Times New Roman"/>
                        </a:rPr>
                        <a:t>Anchor Points Met/Comments</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642">
                <a:tc gridSpan="5">
                  <a:txBody>
                    <a:bodyPr/>
                    <a:lstStyle/>
                    <a:p>
                      <a:pPr marL="0" marR="0">
                        <a:lnSpc>
                          <a:spcPct val="115000"/>
                        </a:lnSpc>
                        <a:spcBef>
                          <a:spcPts val="0"/>
                        </a:spcBef>
                        <a:spcAft>
                          <a:spcPts val="0"/>
                        </a:spcAft>
                      </a:pPr>
                      <a:r>
                        <a:rPr lang="en-US" sz="1200" b="1" dirty="0">
                          <a:effectLst/>
                          <a:latin typeface="Calibri"/>
                          <a:ea typeface="Calibri"/>
                          <a:cs typeface="Times New Roman"/>
                        </a:rPr>
                        <a:t>I.</a:t>
                      </a:r>
                      <a:r>
                        <a:rPr lang="en-US" sz="1200" dirty="0">
                          <a:effectLst/>
                          <a:latin typeface="Calibri"/>
                          <a:ea typeface="Calibri"/>
                          <a:cs typeface="Times New Roman"/>
                        </a:rPr>
                        <a:t> Degree of Safety</a:t>
                      </a:r>
                    </a:p>
                    <a:p>
                      <a:pPr marL="0" marR="0">
                        <a:lnSpc>
                          <a:spcPct val="115000"/>
                        </a:lnSpc>
                        <a:spcBef>
                          <a:spcPts val="0"/>
                        </a:spcBef>
                        <a:spcAft>
                          <a:spcPts val="0"/>
                        </a:spcAft>
                      </a:pPr>
                      <a:r>
                        <a:rPr lang="en-US" sz="1200" dirty="0">
                          <a:effectLst/>
                          <a:latin typeface="Calibri"/>
                          <a:ea typeface="Calibri"/>
                          <a:cs typeface="Times New Roman"/>
                        </a:rPr>
                        <a:t> </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5</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0">
                  <a:txBody>
                    <a:bodyPr/>
                    <a:lstStyle/>
                    <a:p>
                      <a:pPr marL="0" marR="0">
                        <a:lnSpc>
                          <a:spcPct val="115000"/>
                        </a:lnSpc>
                        <a:spcBef>
                          <a:spcPts val="0"/>
                        </a:spcBef>
                        <a:spcAft>
                          <a:spcPts val="0"/>
                        </a:spcAft>
                      </a:pPr>
                      <a:r>
                        <a:rPr lang="en-US" sz="1200" dirty="0">
                          <a:effectLst/>
                          <a:latin typeface="Calibri"/>
                          <a:ea typeface="Calibri"/>
                          <a:cs typeface="Times New Roman"/>
                        </a:rPr>
                        <a:t>Low Degree of Safety. Fire setting, witness and victim of violence, still with perpetrator, suicidal threat</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642">
                <a:tc gridSpan="5">
                  <a:txBody>
                    <a:bodyPr/>
                    <a:lstStyle/>
                    <a:p>
                      <a:pPr marL="0" marR="0">
                        <a:lnSpc>
                          <a:spcPct val="115000"/>
                        </a:lnSpc>
                        <a:spcBef>
                          <a:spcPts val="0"/>
                        </a:spcBef>
                        <a:spcAft>
                          <a:spcPts val="0"/>
                        </a:spcAft>
                      </a:pPr>
                      <a:r>
                        <a:rPr lang="en-US" sz="1200" b="1" dirty="0">
                          <a:effectLst/>
                          <a:latin typeface="Calibri"/>
                          <a:ea typeface="Calibri"/>
                          <a:cs typeface="Times New Roman"/>
                        </a:rPr>
                        <a:t>II.</a:t>
                      </a:r>
                      <a:r>
                        <a:rPr lang="en-US" sz="1200" dirty="0">
                          <a:effectLst/>
                          <a:latin typeface="Calibri"/>
                          <a:ea typeface="Calibri"/>
                          <a:cs typeface="Times New Roman"/>
                        </a:rPr>
                        <a:t> Caregiving Relationships</a:t>
                      </a:r>
                    </a:p>
                    <a:p>
                      <a:pPr marL="0" marR="0">
                        <a:lnSpc>
                          <a:spcPct val="115000"/>
                        </a:lnSpc>
                        <a:spcBef>
                          <a:spcPts val="0"/>
                        </a:spcBef>
                        <a:spcAft>
                          <a:spcPts val="0"/>
                        </a:spcAft>
                      </a:pPr>
                      <a:r>
                        <a:rPr lang="en-US" sz="1200" dirty="0">
                          <a:effectLst/>
                          <a:latin typeface="Calibri"/>
                          <a:ea typeface="Calibri"/>
                          <a:cs typeface="Times New Roman"/>
                        </a:rPr>
                        <a:t> </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4</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0">
                  <a:txBody>
                    <a:bodyPr/>
                    <a:lstStyle/>
                    <a:p>
                      <a:pPr marL="0" marR="0">
                        <a:lnSpc>
                          <a:spcPct val="115000"/>
                        </a:lnSpc>
                        <a:spcBef>
                          <a:spcPts val="0"/>
                        </a:spcBef>
                        <a:spcAft>
                          <a:spcPts val="0"/>
                        </a:spcAft>
                      </a:pPr>
                      <a:r>
                        <a:rPr lang="en-US" sz="1200">
                          <a:effectLst/>
                          <a:latin typeface="Calibri"/>
                          <a:ea typeface="Calibri"/>
                          <a:cs typeface="Times New Roman"/>
                        </a:rPr>
                        <a:t>Moderate Impairment. Worsening behavior, irritable, hitting, temper tantrums, sleep difficulties</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428">
                <a:tc gridSpan="5">
                  <a:txBody>
                    <a:bodyPr/>
                    <a:lstStyle/>
                    <a:p>
                      <a:pPr marL="0" marR="0">
                        <a:lnSpc>
                          <a:spcPct val="115000"/>
                        </a:lnSpc>
                        <a:spcBef>
                          <a:spcPts val="0"/>
                        </a:spcBef>
                        <a:spcAft>
                          <a:spcPts val="0"/>
                        </a:spcAft>
                      </a:pPr>
                      <a:r>
                        <a:rPr lang="en-US" sz="1200" b="1" dirty="0">
                          <a:effectLst/>
                          <a:latin typeface="Calibri"/>
                          <a:ea typeface="Calibri"/>
                          <a:cs typeface="Times New Roman"/>
                        </a:rPr>
                        <a:t>III</a:t>
                      </a:r>
                      <a:r>
                        <a:rPr lang="en-US" sz="1200" dirty="0">
                          <a:effectLst/>
                          <a:latin typeface="Calibri"/>
                          <a:ea typeface="Calibri"/>
                          <a:cs typeface="Times New Roman"/>
                        </a:rPr>
                        <a:t>. Caregiving Environment</a:t>
                      </a:r>
                    </a:p>
                    <a:p>
                      <a:pPr marL="0" marR="0">
                        <a:lnSpc>
                          <a:spcPct val="115000"/>
                        </a:lnSpc>
                        <a:spcBef>
                          <a:spcPts val="0"/>
                        </a:spcBef>
                        <a:spcAft>
                          <a:spcPts val="0"/>
                        </a:spcAft>
                      </a:pPr>
                      <a:r>
                        <a:rPr lang="en-US" sz="1200" dirty="0">
                          <a:effectLst/>
                          <a:latin typeface="Calibri"/>
                          <a:ea typeface="Calibri"/>
                          <a:cs typeface="Times New Roman"/>
                        </a:rPr>
                        <a:t> </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0">
                  <a:txBody>
                    <a:bodyPr/>
                    <a:lstStyle/>
                    <a:p>
                      <a:pPr marL="0" marR="0">
                        <a:lnSpc>
                          <a:spcPct val="115000"/>
                        </a:lnSpc>
                        <a:spcBef>
                          <a:spcPts val="0"/>
                        </a:spcBef>
                        <a:spcAft>
                          <a:spcPts val="0"/>
                        </a:spcAft>
                      </a:pPr>
                      <a:r>
                        <a:rPr lang="en-US" sz="1200">
                          <a:effectLst/>
                          <a:latin typeface="Calibri"/>
                          <a:ea typeface="Calibri"/>
                          <a:cs typeface="Times New Roman"/>
                        </a:rPr>
                        <a:t> </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6070">
                <a:tc gridSpan="5">
                  <a:txBody>
                    <a:bodyPr/>
                    <a:lstStyle/>
                    <a:p>
                      <a:pPr marL="342900" marR="0" lvl="0" indent="-342900">
                        <a:lnSpc>
                          <a:spcPct val="115000"/>
                        </a:lnSpc>
                        <a:spcBef>
                          <a:spcPts val="0"/>
                        </a:spcBef>
                        <a:spcAft>
                          <a:spcPts val="0"/>
                        </a:spcAft>
                        <a:buFont typeface="+mj-lt"/>
                        <a:buAutoNum type="alphaUcPeriod"/>
                      </a:pPr>
                      <a:r>
                        <a:rPr lang="en-US" sz="1200" dirty="0">
                          <a:effectLst/>
                          <a:latin typeface="Calibri"/>
                          <a:ea typeface="Calibri"/>
                          <a:cs typeface="Times New Roman"/>
                        </a:rPr>
                        <a:t>Strengths/protective Factors</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4</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0">
                  <a:txBody>
                    <a:bodyPr/>
                    <a:lstStyle/>
                    <a:p>
                      <a:pPr marL="0" marR="0">
                        <a:lnSpc>
                          <a:spcPct val="115000"/>
                        </a:lnSpc>
                        <a:spcBef>
                          <a:spcPts val="0"/>
                        </a:spcBef>
                        <a:spcAft>
                          <a:spcPts val="0"/>
                        </a:spcAft>
                      </a:pPr>
                      <a:r>
                        <a:rPr lang="en-US" sz="1200">
                          <a:effectLst/>
                          <a:latin typeface="Calibri"/>
                          <a:ea typeface="Calibri"/>
                          <a:cs typeface="Times New Roman"/>
                        </a:rPr>
                        <a:t>Minimal. Housing is secure but childcare is disrupted due to his behavior. Missed appointments, father violent with child, mother depressed, and suicide attempt, hospitalized and no follow up.</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428">
                <a:tc gridSpan="5">
                  <a:txBody>
                    <a:bodyPr/>
                    <a:lstStyle/>
                    <a:p>
                      <a:pPr marL="342900" marR="0" lvl="0" indent="-342900">
                        <a:lnSpc>
                          <a:spcPct val="115000"/>
                        </a:lnSpc>
                        <a:spcBef>
                          <a:spcPts val="0"/>
                        </a:spcBef>
                        <a:spcAft>
                          <a:spcPts val="0"/>
                        </a:spcAft>
                        <a:buFont typeface="+mj-lt"/>
                        <a:buAutoNum type="alphaUcPeriod"/>
                      </a:pPr>
                      <a:r>
                        <a:rPr lang="en-US" sz="1200" dirty="0">
                          <a:effectLst/>
                          <a:latin typeface="Calibri"/>
                          <a:ea typeface="Calibri"/>
                          <a:cs typeface="Times New Roman"/>
                        </a:rPr>
                        <a:t>Stressors/vulnerabilities</a:t>
                      </a:r>
                    </a:p>
                    <a:p>
                      <a:pPr marL="388620" marR="0">
                        <a:lnSpc>
                          <a:spcPct val="115000"/>
                        </a:lnSpc>
                        <a:spcBef>
                          <a:spcPts val="0"/>
                        </a:spcBef>
                        <a:spcAft>
                          <a:spcPts val="0"/>
                        </a:spcAft>
                      </a:pPr>
                      <a:r>
                        <a:rPr lang="en-US" sz="1200" dirty="0">
                          <a:effectLst/>
                          <a:latin typeface="Calibri"/>
                          <a:ea typeface="Calibri"/>
                          <a:cs typeface="Times New Roman"/>
                        </a:rPr>
                        <a:t> </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4</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0">
                  <a:txBody>
                    <a:bodyPr/>
                    <a:lstStyle/>
                    <a:p>
                      <a:pPr marL="0" marR="0">
                        <a:lnSpc>
                          <a:spcPct val="115000"/>
                        </a:lnSpc>
                        <a:spcBef>
                          <a:spcPts val="0"/>
                        </a:spcBef>
                        <a:spcAft>
                          <a:spcPts val="0"/>
                        </a:spcAft>
                      </a:pPr>
                      <a:r>
                        <a:rPr lang="en-US" sz="1200">
                          <a:effectLst/>
                          <a:latin typeface="Calibri"/>
                          <a:ea typeface="Calibri"/>
                          <a:cs typeface="Times New Roman"/>
                        </a:rPr>
                        <a:t>Serious. Intermittent aggression in family. Depressed suicidal mother with no treatment</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642">
                <a:tc gridSpan="5">
                  <a:txBody>
                    <a:bodyPr/>
                    <a:lstStyle/>
                    <a:p>
                      <a:pPr marL="0" marR="0">
                        <a:lnSpc>
                          <a:spcPct val="115000"/>
                        </a:lnSpc>
                        <a:spcBef>
                          <a:spcPts val="0"/>
                        </a:spcBef>
                        <a:spcAft>
                          <a:spcPts val="0"/>
                        </a:spcAft>
                      </a:pPr>
                      <a:r>
                        <a:rPr lang="en-US" sz="1200" b="1" dirty="0">
                          <a:effectLst/>
                          <a:latin typeface="Calibri"/>
                          <a:ea typeface="Calibri"/>
                          <a:cs typeface="Times New Roman"/>
                        </a:rPr>
                        <a:t>IV.</a:t>
                      </a:r>
                      <a:r>
                        <a:rPr lang="en-US" sz="1200" dirty="0">
                          <a:effectLst/>
                          <a:latin typeface="Calibri"/>
                          <a:ea typeface="Calibri"/>
                          <a:cs typeface="Times New Roman"/>
                        </a:rPr>
                        <a:t> Functional/Developmental Status</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4</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0">
                  <a:txBody>
                    <a:bodyPr/>
                    <a:lstStyle/>
                    <a:p>
                      <a:pPr marL="0" marR="0">
                        <a:lnSpc>
                          <a:spcPct val="115000"/>
                        </a:lnSpc>
                        <a:spcBef>
                          <a:spcPts val="0"/>
                        </a:spcBef>
                        <a:spcAft>
                          <a:spcPts val="0"/>
                        </a:spcAft>
                      </a:pPr>
                      <a:r>
                        <a:rPr lang="en-US" sz="1200">
                          <a:effectLst/>
                          <a:latin typeface="Calibri"/>
                          <a:ea typeface="Calibri"/>
                          <a:cs typeface="Times New Roman"/>
                        </a:rPr>
                        <a:t>Moderate impairment. Trouble falling asleep. Expelled from school, overactive, defiant, irritable, bites self</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428">
                <a:tc gridSpan="5">
                  <a:txBody>
                    <a:bodyPr/>
                    <a:lstStyle/>
                    <a:p>
                      <a:pPr marL="0" marR="0">
                        <a:lnSpc>
                          <a:spcPct val="115000"/>
                        </a:lnSpc>
                        <a:spcBef>
                          <a:spcPts val="0"/>
                        </a:spcBef>
                        <a:spcAft>
                          <a:spcPts val="0"/>
                        </a:spcAft>
                      </a:pPr>
                      <a:r>
                        <a:rPr lang="en-US" sz="1200" b="1">
                          <a:effectLst/>
                          <a:latin typeface="Calibri"/>
                          <a:ea typeface="Calibri"/>
                          <a:cs typeface="Times New Roman"/>
                        </a:rPr>
                        <a:t>V.</a:t>
                      </a:r>
                      <a:r>
                        <a:rPr lang="en-US" sz="1200">
                          <a:effectLst/>
                          <a:latin typeface="Calibri"/>
                          <a:ea typeface="Calibri"/>
                          <a:cs typeface="Times New Roman"/>
                        </a:rPr>
                        <a:t> Impact of  Medical, Developmental or Emotional/Behavior Problems</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4</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0">
                  <a:txBody>
                    <a:bodyPr/>
                    <a:lstStyle/>
                    <a:p>
                      <a:pPr marL="0" marR="0">
                        <a:lnSpc>
                          <a:spcPct val="115000"/>
                        </a:lnSpc>
                        <a:spcBef>
                          <a:spcPts val="0"/>
                        </a:spcBef>
                        <a:spcAft>
                          <a:spcPts val="0"/>
                        </a:spcAft>
                      </a:pPr>
                      <a:r>
                        <a:rPr lang="en-US" sz="1200">
                          <a:effectLst/>
                          <a:latin typeface="Calibri"/>
                          <a:ea typeface="Calibri"/>
                          <a:cs typeface="Times New Roman"/>
                        </a:rPr>
                        <a:t>Moderate impairment. Behavior is disrupting daily functioning, can’t go to school due to behavior</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428">
                <a:tc gridSpan="5">
                  <a:txBody>
                    <a:bodyPr/>
                    <a:lstStyle/>
                    <a:p>
                      <a:pPr marL="0" marR="0">
                        <a:lnSpc>
                          <a:spcPct val="115000"/>
                        </a:lnSpc>
                        <a:spcBef>
                          <a:spcPts val="0"/>
                        </a:spcBef>
                        <a:spcAft>
                          <a:spcPts val="0"/>
                        </a:spcAft>
                      </a:pPr>
                      <a:r>
                        <a:rPr lang="en-US" sz="1200" b="1">
                          <a:effectLst/>
                          <a:latin typeface="Calibri"/>
                          <a:ea typeface="Calibri"/>
                          <a:cs typeface="Times New Roman"/>
                        </a:rPr>
                        <a:t>TOTAL SCORE ON I-V</a:t>
                      </a:r>
                      <a:endParaRPr lang="en-US" sz="1200">
                        <a:effectLst/>
                        <a:latin typeface="Calibri"/>
                        <a:ea typeface="Calibri"/>
                        <a:cs typeface="Times New Roman"/>
                      </a:endParaRPr>
                    </a:p>
                    <a:p>
                      <a:pPr marL="0" marR="0">
                        <a:lnSpc>
                          <a:spcPct val="115000"/>
                        </a:lnSpc>
                        <a:spcBef>
                          <a:spcPts val="0"/>
                        </a:spcBef>
                        <a:spcAft>
                          <a:spcPts val="0"/>
                        </a:spcAft>
                      </a:pPr>
                      <a:r>
                        <a:rPr lang="en-US" sz="1200" b="1">
                          <a:effectLst/>
                          <a:latin typeface="Calibri"/>
                          <a:ea typeface="Calibri"/>
                          <a:cs typeface="Times New Roman"/>
                        </a:rPr>
                        <a:t> </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25</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0">
                  <a:txBody>
                    <a:bodyPr/>
                    <a:lstStyle/>
                    <a:p>
                      <a:pPr marL="0" marR="0">
                        <a:lnSpc>
                          <a:spcPct val="115000"/>
                        </a:lnSpc>
                        <a:spcBef>
                          <a:spcPts val="0"/>
                        </a:spcBef>
                        <a:spcAft>
                          <a:spcPts val="0"/>
                        </a:spcAft>
                      </a:pPr>
                      <a:r>
                        <a:rPr lang="en-US" sz="1200" b="1">
                          <a:effectLst/>
                          <a:latin typeface="Calibri"/>
                          <a:ea typeface="Calibri"/>
                          <a:cs typeface="Times New Roman"/>
                        </a:rPr>
                        <a:t>Level 4 </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106">
                <a:tc rowSpan="3">
                  <a:txBody>
                    <a:bodyPr/>
                    <a:lstStyle/>
                    <a:p>
                      <a:pPr marL="0" marR="0">
                        <a:lnSpc>
                          <a:spcPct val="115000"/>
                        </a:lnSpc>
                        <a:spcBef>
                          <a:spcPts val="0"/>
                        </a:spcBef>
                        <a:spcAft>
                          <a:spcPts val="0"/>
                        </a:spcAft>
                      </a:pPr>
                      <a:r>
                        <a:rPr lang="en-US" sz="1200" b="1" dirty="0">
                          <a:effectLst/>
                          <a:latin typeface="Calibri"/>
                          <a:ea typeface="Calibri"/>
                          <a:cs typeface="Times New Roman"/>
                        </a:rPr>
                        <a:t>STEP 2</a:t>
                      </a:r>
                      <a:endParaRPr lang="en-US" sz="1200" dirty="0">
                        <a:effectLst/>
                        <a:latin typeface="Calibri"/>
                        <a:ea typeface="Calibri"/>
                        <a:cs typeface="Times New Roman"/>
                      </a:endParaRPr>
                    </a:p>
                    <a:p>
                      <a:pPr marL="0" marR="0">
                        <a:lnSpc>
                          <a:spcPct val="115000"/>
                        </a:lnSpc>
                        <a:spcBef>
                          <a:spcPts val="0"/>
                        </a:spcBef>
                        <a:spcAft>
                          <a:spcPts val="0"/>
                        </a:spcAft>
                      </a:pPr>
                      <a:r>
                        <a:rPr lang="en-US" sz="1200" b="1" dirty="0">
                          <a:effectLst/>
                          <a:latin typeface="Calibri"/>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b="1" dirty="0">
                          <a:effectLst/>
                          <a:latin typeface="Calibri"/>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b="1" dirty="0">
                          <a:effectLst/>
                          <a:latin typeface="Calibri"/>
                          <a:ea typeface="Calibri"/>
                          <a:cs typeface="Times New Roman"/>
                        </a:rPr>
                        <a:t> </a:t>
                      </a:r>
                      <a:endParaRPr lang="en-US" sz="1200" dirty="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7">
                  <a:txBody>
                    <a:bodyPr/>
                    <a:lstStyle/>
                    <a:p>
                      <a:pPr marL="0" marR="0">
                        <a:lnSpc>
                          <a:spcPct val="115000"/>
                        </a:lnSpc>
                        <a:spcBef>
                          <a:spcPts val="0"/>
                        </a:spcBef>
                        <a:spcAft>
                          <a:spcPts val="0"/>
                        </a:spcAft>
                      </a:pPr>
                      <a:r>
                        <a:rPr lang="en-US" sz="1200" b="1">
                          <a:effectLst/>
                          <a:latin typeface="Calibri"/>
                          <a:ea typeface="Calibri"/>
                          <a:cs typeface="Times New Roman"/>
                        </a:rPr>
                        <a:t>Preliminary SI Level by Total Score on Domains I-V (select one)</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642">
                <a:tc v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Total Score</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US" sz="1200" b="1">
                          <a:effectLst/>
                          <a:latin typeface="Calibri"/>
                          <a:ea typeface="Calibri"/>
                          <a:cs typeface="Times New Roman"/>
                        </a:rPr>
                        <a:t>6-8</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9-12</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13-17</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18-22</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US" sz="1200" b="1">
                          <a:effectLst/>
                          <a:latin typeface="Calibri"/>
                          <a:ea typeface="Calibri"/>
                          <a:cs typeface="Times New Roman"/>
                        </a:rPr>
                        <a:t>23-26</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200" b="1">
                          <a:effectLst/>
                          <a:latin typeface="Calibri"/>
                          <a:ea typeface="Calibri"/>
                          <a:cs typeface="Times New Roman"/>
                        </a:rPr>
                        <a:t>27-30</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14">
                <a:tc v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SI Level</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US" sz="1200" b="1">
                          <a:effectLst/>
                          <a:latin typeface="Calibri"/>
                          <a:ea typeface="Calibri"/>
                          <a:cs typeface="Times New Roman"/>
                        </a:rPr>
                        <a:t>0</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1</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2</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3</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US" sz="1200" b="1">
                          <a:effectLst/>
                          <a:latin typeface="Calibri"/>
                          <a:ea typeface="Calibri"/>
                          <a:cs typeface="Times New Roman"/>
                        </a:rPr>
                        <a:t>4</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200" b="1">
                          <a:effectLst/>
                          <a:latin typeface="Calibri"/>
                          <a:ea typeface="Calibri"/>
                          <a:cs typeface="Times New Roman"/>
                        </a:rPr>
                        <a:t>5</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14">
                <a:tc rowSpan="4">
                  <a:txBody>
                    <a:bodyPr/>
                    <a:lstStyle/>
                    <a:p>
                      <a:pPr marL="0" marR="0">
                        <a:lnSpc>
                          <a:spcPct val="115000"/>
                        </a:lnSpc>
                        <a:spcBef>
                          <a:spcPts val="0"/>
                        </a:spcBef>
                        <a:spcAft>
                          <a:spcPts val="0"/>
                        </a:spcAft>
                      </a:pPr>
                      <a:r>
                        <a:rPr lang="en-US" sz="1200" b="1">
                          <a:effectLst/>
                          <a:latin typeface="Calibri"/>
                          <a:ea typeface="Calibri"/>
                          <a:cs typeface="Times New Roman"/>
                        </a:rPr>
                        <a:t>STEP 3</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7">
                  <a:txBody>
                    <a:bodyPr/>
                    <a:lstStyle/>
                    <a:p>
                      <a:pPr marL="0" marR="0">
                        <a:lnSpc>
                          <a:spcPct val="115000"/>
                        </a:lnSpc>
                        <a:spcBef>
                          <a:spcPts val="0"/>
                        </a:spcBef>
                        <a:spcAft>
                          <a:spcPts val="0"/>
                        </a:spcAft>
                      </a:pPr>
                      <a:r>
                        <a:rPr lang="en-US" sz="1200" b="1">
                          <a:effectLst/>
                          <a:latin typeface="Calibri"/>
                          <a:ea typeface="Calibri"/>
                          <a:cs typeface="Times New Roman"/>
                        </a:rPr>
                        <a:t>Application of Independent Criteria</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6070">
                <a:tc vMerge="1">
                  <a:txBody>
                    <a:bodyPr/>
                    <a:lstStyle/>
                    <a:p>
                      <a:endParaRPr lang="en-US"/>
                    </a:p>
                  </a:txBody>
                  <a:tcPr/>
                </a:tc>
                <a:tc>
                  <a:txBody>
                    <a:bodyPr/>
                    <a:lstStyle/>
                    <a:p>
                      <a:pPr marL="0" marR="0">
                        <a:lnSpc>
                          <a:spcPct val="115000"/>
                        </a:lnSpc>
                        <a:spcBef>
                          <a:spcPts val="0"/>
                        </a:spcBef>
                        <a:spcAft>
                          <a:spcPts val="0"/>
                        </a:spcAft>
                      </a:pPr>
                      <a:r>
                        <a:rPr lang="en-US" sz="1200" b="1" dirty="0">
                          <a:effectLst/>
                          <a:latin typeface="Calibri"/>
                          <a:ea typeface="Calibri"/>
                          <a:cs typeface="Times New Roman"/>
                        </a:rPr>
                        <a:t>ECSII Domain</a:t>
                      </a:r>
                      <a:endParaRPr lang="en-US" sz="1200" dirty="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nSpc>
                          <a:spcPct val="115000"/>
                        </a:lnSpc>
                        <a:spcBef>
                          <a:spcPts val="0"/>
                        </a:spcBef>
                        <a:spcAft>
                          <a:spcPts val="0"/>
                        </a:spcAft>
                      </a:pPr>
                      <a:r>
                        <a:rPr lang="en-US" sz="1200">
                          <a:effectLst/>
                          <a:latin typeface="Calibri"/>
                          <a:ea typeface="Calibri"/>
                          <a:cs typeface="Times New Roman"/>
                        </a:rPr>
                        <a:t>I. Degree of Safety</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1200">
                          <a:effectLst/>
                          <a:latin typeface="Calibri"/>
                          <a:ea typeface="Calibri"/>
                          <a:cs typeface="Times New Roman"/>
                        </a:rPr>
                        <a:t>II. Child-Caregiver Relationships</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IV Functional/ Devel. </a:t>
                      </a:r>
                    </a:p>
                    <a:p>
                      <a:pPr marL="0" marR="0">
                        <a:lnSpc>
                          <a:spcPct val="115000"/>
                        </a:lnSpc>
                        <a:spcBef>
                          <a:spcPts val="0"/>
                        </a:spcBef>
                        <a:spcAft>
                          <a:spcPts val="0"/>
                        </a:spcAft>
                      </a:pPr>
                      <a:r>
                        <a:rPr lang="en-US" sz="1200">
                          <a:effectLst/>
                          <a:latin typeface="Calibri"/>
                          <a:ea typeface="Calibri"/>
                          <a:cs typeface="Times New Roman"/>
                        </a:rPr>
                        <a:t>Status</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1200">
                          <a:effectLst/>
                          <a:latin typeface="Calibri"/>
                          <a:ea typeface="Calibri"/>
                          <a:cs typeface="Times New Roman"/>
                        </a:rPr>
                        <a:t> </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96070">
                <a:tc vMerge="1">
                  <a:txBody>
                    <a:bodyPr/>
                    <a:lstStyle/>
                    <a:p>
                      <a:endParaRPr lang="en-US"/>
                    </a:p>
                  </a:txBody>
                  <a:tcPr/>
                </a:tc>
                <a:tc>
                  <a:txBody>
                    <a:bodyPr/>
                    <a:lstStyle/>
                    <a:p>
                      <a:pPr marL="0" marR="0">
                        <a:lnSpc>
                          <a:spcPct val="115000"/>
                        </a:lnSpc>
                        <a:spcBef>
                          <a:spcPts val="0"/>
                        </a:spcBef>
                        <a:spcAft>
                          <a:spcPts val="0"/>
                        </a:spcAft>
                      </a:pPr>
                      <a:r>
                        <a:rPr lang="en-US" sz="1200" b="1">
                          <a:effectLst/>
                          <a:latin typeface="Calibri"/>
                          <a:ea typeface="Calibri"/>
                          <a:cs typeface="Times New Roman"/>
                        </a:rPr>
                        <a:t>If Score is</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nSpc>
                          <a:spcPct val="115000"/>
                        </a:lnSpc>
                        <a:spcBef>
                          <a:spcPts val="0"/>
                        </a:spcBef>
                        <a:spcAft>
                          <a:spcPts val="0"/>
                        </a:spcAft>
                      </a:pPr>
                      <a:r>
                        <a:rPr lang="en-US" sz="1200" dirty="0">
                          <a:effectLst/>
                          <a:latin typeface="Calibri"/>
                          <a:ea typeface="Calibri"/>
                          <a:cs typeface="Times New Roman"/>
                        </a:rPr>
                        <a:t>5</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1200">
                          <a:effectLst/>
                          <a:latin typeface="Calibri"/>
                          <a:ea typeface="Calibri"/>
                          <a:cs typeface="Times New Roman"/>
                        </a:rPr>
                        <a:t>5</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5</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1200">
                          <a:effectLst/>
                          <a:latin typeface="Calibri"/>
                          <a:ea typeface="Calibri"/>
                          <a:cs typeface="Times New Roman"/>
                        </a:rPr>
                        <a:t> </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7642">
                <a:tc vMerge="1">
                  <a:txBody>
                    <a:bodyPr/>
                    <a:lstStyle/>
                    <a:p>
                      <a:endParaRPr lang="en-US"/>
                    </a:p>
                  </a:txBody>
                  <a:tcPr/>
                </a:tc>
                <a:tc>
                  <a:txBody>
                    <a:bodyPr/>
                    <a:lstStyle/>
                    <a:p>
                      <a:pPr marL="0" marR="0">
                        <a:lnSpc>
                          <a:spcPct val="115000"/>
                        </a:lnSpc>
                        <a:spcBef>
                          <a:spcPts val="0"/>
                        </a:spcBef>
                        <a:spcAft>
                          <a:spcPts val="0"/>
                        </a:spcAft>
                      </a:pPr>
                      <a:r>
                        <a:rPr lang="en-US" sz="1200" b="1">
                          <a:effectLst/>
                          <a:latin typeface="Calibri"/>
                          <a:ea typeface="Calibri"/>
                          <a:cs typeface="Times New Roman"/>
                        </a:rPr>
                        <a:t>Action</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nSpc>
                          <a:spcPct val="115000"/>
                        </a:lnSpc>
                        <a:spcBef>
                          <a:spcPts val="0"/>
                        </a:spcBef>
                        <a:spcAft>
                          <a:spcPts val="0"/>
                        </a:spcAft>
                      </a:pPr>
                      <a:r>
                        <a:rPr lang="en-US" sz="1200" b="1" dirty="0">
                          <a:effectLst/>
                          <a:highlight>
                            <a:srgbClr val="FFFF00"/>
                          </a:highlight>
                          <a:latin typeface="Calibri"/>
                          <a:ea typeface="Calibri"/>
                          <a:cs typeface="Times New Roman"/>
                        </a:rPr>
                        <a:t>Moves to Level  5</a:t>
                      </a:r>
                      <a:endParaRPr lang="en-US" sz="1200" dirty="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1200" b="1">
                          <a:effectLst/>
                          <a:latin typeface="Calibri"/>
                          <a:ea typeface="Calibri"/>
                          <a:cs typeface="Times New Roman"/>
                        </a:rPr>
                        <a:t>Moves up 1 Level*</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Moves up 1 Level *</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1200" b="1">
                          <a:effectLst/>
                          <a:latin typeface="Calibri"/>
                          <a:ea typeface="Calibri"/>
                          <a:cs typeface="Times New Roman"/>
                        </a:rPr>
                        <a:t>(* only 1 level raised if Domains II and IV are both rated 5)</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58428">
                <a:tc>
                  <a:txBody>
                    <a:bodyPr/>
                    <a:lstStyle/>
                    <a:p>
                      <a:pPr marL="0" marR="0">
                        <a:lnSpc>
                          <a:spcPct val="115000"/>
                        </a:lnSpc>
                        <a:spcBef>
                          <a:spcPts val="0"/>
                        </a:spcBef>
                        <a:spcAft>
                          <a:spcPts val="0"/>
                        </a:spcAft>
                      </a:pPr>
                      <a:r>
                        <a:rPr lang="en-US" sz="1200" b="1">
                          <a:effectLst/>
                          <a:latin typeface="Calibri"/>
                          <a:ea typeface="Calibri"/>
                          <a:cs typeface="Times New Roman"/>
                        </a:rPr>
                        <a:t>STEP 4</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nSpc>
                          <a:spcPct val="115000"/>
                        </a:lnSpc>
                        <a:spcBef>
                          <a:spcPts val="0"/>
                        </a:spcBef>
                        <a:spcAft>
                          <a:spcPts val="0"/>
                        </a:spcAft>
                      </a:pPr>
                      <a:r>
                        <a:rPr lang="en-US" sz="1200" b="1" dirty="0">
                          <a:effectLst/>
                          <a:latin typeface="Calibri"/>
                          <a:ea typeface="Calibri"/>
                          <a:cs typeface="Times New Roman"/>
                        </a:rPr>
                        <a:t>ESCII SERVICE INTENSITY LEVEL</a:t>
                      </a:r>
                      <a:endParaRPr lang="en-US" sz="1200" dirty="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1200" dirty="0">
                          <a:effectLst/>
                          <a:latin typeface="Calibri"/>
                          <a:ea typeface="Calibri"/>
                          <a:cs typeface="Times New Roman"/>
                        </a:rPr>
                        <a:t>Level  5</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nSpc>
                          <a:spcPct val="115000"/>
                        </a:lnSpc>
                        <a:spcBef>
                          <a:spcPts val="0"/>
                        </a:spcBef>
                        <a:spcAft>
                          <a:spcPts val="0"/>
                        </a:spcAft>
                      </a:pPr>
                      <a:r>
                        <a:rPr lang="en-US" sz="1200">
                          <a:effectLst/>
                          <a:latin typeface="Calibri"/>
                          <a:ea typeface="Calibri"/>
                          <a:cs typeface="Times New Roman"/>
                        </a:rPr>
                        <a:t> </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6856">
                <a:tc rowSpan="3">
                  <a:txBody>
                    <a:bodyPr/>
                    <a:lstStyle/>
                    <a:p>
                      <a:pPr marL="0" marR="0">
                        <a:lnSpc>
                          <a:spcPct val="115000"/>
                        </a:lnSpc>
                        <a:spcBef>
                          <a:spcPts val="0"/>
                        </a:spcBef>
                        <a:spcAft>
                          <a:spcPts val="0"/>
                        </a:spcAft>
                      </a:pPr>
                      <a:r>
                        <a:rPr lang="en-US" sz="1200" b="1">
                          <a:effectLst/>
                          <a:latin typeface="Calibri"/>
                          <a:ea typeface="Calibri"/>
                          <a:cs typeface="Times New Roman"/>
                        </a:rPr>
                        <a:t>STEP 5</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marR="0">
                        <a:lnSpc>
                          <a:spcPct val="115000"/>
                        </a:lnSpc>
                        <a:spcBef>
                          <a:spcPts val="0"/>
                        </a:spcBef>
                        <a:spcAft>
                          <a:spcPts val="0"/>
                        </a:spcAft>
                      </a:pPr>
                      <a:r>
                        <a:rPr lang="en-US" sz="1200" b="1">
                          <a:effectLst/>
                          <a:latin typeface="Calibri"/>
                          <a:ea typeface="Calibri"/>
                          <a:cs typeface="Times New Roman"/>
                        </a:rPr>
                        <a:t>Domain VI. SERVICES ** PROFILE SCORES</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4">
                  <a:txBody>
                    <a:bodyPr/>
                    <a:lstStyle/>
                    <a:p>
                      <a:pPr marL="0" marR="0">
                        <a:lnSpc>
                          <a:spcPct val="115000"/>
                        </a:lnSpc>
                        <a:spcBef>
                          <a:spcPts val="0"/>
                        </a:spcBef>
                        <a:spcAft>
                          <a:spcPts val="0"/>
                        </a:spcAft>
                      </a:pPr>
                      <a:r>
                        <a:rPr lang="en-US" sz="1200">
                          <a:effectLst/>
                          <a:latin typeface="Calibri"/>
                          <a:ea typeface="Calibri"/>
                          <a:cs typeface="Times New Roman"/>
                        </a:rPr>
                        <a:t>(A)Child Involvement</a:t>
                      </a:r>
                    </a:p>
                    <a:p>
                      <a:pPr marL="0" marR="0">
                        <a:lnSpc>
                          <a:spcPct val="115000"/>
                        </a:lnSpc>
                        <a:spcBef>
                          <a:spcPts val="0"/>
                        </a:spcBef>
                        <a:spcAft>
                          <a:spcPts val="0"/>
                        </a:spcAft>
                      </a:pPr>
                      <a:r>
                        <a:rPr lang="en-US" sz="1200">
                          <a:effectLst/>
                          <a:latin typeface="Calibri"/>
                          <a:ea typeface="Calibri"/>
                          <a:cs typeface="Times New Roman"/>
                        </a:rPr>
                        <a:t> </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dirty="0">
                          <a:effectLst/>
                          <a:latin typeface="Calibri"/>
                          <a:ea typeface="Calibri"/>
                          <a:cs typeface="Times New Roman"/>
                        </a:rPr>
                        <a:t> </a:t>
                      </a:r>
                    </a:p>
                    <a:p>
                      <a:pPr marL="0" marR="0">
                        <a:lnSpc>
                          <a:spcPct val="115000"/>
                        </a:lnSpc>
                        <a:spcBef>
                          <a:spcPts val="0"/>
                        </a:spcBef>
                        <a:spcAft>
                          <a:spcPts val="0"/>
                        </a:spcAft>
                      </a:pPr>
                      <a:r>
                        <a:rPr lang="en-US" sz="1200" dirty="0">
                          <a:effectLst/>
                          <a:latin typeface="Calibri"/>
                          <a:ea typeface="Calibri"/>
                          <a:cs typeface="Times New Roman"/>
                        </a:rPr>
                        <a:t>Minimal 4</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gridSpan="3">
                  <a:txBody>
                    <a:bodyPr/>
                    <a:lstStyle/>
                    <a:p>
                      <a:pPr marL="0" marR="0">
                        <a:lnSpc>
                          <a:spcPct val="115000"/>
                        </a:lnSpc>
                        <a:spcBef>
                          <a:spcPts val="0"/>
                        </a:spcBef>
                        <a:spcAft>
                          <a:spcPts val="0"/>
                        </a:spcAft>
                      </a:pPr>
                      <a:r>
                        <a:rPr lang="en-US" sz="1200" b="1">
                          <a:effectLst/>
                          <a:latin typeface="Calibri"/>
                          <a:ea typeface="Calibri"/>
                          <a:cs typeface="Times New Roman"/>
                        </a:rPr>
                        <a:t>(A) Involvement Score  (choose one)</a:t>
                      </a:r>
                      <a:endParaRPr lang="en-US" sz="1200">
                        <a:effectLst/>
                        <a:latin typeface="Calibri"/>
                        <a:ea typeface="Calibri"/>
                        <a:cs typeface="Times New Roman"/>
                      </a:endParaRPr>
                    </a:p>
                    <a:p>
                      <a:pPr marL="0" marR="0">
                        <a:lnSpc>
                          <a:spcPct val="115000"/>
                        </a:lnSpc>
                        <a:spcBef>
                          <a:spcPts val="0"/>
                        </a:spcBef>
                        <a:spcAft>
                          <a:spcPts val="0"/>
                        </a:spcAft>
                      </a:pPr>
                      <a:r>
                        <a:rPr lang="en-US" sz="1200" b="1">
                          <a:effectLst/>
                          <a:latin typeface="Calibri"/>
                          <a:ea typeface="Calibri"/>
                          <a:cs typeface="Times New Roman"/>
                        </a:rPr>
                        <a:t>4 minimal</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gridSpan="3">
                  <a:txBody>
                    <a:bodyPr/>
                    <a:lstStyle/>
                    <a:p>
                      <a:pPr marL="0" marR="0">
                        <a:lnSpc>
                          <a:spcPct val="115000"/>
                        </a:lnSpc>
                        <a:spcBef>
                          <a:spcPts val="1200"/>
                        </a:spcBef>
                        <a:spcAft>
                          <a:spcPts val="0"/>
                        </a:spcAft>
                      </a:pPr>
                      <a:r>
                        <a:rPr lang="en-US" sz="1200" b="1">
                          <a:effectLst/>
                          <a:latin typeface="Calibri"/>
                          <a:ea typeface="Calibri"/>
                          <a:cs typeface="Times New Roman"/>
                        </a:rPr>
                        <a:t>(B) Fit</a:t>
                      </a:r>
                      <a:endParaRPr lang="en-US" sz="1200">
                        <a:effectLst/>
                        <a:latin typeface="Calibri"/>
                        <a:ea typeface="Calibri"/>
                        <a:cs typeface="Times New Roman"/>
                      </a:endParaRPr>
                    </a:p>
                    <a:p>
                      <a:pPr marL="0" marR="0">
                        <a:lnSpc>
                          <a:spcPct val="115000"/>
                        </a:lnSpc>
                        <a:spcBef>
                          <a:spcPts val="0"/>
                        </a:spcBef>
                        <a:spcAft>
                          <a:spcPts val="0"/>
                        </a:spcAft>
                      </a:pPr>
                      <a:r>
                        <a:rPr lang="en-US" sz="1200" b="1">
                          <a:effectLst/>
                          <a:latin typeface="Calibri"/>
                          <a:ea typeface="Calibri"/>
                          <a:cs typeface="Times New Roman"/>
                        </a:rPr>
                        <a:t> Minimal  4</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gridSpan="2">
                  <a:txBody>
                    <a:bodyPr/>
                    <a:lstStyle/>
                    <a:p>
                      <a:pPr marL="0" marR="0">
                        <a:lnSpc>
                          <a:spcPct val="115000"/>
                        </a:lnSpc>
                        <a:spcBef>
                          <a:spcPts val="0"/>
                        </a:spcBef>
                        <a:spcAft>
                          <a:spcPts val="0"/>
                        </a:spcAft>
                      </a:pPr>
                      <a:r>
                        <a:rPr lang="en-US" sz="1200" b="1">
                          <a:effectLst/>
                          <a:latin typeface="Calibri"/>
                          <a:ea typeface="Calibri"/>
                          <a:cs typeface="Times New Roman"/>
                        </a:rPr>
                        <a:t>(C) Effectiveness</a:t>
                      </a:r>
                      <a:endParaRPr lang="en-US" sz="1200">
                        <a:effectLst/>
                        <a:latin typeface="Calibri"/>
                        <a:ea typeface="Calibri"/>
                        <a:cs typeface="Times New Roman"/>
                      </a:endParaRPr>
                    </a:p>
                    <a:p>
                      <a:pPr marL="0" marR="0">
                        <a:lnSpc>
                          <a:spcPct val="115000"/>
                        </a:lnSpc>
                        <a:spcBef>
                          <a:spcPts val="0"/>
                        </a:spcBef>
                        <a:spcAft>
                          <a:spcPts val="0"/>
                        </a:spcAft>
                      </a:pPr>
                      <a:r>
                        <a:rPr lang="en-US" sz="1200" b="1">
                          <a:effectLst/>
                          <a:latin typeface="Calibri"/>
                          <a:ea typeface="Calibri"/>
                          <a:cs typeface="Times New Roman"/>
                        </a:rPr>
                        <a:t>None 5</a:t>
                      </a:r>
                      <a:endParaRPr lang="en-US" sz="1200">
                        <a:effectLst/>
                        <a:latin typeface="Calibri"/>
                        <a:ea typeface="Calibri"/>
                        <a:cs typeface="Times New Roman"/>
                      </a:endParaRP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r>
              <a:tr h="396070">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4">
                  <a:txBody>
                    <a:bodyPr/>
                    <a:lstStyle/>
                    <a:p>
                      <a:pPr marL="0" marR="0">
                        <a:lnSpc>
                          <a:spcPct val="115000"/>
                        </a:lnSpc>
                        <a:spcBef>
                          <a:spcPts val="0"/>
                        </a:spcBef>
                        <a:spcAft>
                          <a:spcPts val="0"/>
                        </a:spcAft>
                      </a:pPr>
                      <a:r>
                        <a:rPr lang="en-US" sz="1200">
                          <a:effectLst/>
                          <a:latin typeface="Calibri"/>
                          <a:ea typeface="Calibri"/>
                          <a:cs typeface="Times New Roman"/>
                        </a:rPr>
                        <a:t>(B) Caregiver Involvement</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dirty="0">
                          <a:effectLst/>
                          <a:latin typeface="Calibri"/>
                          <a:ea typeface="Calibri"/>
                          <a:cs typeface="Times New Roman"/>
                        </a:rPr>
                        <a:t>Minimal  4</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r>
              <a:tr h="158428">
                <a:tc vMerge="1">
                  <a:txBody>
                    <a:bodyPr/>
                    <a:lstStyle/>
                    <a:p>
                      <a:endParaRPr lang="en-US"/>
                    </a:p>
                  </a:txBody>
                  <a:tcPr/>
                </a:tc>
                <a:tc gridSpan="17">
                  <a:txBody>
                    <a:bodyPr/>
                    <a:lstStyle/>
                    <a:p>
                      <a:pPr marL="0" marR="0">
                        <a:lnSpc>
                          <a:spcPct val="115000"/>
                        </a:lnSpc>
                        <a:spcBef>
                          <a:spcPts val="0"/>
                        </a:spcBef>
                        <a:spcAft>
                          <a:spcPts val="0"/>
                        </a:spcAft>
                      </a:pPr>
                      <a:r>
                        <a:rPr lang="en-US" sz="1200" dirty="0">
                          <a:effectLst/>
                          <a:latin typeface="Calibri"/>
                          <a:ea typeface="Calibri"/>
                          <a:cs typeface="Times New Roman"/>
                        </a:rPr>
                        <a:t>(**) Consider one SI level increase if sum of three Services  Profile scores _ 12 or above</a:t>
                      </a:r>
                    </a:p>
                  </a:txBody>
                  <a:tcPr marL="26013" marR="26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 name="TextBox 8"/>
          <p:cNvSpPr txBox="1"/>
          <p:nvPr/>
        </p:nvSpPr>
        <p:spPr>
          <a:xfrm>
            <a:off x="3352800" y="1415534"/>
            <a:ext cx="2399760" cy="369332"/>
          </a:xfrm>
          <a:prstGeom prst="rect">
            <a:avLst/>
          </a:prstGeom>
          <a:noFill/>
        </p:spPr>
        <p:txBody>
          <a:bodyPr wrap="none" rtlCol="0">
            <a:spAutoFit/>
          </a:bodyPr>
          <a:lstStyle/>
          <a:p>
            <a:r>
              <a:rPr lang="en-US" dirty="0" smtClean="0"/>
              <a:t>Jack’s ESCII Score Sheet</a:t>
            </a:r>
            <a:endParaRPr lang="en-US" dirty="0"/>
          </a:p>
        </p:txBody>
      </p:sp>
    </p:spTree>
    <p:extLst>
      <p:ext uri="{BB962C8B-B14F-4D97-AF65-F5344CB8AC3E}">
        <p14:creationId xmlns:p14="http://schemas.microsoft.com/office/powerpoint/2010/main" val="16405888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217775"/>
              </p:ext>
            </p:extLst>
          </p:nvPr>
        </p:nvGraphicFramePr>
        <p:xfrm>
          <a:off x="380994" y="990600"/>
          <a:ext cx="8763005" cy="5321421"/>
        </p:xfrm>
        <a:graphic>
          <a:graphicData uri="http://schemas.openxmlformats.org/drawingml/2006/table">
            <a:tbl>
              <a:tblPr firstRow="1" firstCol="1" bandRow="1"/>
              <a:tblGrid>
                <a:gridCol w="2185407"/>
                <a:gridCol w="1388475"/>
                <a:gridCol w="243189"/>
                <a:gridCol w="243189"/>
                <a:gridCol w="420652"/>
                <a:gridCol w="243189"/>
                <a:gridCol w="243189"/>
                <a:gridCol w="243189"/>
                <a:gridCol w="243189"/>
                <a:gridCol w="243189"/>
                <a:gridCol w="243189"/>
                <a:gridCol w="243189"/>
                <a:gridCol w="243189"/>
                <a:gridCol w="1672740"/>
                <a:gridCol w="243189"/>
                <a:gridCol w="420652"/>
              </a:tblGrid>
              <a:tr h="203034">
                <a:tc rowSpan="3">
                  <a:txBody>
                    <a:bodyPr/>
                    <a:lstStyle/>
                    <a:p>
                      <a:pPr marL="0" marR="0">
                        <a:lnSpc>
                          <a:spcPct val="115000"/>
                        </a:lnSpc>
                        <a:spcBef>
                          <a:spcPts val="0"/>
                        </a:spcBef>
                        <a:spcAft>
                          <a:spcPts val="0"/>
                        </a:spcAft>
                      </a:pPr>
                      <a:r>
                        <a:rPr lang="en-US" sz="1200" b="1" dirty="0">
                          <a:effectLst/>
                          <a:latin typeface="Calibri"/>
                          <a:ea typeface="Calibri"/>
                          <a:cs typeface="Times New Roman"/>
                        </a:rPr>
                        <a:t>STEP 2</a:t>
                      </a:r>
                      <a:endParaRPr lang="en-US" sz="1200" dirty="0">
                        <a:effectLst/>
                        <a:latin typeface="Calibri"/>
                        <a:ea typeface="Calibri"/>
                        <a:cs typeface="Times New Roman"/>
                      </a:endParaRPr>
                    </a:p>
                    <a:p>
                      <a:pPr marL="0" marR="0">
                        <a:lnSpc>
                          <a:spcPct val="115000"/>
                        </a:lnSpc>
                        <a:spcBef>
                          <a:spcPts val="0"/>
                        </a:spcBef>
                        <a:spcAft>
                          <a:spcPts val="0"/>
                        </a:spcAft>
                      </a:pPr>
                      <a:r>
                        <a:rPr lang="en-US" sz="1200" b="1" dirty="0">
                          <a:effectLst/>
                          <a:latin typeface="Calibri"/>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b="1" dirty="0">
                          <a:effectLst/>
                          <a:latin typeface="Calibri"/>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b="1" dirty="0">
                          <a:effectLst/>
                          <a:latin typeface="Calibri"/>
                          <a:ea typeface="Calibri"/>
                          <a:cs typeface="Times New Roman"/>
                        </a:rPr>
                        <a:t> </a:t>
                      </a:r>
                      <a:endParaRPr lang="en-US" sz="1200" dirty="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marL="0" marR="0">
                        <a:lnSpc>
                          <a:spcPct val="115000"/>
                        </a:lnSpc>
                        <a:spcBef>
                          <a:spcPts val="0"/>
                        </a:spcBef>
                        <a:spcAft>
                          <a:spcPts val="0"/>
                        </a:spcAft>
                      </a:pPr>
                      <a:r>
                        <a:rPr lang="en-US" sz="1200" b="1">
                          <a:effectLst/>
                          <a:latin typeface="Calibri"/>
                          <a:ea typeface="Calibri"/>
                          <a:cs typeface="Times New Roman"/>
                        </a:rPr>
                        <a:t>Preliminary SI Level by Total Score on Domains I-V (select one)</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3466">
                <a:tc v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Total Score</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b="1">
                          <a:effectLst/>
                          <a:latin typeface="Calibri"/>
                          <a:ea typeface="Calibri"/>
                          <a:cs typeface="Times New Roman"/>
                        </a:rPr>
                        <a:t>6-8</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200" b="1">
                          <a:effectLst/>
                          <a:latin typeface="Calibri"/>
                          <a:ea typeface="Calibri"/>
                          <a:cs typeface="Times New Roman"/>
                        </a:rPr>
                        <a:t>9-12</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13-17</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18-22</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US" sz="1200" b="1">
                          <a:effectLst/>
                          <a:latin typeface="Calibri"/>
                          <a:ea typeface="Calibri"/>
                          <a:cs typeface="Times New Roman"/>
                        </a:rPr>
                        <a:t>23-26</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200" b="1">
                          <a:effectLst/>
                          <a:latin typeface="Calibri"/>
                          <a:ea typeface="Calibri"/>
                          <a:cs typeface="Times New Roman"/>
                        </a:rPr>
                        <a:t>27-30</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489">
                <a:tc v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SI Level</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b="1">
                          <a:effectLst/>
                          <a:latin typeface="Calibri"/>
                          <a:ea typeface="Calibri"/>
                          <a:cs typeface="Times New Roman"/>
                        </a:rPr>
                        <a:t>0</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200" b="1">
                          <a:effectLst/>
                          <a:latin typeface="Calibri"/>
                          <a:ea typeface="Calibri"/>
                          <a:cs typeface="Times New Roman"/>
                        </a:rPr>
                        <a:t>1</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2</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3</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US" sz="1200" b="1">
                          <a:effectLst/>
                          <a:latin typeface="Calibri"/>
                          <a:ea typeface="Calibri"/>
                          <a:cs typeface="Times New Roman"/>
                        </a:rPr>
                        <a:t>4</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200" b="1">
                          <a:effectLst/>
                          <a:latin typeface="Calibri"/>
                          <a:ea typeface="Calibri"/>
                          <a:cs typeface="Times New Roman"/>
                        </a:rPr>
                        <a:t>5</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489">
                <a:tc rowSpan="4">
                  <a:txBody>
                    <a:bodyPr/>
                    <a:lstStyle/>
                    <a:p>
                      <a:pPr marL="0" marR="0">
                        <a:lnSpc>
                          <a:spcPct val="115000"/>
                        </a:lnSpc>
                        <a:spcBef>
                          <a:spcPts val="0"/>
                        </a:spcBef>
                        <a:spcAft>
                          <a:spcPts val="0"/>
                        </a:spcAft>
                      </a:pPr>
                      <a:r>
                        <a:rPr lang="en-US" sz="1200" b="1">
                          <a:effectLst/>
                          <a:latin typeface="Calibri"/>
                          <a:ea typeface="Calibri"/>
                          <a:cs typeface="Times New Roman"/>
                        </a:rPr>
                        <a:t>STEP 3</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marL="0" marR="0">
                        <a:lnSpc>
                          <a:spcPct val="115000"/>
                        </a:lnSpc>
                        <a:spcBef>
                          <a:spcPts val="0"/>
                        </a:spcBef>
                        <a:spcAft>
                          <a:spcPts val="0"/>
                        </a:spcAft>
                      </a:pPr>
                      <a:r>
                        <a:rPr lang="en-US" sz="1200" b="1">
                          <a:effectLst/>
                          <a:latin typeface="Calibri"/>
                          <a:ea typeface="Calibri"/>
                          <a:cs typeface="Times New Roman"/>
                        </a:rPr>
                        <a:t>Application of Independent Criteria</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81422">
                <a:tc vMerge="1">
                  <a:txBody>
                    <a:bodyPr/>
                    <a:lstStyle/>
                    <a:p>
                      <a:endParaRPr lang="en-US"/>
                    </a:p>
                  </a:txBody>
                  <a:tcPr/>
                </a:tc>
                <a:tc>
                  <a:txBody>
                    <a:bodyPr/>
                    <a:lstStyle/>
                    <a:p>
                      <a:pPr marL="0" marR="0">
                        <a:lnSpc>
                          <a:spcPct val="115000"/>
                        </a:lnSpc>
                        <a:spcBef>
                          <a:spcPts val="0"/>
                        </a:spcBef>
                        <a:spcAft>
                          <a:spcPts val="0"/>
                        </a:spcAft>
                      </a:pPr>
                      <a:r>
                        <a:rPr lang="en-US" sz="1200" b="1">
                          <a:effectLst/>
                          <a:latin typeface="Calibri"/>
                          <a:ea typeface="Calibri"/>
                          <a:cs typeface="Times New Roman"/>
                        </a:rPr>
                        <a:t>ECSII Domain</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pPr>
                      <a:r>
                        <a:rPr lang="en-US" sz="1200">
                          <a:effectLst/>
                          <a:latin typeface="Calibri"/>
                          <a:ea typeface="Calibri"/>
                          <a:cs typeface="Times New Roman"/>
                        </a:rPr>
                        <a:t>I. Degree of Safety</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II. Child-Caregiver Relationships</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IV Functional/ Devel. </a:t>
                      </a:r>
                    </a:p>
                    <a:p>
                      <a:pPr marL="0" marR="0">
                        <a:lnSpc>
                          <a:spcPct val="115000"/>
                        </a:lnSpc>
                        <a:spcBef>
                          <a:spcPts val="0"/>
                        </a:spcBef>
                        <a:spcAft>
                          <a:spcPts val="0"/>
                        </a:spcAft>
                      </a:pPr>
                      <a:r>
                        <a:rPr lang="en-US" sz="1200">
                          <a:effectLst/>
                          <a:latin typeface="Calibri"/>
                          <a:ea typeface="Calibri"/>
                          <a:cs typeface="Times New Roman"/>
                        </a:rPr>
                        <a:t>Status</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1200">
                          <a:effectLst/>
                          <a:latin typeface="Calibri"/>
                          <a:ea typeface="Calibri"/>
                          <a:cs typeface="Times New Roman"/>
                        </a:rPr>
                        <a:t> </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54489">
                <a:tc vMerge="1">
                  <a:txBody>
                    <a:bodyPr/>
                    <a:lstStyle/>
                    <a:p>
                      <a:endParaRPr lang="en-US"/>
                    </a:p>
                  </a:txBody>
                  <a:tcPr/>
                </a:tc>
                <a:tc>
                  <a:txBody>
                    <a:bodyPr/>
                    <a:lstStyle/>
                    <a:p>
                      <a:pPr marL="0" marR="0">
                        <a:lnSpc>
                          <a:spcPct val="115000"/>
                        </a:lnSpc>
                        <a:spcBef>
                          <a:spcPts val="0"/>
                        </a:spcBef>
                        <a:spcAft>
                          <a:spcPts val="0"/>
                        </a:spcAft>
                      </a:pPr>
                      <a:r>
                        <a:rPr lang="en-US" sz="1200" b="1">
                          <a:effectLst/>
                          <a:latin typeface="Calibri"/>
                          <a:ea typeface="Calibri"/>
                          <a:cs typeface="Times New Roman"/>
                        </a:rPr>
                        <a:t>If Score is</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pPr>
                      <a:r>
                        <a:rPr lang="en-US" sz="1200">
                          <a:effectLst/>
                          <a:latin typeface="Calibri"/>
                          <a:ea typeface="Calibri"/>
                          <a:cs typeface="Times New Roman"/>
                        </a:rPr>
                        <a:t>5</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5</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5</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1200">
                          <a:effectLst/>
                          <a:latin typeface="Calibri"/>
                          <a:ea typeface="Calibri"/>
                          <a:cs typeface="Times New Roman"/>
                        </a:rPr>
                        <a:t> </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17955">
                <a:tc vMerge="1">
                  <a:txBody>
                    <a:bodyPr/>
                    <a:lstStyle/>
                    <a:p>
                      <a:endParaRPr lang="en-US"/>
                    </a:p>
                  </a:txBody>
                  <a:tcPr/>
                </a:tc>
                <a:tc>
                  <a:txBody>
                    <a:bodyPr/>
                    <a:lstStyle/>
                    <a:p>
                      <a:pPr marL="0" marR="0">
                        <a:lnSpc>
                          <a:spcPct val="115000"/>
                        </a:lnSpc>
                        <a:spcBef>
                          <a:spcPts val="0"/>
                        </a:spcBef>
                        <a:spcAft>
                          <a:spcPts val="0"/>
                        </a:spcAft>
                      </a:pPr>
                      <a:r>
                        <a:rPr lang="en-US" sz="1200" b="1">
                          <a:effectLst/>
                          <a:latin typeface="Calibri"/>
                          <a:ea typeface="Calibri"/>
                          <a:cs typeface="Times New Roman"/>
                        </a:rPr>
                        <a:t>Action</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pPr>
                      <a:r>
                        <a:rPr lang="en-US" sz="1200" b="1" dirty="0" smtClean="0">
                          <a:solidFill>
                            <a:schemeClr val="bg1"/>
                          </a:solidFill>
                          <a:effectLst/>
                          <a:highlight>
                            <a:srgbClr val="FFFF00"/>
                          </a:highlight>
                          <a:latin typeface="Calibri"/>
                          <a:ea typeface="Calibri"/>
                          <a:cs typeface="Times New Roman"/>
                        </a:rPr>
                        <a:t>Moves to level  5</a:t>
                      </a:r>
                      <a:endParaRPr lang="en-US" sz="1200" dirty="0">
                        <a:solidFill>
                          <a:schemeClr val="bg1"/>
                        </a:solidFill>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Moves up 1 Level*</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b="1">
                          <a:effectLst/>
                          <a:latin typeface="Calibri"/>
                          <a:ea typeface="Calibri"/>
                          <a:cs typeface="Times New Roman"/>
                        </a:rPr>
                        <a:t>Moves up 1 Level *</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1200" b="1">
                          <a:effectLst/>
                          <a:latin typeface="Calibri"/>
                          <a:ea typeface="Calibri"/>
                          <a:cs typeface="Times New Roman"/>
                        </a:rPr>
                        <a:t>(* only 1 level raised if Domains II and IV are both rated 5)</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08977">
                <a:tc>
                  <a:txBody>
                    <a:bodyPr/>
                    <a:lstStyle/>
                    <a:p>
                      <a:pPr marL="0" marR="0">
                        <a:lnSpc>
                          <a:spcPct val="115000"/>
                        </a:lnSpc>
                        <a:spcBef>
                          <a:spcPts val="0"/>
                        </a:spcBef>
                        <a:spcAft>
                          <a:spcPts val="0"/>
                        </a:spcAft>
                      </a:pPr>
                      <a:r>
                        <a:rPr lang="en-US" sz="1200" b="1">
                          <a:effectLst/>
                          <a:latin typeface="Calibri"/>
                          <a:ea typeface="Calibri"/>
                          <a:cs typeface="Times New Roman"/>
                        </a:rPr>
                        <a:t>STEP 4</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nSpc>
                          <a:spcPct val="115000"/>
                        </a:lnSpc>
                        <a:spcBef>
                          <a:spcPts val="0"/>
                        </a:spcBef>
                        <a:spcAft>
                          <a:spcPts val="0"/>
                        </a:spcAft>
                      </a:pPr>
                      <a:r>
                        <a:rPr lang="en-US" sz="1200" b="1">
                          <a:effectLst/>
                          <a:latin typeface="Calibri"/>
                          <a:ea typeface="Calibri"/>
                          <a:cs typeface="Times New Roman"/>
                        </a:rPr>
                        <a:t>ESCII SERVICE INTENSITY LEVEL</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200" dirty="0">
                          <a:solidFill>
                            <a:srgbClr val="FFFF00"/>
                          </a:solidFill>
                          <a:effectLst/>
                          <a:latin typeface="Calibri"/>
                          <a:ea typeface="Calibri"/>
                          <a:cs typeface="Times New Roman"/>
                        </a:rPr>
                        <a:t>Level  5</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7">
                  <a:txBody>
                    <a:bodyPr/>
                    <a:lstStyle/>
                    <a:p>
                      <a:pPr marL="0" marR="0">
                        <a:lnSpc>
                          <a:spcPct val="115000"/>
                        </a:lnSpc>
                        <a:spcBef>
                          <a:spcPts val="0"/>
                        </a:spcBef>
                        <a:spcAft>
                          <a:spcPts val="0"/>
                        </a:spcAft>
                      </a:pPr>
                      <a:r>
                        <a:rPr lang="en-US" sz="1200" dirty="0">
                          <a:solidFill>
                            <a:srgbClr val="FFFF00"/>
                          </a:solidFill>
                          <a:effectLst/>
                          <a:latin typeface="Calibri"/>
                          <a:ea typeface="Calibri"/>
                          <a:cs typeface="Times New Roman"/>
                        </a:rPr>
                        <a:t> </a:t>
                      </a:r>
                      <a:r>
                        <a:rPr lang="en-US" sz="1200" dirty="0" smtClean="0">
                          <a:solidFill>
                            <a:srgbClr val="FFFF00"/>
                          </a:solidFill>
                          <a:effectLst/>
                          <a:latin typeface="Calibri"/>
                          <a:ea typeface="Calibri"/>
                          <a:cs typeface="Times New Roman"/>
                        </a:rPr>
                        <a:t>Maximal service intensity</a:t>
                      </a:r>
                      <a:endParaRPr lang="en-US" sz="1200" dirty="0">
                        <a:solidFill>
                          <a:srgbClr val="FFFF00"/>
                        </a:solidFill>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72443">
                <a:tc rowSpan="3">
                  <a:txBody>
                    <a:bodyPr/>
                    <a:lstStyle/>
                    <a:p>
                      <a:pPr marL="0" marR="0">
                        <a:lnSpc>
                          <a:spcPct val="115000"/>
                        </a:lnSpc>
                        <a:spcBef>
                          <a:spcPts val="0"/>
                        </a:spcBef>
                        <a:spcAft>
                          <a:spcPts val="0"/>
                        </a:spcAft>
                      </a:pPr>
                      <a:r>
                        <a:rPr lang="en-US" sz="1200" b="1" dirty="0">
                          <a:effectLst/>
                          <a:latin typeface="Calibri"/>
                          <a:ea typeface="Calibri"/>
                          <a:cs typeface="Times New Roman"/>
                        </a:rPr>
                        <a:t>STEP 5</a:t>
                      </a:r>
                      <a:endParaRPr lang="en-US" sz="1200" dirty="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marR="0">
                        <a:lnSpc>
                          <a:spcPct val="115000"/>
                        </a:lnSpc>
                        <a:spcBef>
                          <a:spcPts val="0"/>
                        </a:spcBef>
                        <a:spcAft>
                          <a:spcPts val="0"/>
                        </a:spcAft>
                      </a:pPr>
                      <a:r>
                        <a:rPr lang="en-US" sz="1200" b="1">
                          <a:effectLst/>
                          <a:latin typeface="Calibri"/>
                          <a:ea typeface="Calibri"/>
                          <a:cs typeface="Times New Roman"/>
                        </a:rPr>
                        <a:t>Domain VI. SERVICES ** PROFILE SCORES</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(A)Child Involvement</a:t>
                      </a:r>
                    </a:p>
                    <a:p>
                      <a:pPr marL="0" marR="0">
                        <a:lnSpc>
                          <a:spcPct val="115000"/>
                        </a:lnSpc>
                        <a:spcBef>
                          <a:spcPts val="0"/>
                        </a:spcBef>
                        <a:spcAft>
                          <a:spcPts val="0"/>
                        </a:spcAft>
                      </a:pPr>
                      <a:r>
                        <a:rPr lang="en-US" sz="1200">
                          <a:effectLst/>
                          <a:latin typeface="Calibri"/>
                          <a:ea typeface="Calibri"/>
                          <a:cs typeface="Times New Roman"/>
                        </a:rPr>
                        <a:t> </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US" sz="1200">
                          <a:effectLst/>
                          <a:latin typeface="Calibri"/>
                          <a:ea typeface="Calibri"/>
                          <a:cs typeface="Times New Roman"/>
                        </a:rPr>
                        <a:t> </a:t>
                      </a:r>
                    </a:p>
                    <a:p>
                      <a:pPr marL="0" marR="0">
                        <a:lnSpc>
                          <a:spcPct val="115000"/>
                        </a:lnSpc>
                        <a:spcBef>
                          <a:spcPts val="0"/>
                        </a:spcBef>
                        <a:spcAft>
                          <a:spcPts val="0"/>
                        </a:spcAft>
                      </a:pPr>
                      <a:r>
                        <a:rPr lang="en-US" sz="1200">
                          <a:effectLst/>
                          <a:latin typeface="Calibri"/>
                          <a:ea typeface="Calibri"/>
                          <a:cs typeface="Times New Roman"/>
                        </a:rPr>
                        <a:t>Minimal 4</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gridSpan="3">
                  <a:txBody>
                    <a:bodyPr/>
                    <a:lstStyle/>
                    <a:p>
                      <a:pPr marL="0" marR="0">
                        <a:lnSpc>
                          <a:spcPct val="115000"/>
                        </a:lnSpc>
                        <a:spcBef>
                          <a:spcPts val="0"/>
                        </a:spcBef>
                        <a:spcAft>
                          <a:spcPts val="0"/>
                        </a:spcAft>
                      </a:pPr>
                      <a:r>
                        <a:rPr lang="en-US" sz="1200" b="1">
                          <a:effectLst/>
                          <a:latin typeface="Calibri"/>
                          <a:ea typeface="Calibri"/>
                          <a:cs typeface="Times New Roman"/>
                        </a:rPr>
                        <a:t>(A) Involvement Score  (choose one)</a:t>
                      </a:r>
                      <a:endParaRPr lang="en-US" sz="1200">
                        <a:effectLst/>
                        <a:latin typeface="Calibri"/>
                        <a:ea typeface="Calibri"/>
                        <a:cs typeface="Times New Roman"/>
                      </a:endParaRPr>
                    </a:p>
                    <a:p>
                      <a:pPr marL="0" marR="0">
                        <a:lnSpc>
                          <a:spcPct val="115000"/>
                        </a:lnSpc>
                        <a:spcBef>
                          <a:spcPts val="0"/>
                        </a:spcBef>
                        <a:spcAft>
                          <a:spcPts val="0"/>
                        </a:spcAft>
                      </a:pPr>
                      <a:r>
                        <a:rPr lang="en-US" sz="1200" b="1">
                          <a:effectLst/>
                          <a:latin typeface="Calibri"/>
                          <a:ea typeface="Calibri"/>
                          <a:cs typeface="Times New Roman"/>
                        </a:rPr>
                        <a:t>4 minimal</a:t>
                      </a:r>
                      <a:endParaRPr lang="en-US" sz="120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gridSpan="3">
                  <a:txBody>
                    <a:bodyPr/>
                    <a:lstStyle/>
                    <a:p>
                      <a:pPr marL="0" marR="0">
                        <a:lnSpc>
                          <a:spcPct val="115000"/>
                        </a:lnSpc>
                        <a:spcBef>
                          <a:spcPts val="1200"/>
                        </a:spcBef>
                        <a:spcAft>
                          <a:spcPts val="0"/>
                        </a:spcAft>
                      </a:pPr>
                      <a:r>
                        <a:rPr lang="en-US" sz="1200" b="1" dirty="0">
                          <a:effectLst/>
                          <a:latin typeface="Calibri"/>
                          <a:ea typeface="Calibri"/>
                          <a:cs typeface="Times New Roman"/>
                        </a:rPr>
                        <a:t>(B) Fit</a:t>
                      </a:r>
                      <a:endParaRPr lang="en-US" sz="1200" dirty="0">
                        <a:effectLst/>
                        <a:latin typeface="Calibri"/>
                        <a:ea typeface="Calibri"/>
                        <a:cs typeface="Times New Roman"/>
                      </a:endParaRPr>
                    </a:p>
                    <a:p>
                      <a:pPr marL="0" marR="0">
                        <a:lnSpc>
                          <a:spcPct val="115000"/>
                        </a:lnSpc>
                        <a:spcBef>
                          <a:spcPts val="0"/>
                        </a:spcBef>
                        <a:spcAft>
                          <a:spcPts val="0"/>
                        </a:spcAft>
                      </a:pPr>
                      <a:r>
                        <a:rPr lang="en-US" sz="1200" b="1" dirty="0">
                          <a:effectLst/>
                          <a:latin typeface="Calibri"/>
                          <a:ea typeface="Calibri"/>
                          <a:cs typeface="Times New Roman"/>
                        </a:rPr>
                        <a:t> Minimal  4</a:t>
                      </a:r>
                      <a:endParaRPr lang="en-US" sz="1200" dirty="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gridSpan="2">
                  <a:txBody>
                    <a:bodyPr/>
                    <a:lstStyle/>
                    <a:p>
                      <a:pPr marL="0" marR="0">
                        <a:lnSpc>
                          <a:spcPct val="115000"/>
                        </a:lnSpc>
                        <a:spcBef>
                          <a:spcPts val="0"/>
                        </a:spcBef>
                        <a:spcAft>
                          <a:spcPts val="0"/>
                        </a:spcAft>
                      </a:pPr>
                      <a:r>
                        <a:rPr lang="en-US" sz="1200" b="1" dirty="0">
                          <a:effectLst/>
                          <a:latin typeface="Calibri"/>
                          <a:ea typeface="Calibri"/>
                          <a:cs typeface="Times New Roman"/>
                        </a:rPr>
                        <a:t>(C) Effectiveness</a:t>
                      </a:r>
                      <a:endParaRPr lang="en-US" sz="1200" dirty="0">
                        <a:effectLst/>
                        <a:latin typeface="Calibri"/>
                        <a:ea typeface="Calibri"/>
                        <a:cs typeface="Times New Roman"/>
                      </a:endParaRPr>
                    </a:p>
                    <a:p>
                      <a:pPr marL="0" marR="0">
                        <a:lnSpc>
                          <a:spcPct val="115000"/>
                        </a:lnSpc>
                        <a:spcBef>
                          <a:spcPts val="0"/>
                        </a:spcBef>
                        <a:spcAft>
                          <a:spcPts val="0"/>
                        </a:spcAft>
                      </a:pPr>
                      <a:r>
                        <a:rPr lang="en-US" sz="1200" b="1" dirty="0">
                          <a:effectLst/>
                          <a:latin typeface="Calibri"/>
                          <a:ea typeface="Calibri"/>
                          <a:cs typeface="Times New Roman"/>
                        </a:rPr>
                        <a:t>None 5</a:t>
                      </a:r>
                      <a:endParaRPr lang="en-US" sz="1200" dirty="0">
                        <a:effectLst/>
                        <a:latin typeface="Calibri"/>
                        <a:ea typeface="Calibri"/>
                        <a:cs typeface="Times New Roman"/>
                      </a:endParaRP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r>
              <a:tr h="926933">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3">
                  <a:txBody>
                    <a:bodyPr/>
                    <a:lstStyle/>
                    <a:p>
                      <a:pPr marL="0" marR="0">
                        <a:lnSpc>
                          <a:spcPct val="115000"/>
                        </a:lnSpc>
                        <a:spcBef>
                          <a:spcPts val="0"/>
                        </a:spcBef>
                        <a:spcAft>
                          <a:spcPts val="0"/>
                        </a:spcAft>
                      </a:pPr>
                      <a:r>
                        <a:rPr lang="en-US" sz="1200">
                          <a:effectLst/>
                          <a:latin typeface="Calibri"/>
                          <a:ea typeface="Calibri"/>
                          <a:cs typeface="Times New Roman"/>
                        </a:rPr>
                        <a:t>(B) Caregiver Involvement</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US" sz="1200">
                          <a:effectLst/>
                          <a:latin typeface="Calibri"/>
                          <a:ea typeface="Calibri"/>
                          <a:cs typeface="Times New Roman"/>
                        </a:rPr>
                        <a:t>Minimal  4</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r>
              <a:tr h="308977">
                <a:tc vMerge="1">
                  <a:txBody>
                    <a:bodyPr/>
                    <a:lstStyle/>
                    <a:p>
                      <a:endParaRPr lang="en-US"/>
                    </a:p>
                  </a:txBody>
                  <a:tcPr/>
                </a:tc>
                <a:tc gridSpan="15">
                  <a:txBody>
                    <a:bodyPr/>
                    <a:lstStyle/>
                    <a:p>
                      <a:pPr marL="0" marR="0">
                        <a:lnSpc>
                          <a:spcPct val="115000"/>
                        </a:lnSpc>
                        <a:spcBef>
                          <a:spcPts val="0"/>
                        </a:spcBef>
                        <a:spcAft>
                          <a:spcPts val="0"/>
                        </a:spcAft>
                      </a:pPr>
                      <a:r>
                        <a:rPr lang="en-US" sz="1200" dirty="0">
                          <a:effectLst/>
                          <a:latin typeface="Calibri"/>
                          <a:ea typeface="Calibri"/>
                          <a:cs typeface="Times New Roman"/>
                        </a:rPr>
                        <a:t>(**) Consider one SI level increase if sum of three Services  Profile scores _ 12 or above</a:t>
                      </a:r>
                    </a:p>
                  </a:txBody>
                  <a:tcPr marL="43972" marR="43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5888130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819400"/>
            <a:ext cx="4495800" cy="646331"/>
          </a:xfrm>
          <a:prstGeom prst="rect">
            <a:avLst/>
          </a:prstGeom>
          <a:noFill/>
        </p:spPr>
        <p:txBody>
          <a:bodyPr wrap="square" rtlCol="0">
            <a:spAutoFit/>
          </a:bodyPr>
          <a:lstStyle/>
          <a:p>
            <a:r>
              <a:rPr lang="en-US" dirty="0" smtClean="0">
                <a:hlinkClick r:id="rId2"/>
              </a:rPr>
              <a:t>Take a look at the Assessment tool and lets run through 6 dimensions of the Assessment </a:t>
            </a:r>
            <a:endParaRPr lang="en-US" dirty="0"/>
          </a:p>
        </p:txBody>
      </p:sp>
    </p:spTree>
    <p:extLst>
      <p:ext uri="{BB962C8B-B14F-4D97-AF65-F5344CB8AC3E}">
        <p14:creationId xmlns:p14="http://schemas.microsoft.com/office/powerpoint/2010/main" val="3057075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2400"/>
            <a:ext cx="6553200" cy="6494085"/>
          </a:xfrm>
          <a:prstGeom prst="rect">
            <a:avLst/>
          </a:prstGeom>
          <a:noFill/>
        </p:spPr>
        <p:txBody>
          <a:bodyPr wrap="square" rtlCol="0">
            <a:spAutoFit/>
          </a:bodyPr>
          <a:lstStyle/>
          <a:p>
            <a:pPr algn="ctr"/>
            <a:r>
              <a:rPr lang="en-US" sz="3200" dirty="0" smtClean="0"/>
              <a:t>The CA</a:t>
            </a:r>
            <a:r>
              <a:rPr lang="en-US" sz="3200" dirty="0" smtClean="0">
                <a:solidFill>
                  <a:srgbClr val="92D050"/>
                </a:solidFill>
              </a:rPr>
              <a:t>S</a:t>
            </a:r>
            <a:r>
              <a:rPr lang="en-US" sz="3200" dirty="0" smtClean="0">
                <a:solidFill>
                  <a:srgbClr val="FFC000"/>
                </a:solidFill>
              </a:rPr>
              <a:t>I</a:t>
            </a:r>
            <a:r>
              <a:rPr lang="en-US" sz="3200" dirty="0" smtClean="0"/>
              <a:t>I   </a:t>
            </a:r>
          </a:p>
          <a:p>
            <a:pPr algn="ctr"/>
            <a:endParaRPr lang="en-US" sz="3200" dirty="0" smtClean="0"/>
          </a:p>
          <a:p>
            <a:pPr marL="457200" indent="-457200">
              <a:buFont typeface="Arial" panose="020B0604020202020204" pitchFamily="34" charset="0"/>
              <a:buChar char="•"/>
            </a:pPr>
            <a:r>
              <a:rPr lang="en-US" sz="3200" dirty="0" smtClean="0"/>
              <a:t>Includes wraparound services, i.e. natural resources, case management, home based therapy, and CSA type services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Correlates the severity of a problem with greater frequency and  intensity of services, rather than programs.</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These services may be available at all levels of need. </a:t>
            </a:r>
            <a:endParaRPr lang="en-US" dirty="0"/>
          </a:p>
        </p:txBody>
      </p:sp>
    </p:spTree>
    <p:extLst>
      <p:ext uri="{BB962C8B-B14F-4D97-AF65-F5344CB8AC3E}">
        <p14:creationId xmlns:p14="http://schemas.microsoft.com/office/powerpoint/2010/main" val="2803688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447800"/>
            <a:ext cx="6553200" cy="2831544"/>
          </a:xfrm>
          <a:prstGeom prst="rect">
            <a:avLst/>
          </a:prstGeom>
          <a:noFill/>
        </p:spPr>
        <p:txBody>
          <a:bodyPr wrap="square" rtlCol="0">
            <a:spAutoFit/>
          </a:bodyPr>
          <a:lstStyle/>
          <a:p>
            <a:pPr algn="ctr"/>
            <a:r>
              <a:rPr lang="en-US" sz="3200" dirty="0" smtClean="0"/>
              <a:t>The CA</a:t>
            </a:r>
            <a:r>
              <a:rPr lang="en-US" sz="3200" dirty="0" smtClean="0">
                <a:solidFill>
                  <a:srgbClr val="92D050"/>
                </a:solidFill>
              </a:rPr>
              <a:t>S</a:t>
            </a:r>
            <a:r>
              <a:rPr lang="en-US" sz="3200" dirty="0" smtClean="0">
                <a:solidFill>
                  <a:srgbClr val="FFC000"/>
                </a:solidFill>
              </a:rPr>
              <a:t>I</a:t>
            </a:r>
            <a:r>
              <a:rPr lang="en-US" sz="3200" dirty="0" smtClean="0"/>
              <a:t>I is an assessment tool and a service planning tool</a:t>
            </a:r>
          </a:p>
          <a:p>
            <a:pPr marL="457200" indent="-457200" algn="ctr">
              <a:buFont typeface="Arial" panose="020B0604020202020204" pitchFamily="34" charset="0"/>
              <a:buChar char="•"/>
            </a:pPr>
            <a:endParaRPr lang="en-US" sz="3200" dirty="0"/>
          </a:p>
          <a:p>
            <a:pPr marL="457200" indent="-457200" algn="ctr">
              <a:buFont typeface="Arial" panose="020B0604020202020204" pitchFamily="34" charset="0"/>
              <a:buChar char="•"/>
            </a:pPr>
            <a:r>
              <a:rPr lang="en-US" sz="3200" dirty="0" smtClean="0"/>
              <a:t>Intensity of </a:t>
            </a:r>
            <a:r>
              <a:rPr lang="en-US" sz="3200" dirty="0" smtClean="0">
                <a:solidFill>
                  <a:srgbClr val="92D050"/>
                </a:solidFill>
              </a:rPr>
              <a:t>Problem</a:t>
            </a:r>
          </a:p>
          <a:p>
            <a:pPr marL="457200" indent="-457200" algn="ctr">
              <a:buFont typeface="Arial" panose="020B0604020202020204" pitchFamily="34" charset="0"/>
              <a:buChar char="•"/>
            </a:pPr>
            <a:r>
              <a:rPr lang="en-US" sz="3200" dirty="0" smtClean="0"/>
              <a:t>Intensity of </a:t>
            </a:r>
            <a:r>
              <a:rPr lang="en-US" sz="3200" dirty="0" smtClean="0">
                <a:solidFill>
                  <a:srgbClr val="FFC000"/>
                </a:solidFill>
              </a:rPr>
              <a:t>Services</a:t>
            </a:r>
          </a:p>
          <a:p>
            <a:endParaRPr lang="en-US" dirty="0"/>
          </a:p>
        </p:txBody>
      </p:sp>
    </p:spTree>
    <p:extLst>
      <p:ext uri="{BB962C8B-B14F-4D97-AF65-F5344CB8AC3E}">
        <p14:creationId xmlns:p14="http://schemas.microsoft.com/office/powerpoint/2010/main" val="4076010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762000"/>
            <a:ext cx="6284541" cy="4031873"/>
          </a:xfrm>
          <a:prstGeom prst="rect">
            <a:avLst/>
          </a:prstGeom>
          <a:noFill/>
        </p:spPr>
        <p:txBody>
          <a:bodyPr wrap="none" rtlCol="0">
            <a:spAutoFit/>
          </a:bodyPr>
          <a:lstStyle/>
          <a:p>
            <a:r>
              <a:rPr lang="en-US" sz="3200" dirty="0" smtClean="0"/>
              <a:t>Intensity of </a:t>
            </a:r>
            <a:r>
              <a:rPr lang="en-US" sz="3200" dirty="0" smtClean="0">
                <a:solidFill>
                  <a:srgbClr val="92D050"/>
                </a:solidFill>
              </a:rPr>
              <a:t>problem</a:t>
            </a:r>
          </a:p>
          <a:p>
            <a:endParaRPr lang="en-US" sz="3200" dirty="0" smtClean="0"/>
          </a:p>
          <a:p>
            <a:r>
              <a:rPr lang="en-US" sz="3200" dirty="0" smtClean="0"/>
              <a:t>1. Risk of Harm</a:t>
            </a:r>
          </a:p>
          <a:p>
            <a:r>
              <a:rPr lang="en-US" sz="3200" dirty="0" smtClean="0"/>
              <a:t>2. Functional Status</a:t>
            </a:r>
          </a:p>
          <a:p>
            <a:r>
              <a:rPr lang="en-US" sz="3200" dirty="0" smtClean="0"/>
              <a:t>3. Co-occurring Conditions</a:t>
            </a:r>
          </a:p>
          <a:p>
            <a:r>
              <a:rPr lang="en-US" sz="3200" dirty="0" smtClean="0"/>
              <a:t>4. Recovery Environment</a:t>
            </a:r>
          </a:p>
          <a:p>
            <a:r>
              <a:rPr lang="en-US" sz="3200" dirty="0" smtClean="0"/>
              <a:t>5. Resiliency and Response to Services</a:t>
            </a:r>
          </a:p>
          <a:p>
            <a:r>
              <a:rPr lang="en-US" sz="3200" dirty="0" smtClean="0"/>
              <a:t>6. Involvement in Services</a:t>
            </a:r>
            <a:endParaRPr lang="en-US" sz="3200" dirty="0"/>
          </a:p>
        </p:txBody>
      </p:sp>
    </p:spTree>
    <p:extLst>
      <p:ext uri="{BB962C8B-B14F-4D97-AF65-F5344CB8AC3E}">
        <p14:creationId xmlns:p14="http://schemas.microsoft.com/office/powerpoint/2010/main" val="612386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5115" y="1371600"/>
            <a:ext cx="6096000" cy="4524315"/>
          </a:xfrm>
          <a:prstGeom prst="rect">
            <a:avLst/>
          </a:prstGeom>
          <a:noFill/>
        </p:spPr>
        <p:txBody>
          <a:bodyPr wrap="square" rtlCol="0">
            <a:spAutoFit/>
          </a:bodyPr>
          <a:lstStyle/>
          <a:p>
            <a:r>
              <a:rPr lang="en-US" sz="3200" dirty="0" smtClean="0"/>
              <a:t>1. Risk of Harm: </a:t>
            </a:r>
            <a:r>
              <a:rPr lang="en-US" sz="3200" dirty="0" smtClean="0">
                <a:solidFill>
                  <a:srgbClr val="92D050"/>
                </a:solidFill>
              </a:rPr>
              <a:t>Child or adolescent’s risk of harm to self or other, assessment of potential for victimization, and accidental harm</a:t>
            </a:r>
            <a:r>
              <a:rPr lang="en-US" sz="3200" dirty="0" smtClean="0"/>
              <a:t>.</a:t>
            </a:r>
          </a:p>
          <a:p>
            <a:endParaRPr lang="en-US" sz="3200" dirty="0"/>
          </a:p>
          <a:p>
            <a:r>
              <a:rPr lang="en-US" sz="3200" dirty="0" smtClean="0"/>
              <a:t>2. Functional Status: </a:t>
            </a:r>
            <a:r>
              <a:rPr lang="en-US" sz="3200" dirty="0" smtClean="0">
                <a:solidFill>
                  <a:srgbClr val="92D050"/>
                </a:solidFill>
              </a:rPr>
              <a:t>Assessment of the child’s ability to function in all age-appropriate roles, as well as basic activities of daily living</a:t>
            </a:r>
            <a:endParaRPr lang="en-US" sz="3200" dirty="0">
              <a:solidFill>
                <a:srgbClr val="92D050"/>
              </a:solidFill>
            </a:endParaRPr>
          </a:p>
        </p:txBody>
      </p:sp>
      <p:sp>
        <p:nvSpPr>
          <p:cNvPr id="3" name="TextBox 2"/>
          <p:cNvSpPr txBox="1"/>
          <p:nvPr/>
        </p:nvSpPr>
        <p:spPr>
          <a:xfrm>
            <a:off x="2128067" y="533400"/>
            <a:ext cx="3548600" cy="584775"/>
          </a:xfrm>
          <a:prstGeom prst="rect">
            <a:avLst/>
          </a:prstGeom>
          <a:noFill/>
        </p:spPr>
        <p:txBody>
          <a:bodyPr wrap="none" rtlCol="0">
            <a:spAutoFit/>
          </a:bodyPr>
          <a:lstStyle/>
          <a:p>
            <a:pPr algn="ctr"/>
            <a:r>
              <a:rPr lang="en-US" sz="3200" dirty="0" smtClean="0"/>
              <a:t>Intensity of </a:t>
            </a:r>
            <a:r>
              <a:rPr lang="en-US" sz="3200" dirty="0" smtClean="0">
                <a:solidFill>
                  <a:srgbClr val="92D050"/>
                </a:solidFill>
              </a:rPr>
              <a:t>Problem</a:t>
            </a:r>
            <a:endParaRPr lang="en-US" sz="3200" dirty="0">
              <a:solidFill>
                <a:srgbClr val="92D050"/>
              </a:solidFill>
            </a:endParaRPr>
          </a:p>
        </p:txBody>
      </p:sp>
    </p:spTree>
    <p:extLst>
      <p:ext uri="{BB962C8B-B14F-4D97-AF65-F5344CB8AC3E}">
        <p14:creationId xmlns:p14="http://schemas.microsoft.com/office/powerpoint/2010/main" val="607717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11744</TotalTime>
  <Words>6010</Words>
  <Application>Microsoft Office PowerPoint</Application>
  <PresentationFormat>On-screen Show (4:3)</PresentationFormat>
  <Paragraphs>618</Paragraphs>
  <Slides>52</Slides>
  <Notes>20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BlackTie</vt:lpstr>
      <vt:lpstr>CASII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CASII Tools</vt:lpstr>
      <vt:lpstr>PowerPoint Presentation</vt:lpstr>
      <vt:lpstr>PowerPoint Presentation</vt:lpstr>
      <vt:lpstr>PowerPoint Presentation</vt:lpstr>
      <vt:lpstr>PowerPoint Presentation</vt:lpstr>
      <vt:lpstr>PowerPoint Presentation</vt:lpstr>
      <vt:lpstr>PowerPoint Presentation</vt:lpstr>
      <vt:lpstr>LOCUS</vt:lpstr>
      <vt:lpstr>PowerPoint Presentation</vt:lpstr>
      <vt:lpstr>Intensity of Need</vt:lpstr>
      <vt:lpstr>INTENSITY OF SERVICES</vt:lpstr>
      <vt:lpstr>PowerPoint Presentation</vt:lpstr>
      <vt:lpstr>LOCUS TOOls</vt:lpstr>
      <vt:lpstr>Lars and the real girl</vt:lpstr>
      <vt:lpstr>PowerPoint Presentation</vt:lpstr>
      <vt:lpstr>PowerPoint Presentation</vt:lpstr>
      <vt:lpstr>PowerPoint Presentation</vt:lpstr>
      <vt:lpstr>ESCII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ECSII Tools</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116</cp:revision>
  <dcterms:created xsi:type="dcterms:W3CDTF">2016-01-07T17:17:32Z</dcterms:created>
  <dcterms:modified xsi:type="dcterms:W3CDTF">2016-01-15T21:12:48Z</dcterms:modified>
</cp:coreProperties>
</file>