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4"/>
  </p:notesMasterIdLst>
  <p:sldIdLst>
    <p:sldId id="257" r:id="rId2"/>
    <p:sldId id="544" r:id="rId3"/>
    <p:sldId id="546" r:id="rId4"/>
    <p:sldId id="263" r:id="rId5"/>
    <p:sldId id="264" r:id="rId6"/>
    <p:sldId id="579" r:id="rId7"/>
    <p:sldId id="267" r:id="rId8"/>
    <p:sldId id="576" r:id="rId9"/>
    <p:sldId id="578" r:id="rId10"/>
    <p:sldId id="271" r:id="rId11"/>
    <p:sldId id="272" r:id="rId12"/>
    <p:sldId id="273" r:id="rId13"/>
    <p:sldId id="600" r:id="rId14"/>
    <p:sldId id="547" r:id="rId15"/>
    <p:sldId id="602" r:id="rId16"/>
    <p:sldId id="601" r:id="rId17"/>
    <p:sldId id="274" r:id="rId18"/>
    <p:sldId id="266" r:id="rId19"/>
    <p:sldId id="261" r:id="rId20"/>
    <p:sldId id="306" r:id="rId21"/>
    <p:sldId id="291" r:id="rId22"/>
    <p:sldId id="553" r:id="rId23"/>
    <p:sldId id="292" r:id="rId24"/>
    <p:sldId id="370" r:id="rId25"/>
    <p:sldId id="371" r:id="rId26"/>
    <p:sldId id="372" r:id="rId27"/>
    <p:sldId id="391" r:id="rId28"/>
    <p:sldId id="373" r:id="rId29"/>
    <p:sldId id="374" r:id="rId30"/>
    <p:sldId id="375" r:id="rId31"/>
    <p:sldId id="376" r:id="rId32"/>
    <p:sldId id="393" r:id="rId33"/>
    <p:sldId id="558" r:id="rId34"/>
    <p:sldId id="554" r:id="rId35"/>
    <p:sldId id="555" r:id="rId36"/>
    <p:sldId id="557" r:id="rId37"/>
    <p:sldId id="401" r:id="rId38"/>
    <p:sldId id="377" r:id="rId39"/>
    <p:sldId id="379" r:id="rId40"/>
    <p:sldId id="380" r:id="rId41"/>
    <p:sldId id="381" r:id="rId42"/>
    <p:sldId id="394" r:id="rId43"/>
    <p:sldId id="390" r:id="rId44"/>
    <p:sldId id="383" r:id="rId45"/>
    <p:sldId id="384" r:id="rId46"/>
    <p:sldId id="385" r:id="rId47"/>
    <p:sldId id="386" r:id="rId48"/>
    <p:sldId id="366" r:id="rId49"/>
    <p:sldId id="398" r:id="rId50"/>
    <p:sldId id="397" r:id="rId51"/>
    <p:sldId id="387" r:id="rId52"/>
    <p:sldId id="388" r:id="rId53"/>
    <p:sldId id="389" r:id="rId54"/>
    <p:sldId id="399" r:id="rId55"/>
    <p:sldId id="603" r:id="rId56"/>
    <p:sldId id="406" r:id="rId57"/>
    <p:sldId id="429" r:id="rId58"/>
    <p:sldId id="408" r:id="rId59"/>
    <p:sldId id="409" r:id="rId60"/>
    <p:sldId id="410" r:id="rId61"/>
    <p:sldId id="560" r:id="rId62"/>
    <p:sldId id="411" r:id="rId63"/>
    <p:sldId id="412" r:id="rId64"/>
    <p:sldId id="413" r:id="rId65"/>
    <p:sldId id="415" r:id="rId66"/>
    <p:sldId id="416" r:id="rId67"/>
    <p:sldId id="417" r:id="rId68"/>
    <p:sldId id="418" r:id="rId69"/>
    <p:sldId id="419" r:id="rId70"/>
    <p:sldId id="420" r:id="rId71"/>
    <p:sldId id="421" r:id="rId72"/>
    <p:sldId id="422" r:id="rId73"/>
    <p:sldId id="423" r:id="rId74"/>
    <p:sldId id="424" r:id="rId75"/>
    <p:sldId id="425" r:id="rId76"/>
    <p:sldId id="426" r:id="rId77"/>
    <p:sldId id="427" r:id="rId78"/>
    <p:sldId id="428" r:id="rId79"/>
    <p:sldId id="468" r:id="rId80"/>
    <p:sldId id="469" r:id="rId81"/>
    <p:sldId id="470" r:id="rId82"/>
    <p:sldId id="471" r:id="rId83"/>
    <p:sldId id="472" r:id="rId84"/>
    <p:sldId id="473" r:id="rId85"/>
    <p:sldId id="474" r:id="rId86"/>
    <p:sldId id="475" r:id="rId87"/>
    <p:sldId id="476" r:id="rId88"/>
    <p:sldId id="574" r:id="rId89"/>
    <p:sldId id="605" r:id="rId90"/>
    <p:sldId id="503" r:id="rId91"/>
    <p:sldId id="445" r:id="rId92"/>
    <p:sldId id="448" r:id="rId93"/>
    <p:sldId id="449" r:id="rId94"/>
    <p:sldId id="450" r:id="rId95"/>
    <p:sldId id="451" r:id="rId96"/>
    <p:sldId id="589" r:id="rId97"/>
    <p:sldId id="572" r:id="rId98"/>
    <p:sldId id="573" r:id="rId99"/>
    <p:sldId id="607" r:id="rId100"/>
    <p:sldId id="606" r:id="rId101"/>
    <p:sldId id="452" r:id="rId102"/>
    <p:sldId id="453" r:id="rId103"/>
    <p:sldId id="454" r:id="rId104"/>
    <p:sldId id="455" r:id="rId105"/>
    <p:sldId id="456" r:id="rId106"/>
    <p:sldId id="457" r:id="rId107"/>
    <p:sldId id="458" r:id="rId108"/>
    <p:sldId id="459" r:id="rId109"/>
    <p:sldId id="461" r:id="rId110"/>
    <p:sldId id="620" r:id="rId111"/>
    <p:sldId id="622" r:id="rId112"/>
    <p:sldId id="621" r:id="rId113"/>
    <p:sldId id="625" r:id="rId114"/>
    <p:sldId id="624" r:id="rId115"/>
    <p:sldId id="462" r:id="rId116"/>
    <p:sldId id="617" r:id="rId117"/>
    <p:sldId id="618" r:id="rId118"/>
    <p:sldId id="479" r:id="rId119"/>
    <p:sldId id="480" r:id="rId120"/>
    <p:sldId id="481" r:id="rId121"/>
    <p:sldId id="482" r:id="rId122"/>
    <p:sldId id="541" r:id="rId123"/>
    <p:sldId id="542" r:id="rId124"/>
    <p:sldId id="464" r:id="rId125"/>
    <p:sldId id="465" r:id="rId126"/>
    <p:sldId id="608" r:id="rId127"/>
    <p:sldId id="609" r:id="rId128"/>
    <p:sldId id="610" r:id="rId129"/>
    <p:sldId id="611" r:id="rId130"/>
    <p:sldId id="612" r:id="rId131"/>
    <p:sldId id="613" r:id="rId132"/>
    <p:sldId id="614" r:id="rId133"/>
    <p:sldId id="615" r:id="rId134"/>
    <p:sldId id="616" r:id="rId135"/>
    <p:sldId id="447" r:id="rId136"/>
    <p:sldId id="590" r:id="rId137"/>
    <p:sldId id="509" r:id="rId138"/>
    <p:sldId id="510" r:id="rId139"/>
    <p:sldId id="511" r:id="rId140"/>
    <p:sldId id="512" r:id="rId141"/>
    <p:sldId id="513" r:id="rId142"/>
    <p:sldId id="514" r:id="rId143"/>
    <p:sldId id="515" r:id="rId144"/>
    <p:sldId id="516" r:id="rId145"/>
    <p:sldId id="517" r:id="rId146"/>
    <p:sldId id="518" r:id="rId147"/>
    <p:sldId id="521" r:id="rId148"/>
    <p:sldId id="522" r:id="rId149"/>
    <p:sldId id="523" r:id="rId150"/>
    <p:sldId id="524" r:id="rId151"/>
    <p:sldId id="525" r:id="rId152"/>
    <p:sldId id="526" r:id="rId153"/>
    <p:sldId id="527" r:id="rId154"/>
    <p:sldId id="529" r:id="rId155"/>
    <p:sldId id="530" r:id="rId156"/>
    <p:sldId id="531" r:id="rId157"/>
    <p:sldId id="626" r:id="rId158"/>
    <p:sldId id="636" r:id="rId159"/>
    <p:sldId id="637" r:id="rId160"/>
    <p:sldId id="486" r:id="rId161"/>
    <p:sldId id="487" r:id="rId162"/>
    <p:sldId id="488" r:id="rId163"/>
    <p:sldId id="489" r:id="rId164"/>
    <p:sldId id="490" r:id="rId165"/>
    <p:sldId id="491" r:id="rId166"/>
    <p:sldId id="492" r:id="rId167"/>
    <p:sldId id="493" r:id="rId168"/>
    <p:sldId id="494" r:id="rId169"/>
    <p:sldId id="495" r:id="rId170"/>
    <p:sldId id="496" r:id="rId171"/>
    <p:sldId id="497" r:id="rId172"/>
    <p:sldId id="498" r:id="rId173"/>
    <p:sldId id="638" r:id="rId174"/>
    <p:sldId id="639" r:id="rId175"/>
    <p:sldId id="627" r:id="rId176"/>
    <p:sldId id="628" r:id="rId177"/>
    <p:sldId id="629" r:id="rId178"/>
    <p:sldId id="630" r:id="rId179"/>
    <p:sldId id="631" r:id="rId180"/>
    <p:sldId id="632" r:id="rId181"/>
    <p:sldId id="633" r:id="rId182"/>
    <p:sldId id="634" r:id="rId1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1" autoAdjust="0"/>
    <p:restoredTop sz="94660"/>
  </p:normalViewPr>
  <p:slideViewPr>
    <p:cSldViewPr>
      <p:cViewPr varScale="1">
        <p:scale>
          <a:sx n="68" d="100"/>
          <a:sy n="68" d="100"/>
        </p:scale>
        <p:origin x="1638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28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98BAB-428F-4D40-A567-B32F5D4F3DA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4B2D8-3C37-4F51-8862-290AB44E0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3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6AE699-44E0-4F97-9460-02BB2013D9FC}" type="slidenum">
              <a:rPr lang="en-US" smtClean="0"/>
              <a:pPr eaLnBrk="1" hangingPunct="1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50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0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0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B6F6FC-F077-4395-B85F-B7D9464197E2}" type="slidenum">
              <a:rPr lang="en-US" smtClean="0"/>
              <a:pPr eaLnBrk="1" hangingPunct="1"/>
              <a:t>159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97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1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06A2E6D-1446-4B25-B736-B1EE9764E28B}" type="slidenum">
              <a:rPr lang="en-US" smtClean="0"/>
              <a:pPr eaLnBrk="1" hangingPunct="1"/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94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2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2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C84C6F-2810-46A1-8C31-CE38CE4C009C}" type="slidenum">
              <a:rPr lang="en-US" smtClean="0"/>
              <a:pPr eaLnBrk="1" hangingPunct="1"/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40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3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227BEC0-9131-435F-AE46-64A57F8BAAA6}" type="slidenum">
              <a:rPr lang="en-US" smtClean="0"/>
              <a:pPr eaLnBrk="1" hangingPunct="1"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102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4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4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8A60303-E994-4DE6-AFA6-4B4C34240F3E}" type="slidenum">
              <a:rPr lang="en-US" smtClean="0"/>
              <a:pPr eaLnBrk="1" hangingPunct="1"/>
              <a:t>163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13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5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5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C836BC6-3F6C-4496-92C8-78697FC2BC57}" type="slidenum">
              <a:rPr lang="en-US" smtClean="0"/>
              <a:pPr eaLnBrk="1" hangingPunct="1"/>
              <a:t>164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4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79E25F-C982-4E8A-BBA4-9364ACE60BCC}" type="slidenum">
              <a:rPr lang="en-US" smtClean="0"/>
              <a:pPr eaLnBrk="1" hangingPunct="1"/>
              <a:t>165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6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7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535C14-3D3D-4A14-B052-140F1EB38FF0}" type="slidenum">
              <a:rPr lang="en-US" smtClean="0"/>
              <a:pPr eaLnBrk="1" hangingPunct="1"/>
              <a:t>166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0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8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8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D89BBE6-41BB-4FBF-B37D-3063E0333C49}" type="slidenum">
              <a:rPr lang="en-US" smtClean="0"/>
              <a:pPr eaLnBrk="1" hangingPunct="1"/>
              <a:t>167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83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9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A2CDCB-52FD-4372-ACFE-97CB7273FEE5}" type="slidenum">
              <a:rPr lang="en-US" smtClean="0"/>
              <a:pPr eaLnBrk="1" hangingPunct="1"/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28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E3662-0921-4276-8210-B4531952E0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0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0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50CC86-7610-48AB-B2D2-06175D738CA1}" type="slidenum">
              <a:rPr lang="en-US" smtClean="0"/>
              <a:pPr eaLnBrk="1" hangingPunct="1"/>
              <a:t>169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58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B48D7A2-CA69-4EB2-9E00-631A1C1EA1DD}" type="slidenum">
              <a:rPr lang="en-US" smtClean="0"/>
              <a:pPr eaLnBrk="1" hangingPunct="1"/>
              <a:t>170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2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2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2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F15635-0F34-4B55-8944-48BF0A7FDEAC}" type="slidenum">
              <a:rPr lang="en-US" smtClean="0"/>
              <a:pPr eaLnBrk="1" hangingPunct="1"/>
              <a:t>171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40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3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0FE6B0-F78B-447C-AFC6-C7E0282E9754}" type="slidenum">
              <a:rPr lang="en-US" smtClean="0"/>
              <a:pPr eaLnBrk="1" hangingPunct="1"/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74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8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8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CED7102-D6E7-4291-B4E8-0AEB260749F5}" type="slidenum">
              <a:rPr lang="en-US" smtClean="0"/>
              <a:pPr eaLnBrk="1" hangingPunct="1"/>
              <a:t>181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54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9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901D020-20EF-4010-AE71-63CBE7155C5A}" type="slidenum">
              <a:rPr lang="en-US" smtClean="0"/>
              <a:pPr eaLnBrk="1" hangingPunct="1"/>
              <a:t>182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6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AEFD73E-9C8A-4646-8103-98D52B9700D2}" type="slidenum">
              <a:rPr lang="en-US" smtClean="0"/>
              <a:pPr eaLnBrk="1" hangingPunct="1"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3AB910-4A3B-44FC-A12D-4E2EDA23F86B}" type="slidenum">
              <a:rPr lang="en-US" smtClean="0"/>
              <a:pPr eaLnBrk="1" hangingPunct="1"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CC7957-7461-42F5-B7F9-56A2A15717EC}" type="slidenum">
              <a:rPr lang="en-US" altLang="en-US" smtClean="0"/>
              <a:pPr eaLnBrk="1" hangingPunct="1">
                <a:spcBef>
                  <a:spcPct val="0"/>
                </a:spcBef>
              </a:pPr>
              <a:t>97</a:t>
            </a:fld>
            <a:endParaRPr lang="en-US" alt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E3662-0921-4276-8210-B4531952E044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61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E3662-0921-4276-8210-B4531952E044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6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C7A3C3D-E92A-43E2-A74F-D9117AAC71CC}" type="slidenum">
              <a:rPr lang="en-US" smtClean="0"/>
              <a:pPr eaLnBrk="1" hangingPunct="1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71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914" indent="-2811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483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4277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4070" indent="-22489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863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657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3450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3244" indent="-224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E6822CA-0A87-4774-BFEC-9FAEBC6CCC48}" type="slidenum">
              <a:rPr lang="en-US" smtClean="0"/>
              <a:pPr eaLnBrk="1" hangingPunct="1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8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667C8F0-3812-4037-B67F-83ED7B326C6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733C90D-BE12-488B-A05B-2898B05637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Hi2dxSf9hw" TargetMode="Externa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interest.com/pin/385831893050303311/" TargetMode="External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doYhDD8kqs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>
                <a:solidFill>
                  <a:schemeClr val="tx1"/>
                </a:solidFill>
              </a:rPr>
              <a:t>Successful Implementation of Nurturing Parenting Programs®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3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Stephen </a:t>
            </a:r>
            <a:r>
              <a:rPr lang="en-US" sz="2200" dirty="0" err="1">
                <a:solidFill>
                  <a:schemeClr val="tx1"/>
                </a:solidFill>
              </a:rPr>
              <a:t>Bavolek</a:t>
            </a:r>
            <a:r>
              <a:rPr lang="en-US" sz="2200" dirty="0">
                <a:solidFill>
                  <a:schemeClr val="tx1"/>
                </a:solidFill>
              </a:rPr>
              <a:t>, Ph.D.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endParaRPr lang="en-US" sz="1600" dirty="0">
              <a:solidFill>
                <a:srgbClr val="002060"/>
              </a:solidFill>
            </a:endParaRPr>
          </a:p>
          <a:p>
            <a:pPr algn="ctr"/>
            <a:r>
              <a:rPr lang="en-US" b="1" dirty="0"/>
              <a:t>Family </a:t>
            </a:r>
            <a:r>
              <a:rPr lang="en-US" b="1"/>
              <a:t>Nurturing Center</a:t>
            </a:r>
            <a:endParaRPr lang="en-US" b="1" dirty="0"/>
          </a:p>
          <a:p>
            <a:pPr algn="ctr"/>
            <a:r>
              <a:rPr lang="en-US" b="1" dirty="0"/>
              <a:t>Carol Lapin, MSSW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National Trainer/Consultant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Nurturing Parenting Programs® </a:t>
            </a:r>
          </a:p>
          <a:p>
            <a:pPr eaLnBrk="1" hangingPunct="1"/>
            <a:endParaRPr lang="en-US" sz="1600" dirty="0">
              <a:solidFill>
                <a:srgbClr val="002060"/>
              </a:solidFill>
            </a:endParaRPr>
          </a:p>
          <a:p>
            <a:pPr eaLnBrk="1" hangingPunct="1"/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7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of the ACE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None/>
            </a:pPr>
            <a:r>
              <a:rPr lang="en-US" sz="3300" dirty="0"/>
              <a:t>Health risks included:</a:t>
            </a:r>
          </a:p>
          <a:p>
            <a:pPr eaLnBrk="1" hangingPunct="1"/>
            <a:r>
              <a:rPr lang="en-US" sz="3300" dirty="0"/>
              <a:t>Alcoholism </a:t>
            </a:r>
          </a:p>
          <a:p>
            <a:pPr eaLnBrk="1" hangingPunct="1"/>
            <a:r>
              <a:rPr lang="en-US" sz="3300" dirty="0"/>
              <a:t>Drug Abuse</a:t>
            </a:r>
          </a:p>
          <a:p>
            <a:pPr eaLnBrk="1" hangingPunct="1"/>
            <a:r>
              <a:rPr lang="en-US" sz="3300" dirty="0"/>
              <a:t>Depression            </a:t>
            </a:r>
          </a:p>
          <a:p>
            <a:pPr eaLnBrk="1" hangingPunct="1"/>
            <a:r>
              <a:rPr lang="en-US" sz="3300" dirty="0"/>
              <a:t>Attempted Suicide</a:t>
            </a:r>
          </a:p>
          <a:p>
            <a:pPr eaLnBrk="1" hangingPunct="1"/>
            <a:r>
              <a:rPr lang="en-US" sz="3300" dirty="0"/>
              <a:t>Smoking                   </a:t>
            </a:r>
          </a:p>
          <a:p>
            <a:pPr eaLnBrk="1" hangingPunct="1"/>
            <a:r>
              <a:rPr lang="en-US" sz="3300" dirty="0"/>
              <a:t>Poor self-rated health</a:t>
            </a:r>
          </a:p>
          <a:p>
            <a:pPr eaLnBrk="1" hangingPunct="1"/>
            <a:r>
              <a:rPr lang="en-US" sz="3300" dirty="0"/>
              <a:t>Physical Inactivity   </a:t>
            </a:r>
          </a:p>
          <a:p>
            <a:pPr eaLnBrk="1" hangingPunct="1"/>
            <a:r>
              <a:rPr lang="en-US" sz="3300" dirty="0"/>
              <a:t>Severe Obesity</a:t>
            </a:r>
          </a:p>
          <a:p>
            <a:pPr eaLnBrk="1" hangingPunct="1"/>
            <a:r>
              <a:rPr lang="en-US" sz="3300" dirty="0"/>
              <a:t>Sexually transmitted diseases</a:t>
            </a:r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500" b="1" dirty="0"/>
          </a:p>
          <a:p>
            <a:pPr marL="0" indent="0" algn="r">
              <a:buNone/>
            </a:pPr>
            <a:r>
              <a:rPr lang="en-US" sz="1500" b="1" dirty="0"/>
              <a:t>P. 56</a:t>
            </a:r>
            <a:endParaRPr lang="en-US" sz="1500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529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Children see </a:t>
            </a:r>
            <a:r>
              <a:rPr lang="en-US" dirty="0"/>
              <a:t>children do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https://www.youtube.com/watch?v=KHi2dxSf9hw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73209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865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935480"/>
            <a:ext cx="82296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4000" dirty="0"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4000" dirty="0">
                <a:latin typeface="Papyrus" pitchFamily="66" charset="0"/>
              </a:rPr>
              <a:t>The Two Wolves</a:t>
            </a:r>
            <a:br>
              <a:rPr lang="en-US" sz="4000" dirty="0">
                <a:latin typeface="Papyrus" pitchFamily="66" charset="0"/>
              </a:rPr>
            </a:br>
            <a:br>
              <a:rPr lang="en-US" sz="800" dirty="0">
                <a:latin typeface="Papyrus" pitchFamily="66" charset="0"/>
              </a:rPr>
            </a:br>
            <a:r>
              <a:rPr lang="en-US" sz="1200" dirty="0">
                <a:latin typeface="Papyrus" pitchFamily="66" charset="0"/>
              </a:rPr>
              <a:t>Native American Wisdom</a:t>
            </a:r>
            <a:endParaRPr lang="en-US" sz="1200" dirty="0">
              <a:solidFill>
                <a:schemeClr val="tx2"/>
              </a:solidFill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1200" dirty="0">
              <a:solidFill>
                <a:schemeClr val="tx2"/>
              </a:solidFill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1200" dirty="0">
              <a:solidFill>
                <a:schemeClr val="tx2"/>
              </a:solidFill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1200" dirty="0">
              <a:solidFill>
                <a:schemeClr val="tx2"/>
              </a:solidFill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1200" dirty="0">
              <a:solidFill>
                <a:schemeClr val="tx2"/>
              </a:solidFill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1200" dirty="0">
              <a:solidFill>
                <a:schemeClr val="tx2"/>
              </a:solidFill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1200" dirty="0">
              <a:solidFill>
                <a:schemeClr val="tx2"/>
              </a:solidFill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1200" dirty="0">
              <a:solidFill>
                <a:schemeClr val="tx2"/>
              </a:solidFill>
              <a:latin typeface="Papyrus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200" dirty="0">
                <a:solidFill>
                  <a:schemeClr val="tx2"/>
                </a:solidFill>
                <a:latin typeface="Papyrus" pitchFamily="66" charset="0"/>
              </a:rPr>
              <a:t>Family Development Resources, Inc.</a:t>
            </a: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800" dirty="0">
                <a:solidFill>
                  <a:schemeClr val="tx2"/>
                </a:solidFill>
                <a:latin typeface="Papyrus" pitchFamily="66" charset="0"/>
              </a:rPr>
              <a:t>Publishers of the Nurturing Parenting Programs</a:t>
            </a:r>
            <a:r>
              <a:rPr lang="en-US" sz="800" baseline="30000" dirty="0">
                <a:solidFill>
                  <a:schemeClr val="tx2"/>
                </a:solidFill>
                <a:latin typeface="Papyrus" pitchFamily="66" charset="0"/>
              </a:rPr>
              <a:t>®</a:t>
            </a:r>
          </a:p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 baseline="30000" dirty="0">
                <a:solidFill>
                  <a:schemeClr val="tx2"/>
                </a:solidFill>
                <a:latin typeface="Papyrus" pitchFamily="66" charset="0"/>
              </a:rPr>
              <a:t>Visit our Website at www.nurturingparenting.com</a:t>
            </a:r>
            <a:endParaRPr lang="en-US" sz="1000" u="sng" baseline="30000" dirty="0">
              <a:solidFill>
                <a:schemeClr val="tx2"/>
              </a:solidFill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419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3F06108A"/>
          <p:cNvPicPr>
            <a:picLocks noChangeAspect="1" noChangeArrowheads="1"/>
          </p:cNvPicPr>
          <p:nvPr/>
        </p:nvPicPr>
        <p:blipFill>
          <a:blip r:embed="rId2" cstate="screen">
            <a:lum contrast="48000"/>
          </a:blip>
          <a:srcRect/>
          <a:stretch>
            <a:fillRect/>
          </a:stretch>
        </p:blipFill>
        <p:spPr>
          <a:xfrm>
            <a:off x="533400" y="282864"/>
            <a:ext cx="7617884" cy="5382815"/>
          </a:xfrm>
          <a:prstGeom prst="roundRect">
            <a:avLst>
              <a:gd name="adj" fmla="val 21667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1295400" y="5715000"/>
            <a:ext cx="6629400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latin typeface="Papyrus" pitchFamily="66" charset="0"/>
              </a:rPr>
              <a:t>An elder Cherokee Native American was teaching his grandchild about life.   He said to his grandchild …</a:t>
            </a:r>
          </a:p>
          <a:p>
            <a:pPr algn="ctr">
              <a:lnSpc>
                <a:spcPct val="80000"/>
              </a:lnSpc>
            </a:pPr>
            <a:endParaRPr lang="en-US" b="1" dirty="0">
              <a:solidFill>
                <a:schemeClr val="hlink"/>
              </a:solidFill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559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6019800"/>
            <a:ext cx="6705600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Papyrus" pitchFamily="66" charset="0"/>
              </a:rPr>
              <a:t>“A fight is going on inside of me … and it is a terrible fight and it is between two wolves.</a:t>
            </a:r>
            <a:r>
              <a:rPr lang="en-US" dirty="0">
                <a:latin typeface="Papyrus" pitchFamily="66" charset="0"/>
              </a:rPr>
              <a:t> </a:t>
            </a:r>
          </a:p>
        </p:txBody>
      </p:sp>
      <p:pic>
        <p:nvPicPr>
          <p:cNvPr id="5" name="Picture 4" descr="3B5FD303"/>
          <p:cNvPicPr>
            <a:picLocks noChangeAspect="1" noChangeArrowheads="1"/>
          </p:cNvPicPr>
          <p:nvPr/>
        </p:nvPicPr>
        <p:blipFill>
          <a:blip r:embed="rId2" cstate="screen">
            <a:lum contrast="60000"/>
          </a:blip>
          <a:srcRect/>
          <a:stretch>
            <a:fillRect/>
          </a:stretch>
        </p:blipFill>
        <p:spPr>
          <a:xfrm>
            <a:off x="0" y="356755"/>
            <a:ext cx="8229600" cy="5372100"/>
          </a:xfrm>
          <a:prstGeom prst="roundRect">
            <a:avLst>
              <a:gd name="adj" fmla="val 21667"/>
            </a:avLst>
          </a:prstGeom>
        </p:spPr>
      </p:pic>
    </p:spTree>
    <p:extLst>
      <p:ext uri="{BB962C8B-B14F-4D97-AF65-F5344CB8AC3E}">
        <p14:creationId xmlns:p14="http://schemas.microsoft.com/office/powerpoint/2010/main" val="12712073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5562600"/>
            <a:ext cx="6705600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latin typeface="Papyrus" pitchFamily="66" charset="0"/>
              </a:rPr>
              <a:t>One wolf represents fear, anger, envy, sorrow, regret, greed, arrogance, self-pity, guilt, resentment, inferiority, lies, false pride, superiority and ego. </a:t>
            </a:r>
          </a:p>
        </p:txBody>
      </p:sp>
      <p:pic>
        <p:nvPicPr>
          <p:cNvPr id="5" name="Picture 4" descr="CD3BE928"/>
          <p:cNvPicPr>
            <a:picLocks noChangeAspect="1" noChangeArrowheads="1"/>
          </p:cNvPicPr>
          <p:nvPr/>
        </p:nvPicPr>
        <p:blipFill>
          <a:blip r:embed="rId2" cstate="screen">
            <a:lum contrast="48000"/>
          </a:blip>
          <a:srcRect/>
          <a:stretch>
            <a:fillRect/>
          </a:stretch>
        </p:blipFill>
        <p:spPr>
          <a:xfrm>
            <a:off x="76200" y="1149927"/>
            <a:ext cx="8001000" cy="4171950"/>
          </a:xfrm>
          <a:prstGeom prst="roundRect">
            <a:avLst>
              <a:gd name="adj" fmla="val 21667"/>
            </a:avLst>
          </a:prstGeom>
        </p:spPr>
      </p:pic>
    </p:spTree>
    <p:extLst>
      <p:ext uri="{BB962C8B-B14F-4D97-AF65-F5344CB8AC3E}">
        <p14:creationId xmlns:p14="http://schemas.microsoft.com/office/powerpoint/2010/main" val="20554037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5715000"/>
            <a:ext cx="7086600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latin typeface="Papyrus" pitchFamily="66" charset="0"/>
              </a:rPr>
              <a:t>The other wolf stands for honor, joy, peace, love, hope, sharing, serenity, humility, kindness, benevolence, friendship, empathy, generosity, truth, compassion, and faith.</a:t>
            </a:r>
          </a:p>
        </p:txBody>
      </p:sp>
      <p:pic>
        <p:nvPicPr>
          <p:cNvPr id="5" name="Picture 4" descr="FD8C709"/>
          <p:cNvPicPr>
            <a:picLocks noChangeAspect="1" noChangeArrowheads="1"/>
          </p:cNvPicPr>
          <p:nvPr/>
        </p:nvPicPr>
        <p:blipFill>
          <a:blip r:embed="rId2" cstate="screen">
            <a:lum contrast="60000"/>
          </a:blip>
          <a:srcRect/>
          <a:stretch>
            <a:fillRect/>
          </a:stretch>
        </p:blipFill>
        <p:spPr>
          <a:xfrm>
            <a:off x="138545" y="342900"/>
            <a:ext cx="8001000" cy="5029200"/>
          </a:xfrm>
          <a:prstGeom prst="roundRect">
            <a:avLst>
              <a:gd name="adj" fmla="val 21667"/>
            </a:avLst>
          </a:prstGeom>
        </p:spPr>
      </p:pic>
    </p:spTree>
    <p:extLst>
      <p:ext uri="{BB962C8B-B14F-4D97-AF65-F5344CB8AC3E}">
        <p14:creationId xmlns:p14="http://schemas.microsoft.com/office/powerpoint/2010/main" val="35323126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5867400"/>
            <a:ext cx="6248400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Papyrus" pitchFamily="66" charset="0"/>
              </a:rPr>
              <a:t>The same fight is going on inside of you and inside of every other human being too.” </a:t>
            </a:r>
          </a:p>
        </p:txBody>
      </p:sp>
      <p:pic>
        <p:nvPicPr>
          <p:cNvPr id="5" name="Picture 7" descr="B0D4F4F4"/>
          <p:cNvPicPr>
            <a:picLocks noChangeAspect="1" noChangeArrowheads="1"/>
          </p:cNvPicPr>
          <p:nvPr/>
        </p:nvPicPr>
        <p:blipFill>
          <a:blip r:embed="rId2" cstate="screen">
            <a:lum contrast="42000"/>
          </a:blip>
          <a:srcRect/>
          <a:stretch>
            <a:fillRect/>
          </a:stretch>
        </p:blipFill>
        <p:spPr>
          <a:xfrm>
            <a:off x="2032000" y="457200"/>
            <a:ext cx="5122333" cy="4868466"/>
          </a:xfrm>
          <a:prstGeom prst="roundRect">
            <a:avLst>
              <a:gd name="adj" fmla="val 21667"/>
            </a:avLst>
          </a:prstGeom>
        </p:spPr>
      </p:pic>
    </p:spTree>
    <p:extLst>
      <p:ext uri="{BB962C8B-B14F-4D97-AF65-F5344CB8AC3E}">
        <p14:creationId xmlns:p14="http://schemas.microsoft.com/office/powerpoint/2010/main" val="41557455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5867400"/>
            <a:ext cx="5638800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Papyrus" pitchFamily="66" charset="0"/>
              </a:rPr>
              <a:t>After thinking about it for a minute or two, the grandchild asked her grandfather, “Which wolf will win”? </a:t>
            </a:r>
          </a:p>
        </p:txBody>
      </p:sp>
      <p:pic>
        <p:nvPicPr>
          <p:cNvPr id="5" name="Picture 6" descr="9D30B176"/>
          <p:cNvPicPr>
            <a:picLocks noChangeAspect="1" noChangeArrowheads="1"/>
          </p:cNvPicPr>
          <p:nvPr/>
        </p:nvPicPr>
        <p:blipFill>
          <a:blip r:embed="rId2" cstate="screen">
            <a:lum contrast="48000"/>
          </a:blip>
          <a:srcRect/>
          <a:stretch>
            <a:fillRect/>
          </a:stretch>
        </p:blipFill>
        <p:spPr>
          <a:xfrm>
            <a:off x="6927" y="1231105"/>
            <a:ext cx="7848600" cy="4407693"/>
          </a:xfrm>
          <a:prstGeom prst="roundRect">
            <a:avLst>
              <a:gd name="adj" fmla="val 21667"/>
            </a:avLst>
          </a:prstGeom>
        </p:spPr>
      </p:pic>
    </p:spTree>
    <p:extLst>
      <p:ext uri="{BB962C8B-B14F-4D97-AF65-F5344CB8AC3E}">
        <p14:creationId xmlns:p14="http://schemas.microsoft.com/office/powerpoint/2010/main" val="28059642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6019800"/>
            <a:ext cx="67818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latin typeface="Papyrus" pitchFamily="66" charset="0"/>
              </a:rPr>
              <a:t>The old man leaned toward his grandchild and whispered …</a:t>
            </a:r>
          </a:p>
          <a:p>
            <a:pPr algn="ctr">
              <a:lnSpc>
                <a:spcPct val="80000"/>
              </a:lnSpc>
            </a:pPr>
            <a:r>
              <a:rPr lang="en-US" b="1" dirty="0">
                <a:latin typeface="Papyrus" pitchFamily="66" charset="0"/>
              </a:rPr>
              <a:t>“The one you feed.”</a:t>
            </a:r>
            <a:r>
              <a:rPr lang="en-US" dirty="0">
                <a:latin typeface="Papyrus" pitchFamily="66" charset="0"/>
              </a:rPr>
              <a:t> </a:t>
            </a:r>
          </a:p>
        </p:txBody>
      </p:sp>
      <p:pic>
        <p:nvPicPr>
          <p:cNvPr id="5" name="Picture 4" descr="BD9385"/>
          <p:cNvPicPr>
            <a:picLocks noChangeAspect="1" noChangeArrowheads="1"/>
          </p:cNvPicPr>
          <p:nvPr/>
        </p:nvPicPr>
        <p:blipFill>
          <a:blip r:embed="rId2" cstate="screen">
            <a:lum contrast="48000"/>
          </a:blip>
          <a:srcRect/>
          <a:stretch>
            <a:fillRect/>
          </a:stretch>
        </p:blipFill>
        <p:spPr>
          <a:xfrm>
            <a:off x="474134" y="275035"/>
            <a:ext cx="7374466" cy="5497115"/>
          </a:xfrm>
          <a:prstGeom prst="roundRect">
            <a:avLst>
              <a:gd name="adj" fmla="val 21667"/>
            </a:avLst>
          </a:prstGeom>
        </p:spPr>
      </p:pic>
    </p:spTree>
    <p:extLst>
      <p:ext uri="{BB962C8B-B14F-4D97-AF65-F5344CB8AC3E}">
        <p14:creationId xmlns:p14="http://schemas.microsoft.com/office/powerpoint/2010/main" val="42789376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of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7924800" cy="4114800"/>
          </a:xfrm>
        </p:spPr>
        <p:txBody>
          <a:bodyPr>
            <a:normAutofit/>
          </a:bodyPr>
          <a:lstStyle/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0070C0"/>
                </a:solidFill>
              </a:rPr>
              <a:t>1. The more negative or positive images of your self that are thought, the more those thoughts become </a:t>
            </a:r>
            <a:r>
              <a:rPr lang="en-US" dirty="0">
                <a:solidFill>
                  <a:srgbClr val="00B050"/>
                </a:solidFill>
              </a:rPr>
              <a:t>“normalized”. 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00B050"/>
                </a:solidFill>
              </a:rPr>
              <a:t>2. The more you experience positive or negative nurturing experiences, the more the brain normalizes repeated behavior.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3. Images and experiences form </a:t>
            </a:r>
            <a:r>
              <a:rPr lang="en-US" dirty="0">
                <a:solidFill>
                  <a:srgbClr val="0070C0"/>
                </a:solidFill>
              </a:rPr>
              <a:t>neural pathways</a:t>
            </a:r>
            <a:r>
              <a:rPr lang="en-US" dirty="0">
                <a:solidFill>
                  <a:srgbClr val="C00000"/>
                </a:solidFill>
              </a:rPr>
              <a:t>, and become the story of that person.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000" b="1" dirty="0"/>
              <a:t>P. 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20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Findings Related to Child Maltreatment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28% of the respondents indicated they were physically abused</a:t>
            </a:r>
            <a:br>
              <a:rPr lang="en-US" dirty="0"/>
            </a:br>
            <a:endParaRPr lang="en-US" dirty="0"/>
          </a:p>
          <a:p>
            <a:pPr eaLnBrk="1" hangingPunct="1"/>
            <a:r>
              <a:rPr lang="en-US" dirty="0"/>
              <a:t>21% sexually abused</a:t>
            </a:r>
            <a:br>
              <a:rPr lang="en-US" dirty="0"/>
            </a:br>
            <a:endParaRPr lang="en-US" dirty="0"/>
          </a:p>
          <a:p>
            <a:pPr eaLnBrk="1" hangingPunct="1"/>
            <a:r>
              <a:rPr lang="en-US" dirty="0"/>
              <a:t>15% emotionally neglected</a:t>
            </a:r>
            <a:br>
              <a:rPr lang="en-US" dirty="0"/>
            </a:br>
            <a:endParaRPr lang="en-US" dirty="0"/>
          </a:p>
          <a:p>
            <a:pPr eaLnBrk="1" hangingPunct="1"/>
            <a:r>
              <a:rPr lang="en-US" dirty="0"/>
              <a:t>11% emotionally abused</a:t>
            </a:r>
            <a:br>
              <a:rPr lang="en-US" dirty="0"/>
            </a:br>
            <a:endParaRPr lang="en-US" dirty="0"/>
          </a:p>
          <a:p>
            <a:pPr eaLnBrk="1" hangingPunct="1"/>
            <a:r>
              <a:rPr lang="en-US" dirty="0"/>
              <a:t>10% physically neglected</a:t>
            </a:r>
          </a:p>
          <a:p>
            <a:pPr marL="0" indent="0" eaLnBrk="1" hangingPunct="1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r>
              <a:rPr lang="en-US" sz="1300" b="1" dirty="0"/>
              <a:t>P. 56</a:t>
            </a:r>
            <a:endParaRPr lang="en-US" sz="1300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487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Day 2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Nurturing as a Lifestyle</a:t>
            </a:r>
          </a:p>
        </p:txBody>
      </p:sp>
    </p:spTree>
    <p:extLst>
      <p:ext uri="{BB962C8B-B14F-4D97-AF65-F5344CB8AC3E}">
        <p14:creationId xmlns:p14="http://schemas.microsoft.com/office/powerpoint/2010/main" val="25277411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Secure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Attachment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The Parent I Choose To Be.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       </a:t>
            </a:r>
            <a:endParaRPr lang="en-US" sz="1200" dirty="0"/>
          </a:p>
          <a:p>
            <a:endParaRPr lang="en-US" dirty="0"/>
          </a:p>
        </p:txBody>
      </p:sp>
      <p:pic>
        <p:nvPicPr>
          <p:cNvPr id="7" name="Picture Placeholder 6" descr="http://www.sleepnanny.co.uk/wp-content/uploads/2015/04/Mother-Baby-1150x1409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8" b="119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3435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Your Nurturing Skills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246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Behaviors in children that drive parents crazy</a:t>
            </a:r>
          </a:p>
        </p:txBody>
      </p:sp>
      <p:pic>
        <p:nvPicPr>
          <p:cNvPr id="8" name="Picture 2" descr="C:\Users\clapin\AppData\Local\Microsoft\Windows\Temporary Internet Files\Content.IE5\ICBZFHPM\MP900448580[1]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42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639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Discipline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Morals, Values, Rules and</a:t>
            </a:r>
          </a:p>
          <a:p>
            <a:pPr algn="ctr"/>
            <a:r>
              <a:rPr lang="en-US" sz="3200" dirty="0"/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41045392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Four Personality Poster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3650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Personality Traits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/>
          </a:p>
          <a:p>
            <a:r>
              <a:rPr lang="en-US" sz="3200" dirty="0"/>
              <a:t>Caring for Someone</a:t>
            </a:r>
          </a:p>
          <a:p>
            <a:r>
              <a:rPr lang="en-US" sz="3200" dirty="0"/>
              <a:t>Receiving Care</a:t>
            </a:r>
          </a:p>
          <a:p>
            <a:r>
              <a:rPr lang="en-US" sz="3200" dirty="0"/>
              <a:t>Hurting Someone</a:t>
            </a:r>
          </a:p>
          <a:p>
            <a:r>
              <a:rPr lang="en-US" sz="3200" dirty="0"/>
              <a:t>Being Hurt</a:t>
            </a:r>
          </a:p>
          <a:p>
            <a:pPr marL="0" indent="0" algn="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48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Personality Traits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Hurting Someone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do you notice?</a:t>
            </a:r>
          </a:p>
          <a:p>
            <a:r>
              <a:rPr lang="en-US" dirty="0"/>
              <a:t>How do you feel looking at this trait?</a:t>
            </a:r>
          </a:p>
          <a:p>
            <a:r>
              <a:rPr lang="en-US" dirty="0"/>
              <a:t>List the times your Bully comes out?</a:t>
            </a:r>
          </a:p>
          <a:p>
            <a:r>
              <a:rPr lang="en-US" dirty="0"/>
              <a:t>Notice any patterns?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Caring for Someone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do you notice?</a:t>
            </a:r>
          </a:p>
          <a:p>
            <a:r>
              <a:rPr lang="en-US" dirty="0"/>
              <a:t>How do you feel looking at this trait?</a:t>
            </a:r>
          </a:p>
          <a:p>
            <a:r>
              <a:rPr lang="en-US" dirty="0"/>
              <a:t>List the times your Bully comes out?</a:t>
            </a:r>
          </a:p>
          <a:p>
            <a:r>
              <a:rPr lang="en-US" dirty="0"/>
              <a:t>Notice any patterns?</a:t>
            </a:r>
          </a:p>
          <a:p>
            <a:r>
              <a:rPr lang="en-US" dirty="0"/>
              <a:t>Compare both personalities</a:t>
            </a:r>
          </a:p>
          <a:p>
            <a:r>
              <a:rPr lang="en-US" dirty="0"/>
              <a:t>Do the same with Victim </a:t>
            </a:r>
            <a:r>
              <a:rPr lang="en-US"/>
              <a:t>and Nurtured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640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800" b="1" dirty="0">
                <a:solidFill>
                  <a:srgbClr val="139D41"/>
                </a:solidFill>
              </a:rPr>
              <a:t> Nurturer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The part of our personality that: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Is capable of giving care, empathy and compassion</a:t>
            </a:r>
          </a:p>
          <a:p>
            <a:pPr marL="365760" indent="-256032" eaLnBrk="1" fontAlgn="auto" hangingPunct="1">
              <a:spcAft>
                <a:spcPts val="0"/>
              </a:spcAft>
              <a:defRPr/>
            </a:pP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Takes care of one’s self as well as the selves of others </a:t>
            </a:r>
          </a:p>
          <a:p>
            <a:pPr marL="365760" indent="-256032" eaLnBrk="1" fontAlgn="auto" hangingPunct="1">
              <a:spcAft>
                <a:spcPts val="0"/>
              </a:spcAft>
              <a:defRPr/>
            </a:pP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Builds strong attachments with children, family, friends and pets 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000" b="1" dirty="0"/>
              <a:t>P. 20</a:t>
            </a:r>
          </a:p>
          <a:p>
            <a:pPr marL="365760" indent="-256032" eaLnBrk="1" fontAlgn="auto" hangingPunct="1">
              <a:spcAft>
                <a:spcPts val="0"/>
              </a:spcAft>
              <a:defRPr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Personality Traits</a:t>
            </a:r>
          </a:p>
        </p:txBody>
      </p:sp>
    </p:spTree>
    <p:extLst>
      <p:ext uri="{BB962C8B-B14F-4D97-AF65-F5344CB8AC3E}">
        <p14:creationId xmlns:p14="http://schemas.microsoft.com/office/powerpoint/2010/main" val="3748427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Nurtured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dirty="0">
                <a:solidFill>
                  <a:srgbClr val="0070C0"/>
                </a:solidFill>
              </a:rPr>
              <a:t>The part of our personality that is capable of:</a:t>
            </a:r>
          </a:p>
          <a:p>
            <a:pPr eaLnBrk="1" hangingPunct="1">
              <a:buFont typeface="Wingdings 3" pitchFamily="18" charset="2"/>
              <a:buNone/>
            </a:pPr>
            <a:endParaRPr lang="en-US" dirty="0">
              <a:solidFill>
                <a:srgbClr val="0070C0"/>
              </a:solidFill>
            </a:endParaRP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receiving care 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seeking closeness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accepting attachments 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accepts praise and positive touch.</a:t>
            </a:r>
          </a:p>
          <a:p>
            <a:pPr eaLnBrk="1" hangingPunct="1"/>
            <a:endParaRPr lang="en-US" dirty="0">
              <a:solidFill>
                <a:srgbClr val="0070C0"/>
              </a:solidFill>
            </a:endParaRPr>
          </a:p>
          <a:p>
            <a:pPr marL="0" indent="0" algn="r" eaLnBrk="1" hangingPunct="1">
              <a:buNone/>
            </a:pPr>
            <a:r>
              <a:rPr lang="en-US" sz="1000" b="1" dirty="0"/>
              <a:t>P. 20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Personality Traits</a:t>
            </a:r>
          </a:p>
        </p:txBody>
      </p:sp>
    </p:spTree>
    <p:extLst>
      <p:ext uri="{BB962C8B-B14F-4D97-AF65-F5344CB8AC3E}">
        <p14:creationId xmlns:p14="http://schemas.microsoft.com/office/powerpoint/2010/main" val="3334105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Findings of ACE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The higher the score on the survey, the greater risk of </a:t>
            </a:r>
            <a:r>
              <a:rPr lang="en-US" sz="4000" b="1" dirty="0"/>
              <a:t>dying</a:t>
            </a:r>
            <a:r>
              <a:rPr lang="en-US" sz="4000" dirty="0"/>
              <a:t> up to      </a:t>
            </a:r>
            <a:r>
              <a:rPr lang="en-US" sz="4000" b="1" dirty="0"/>
              <a:t>20 years early.</a:t>
            </a:r>
          </a:p>
        </p:txBody>
      </p:sp>
    </p:spTree>
    <p:extLst>
      <p:ext uri="{BB962C8B-B14F-4D97-AF65-F5344CB8AC3E}">
        <p14:creationId xmlns:p14="http://schemas.microsoft.com/office/powerpoint/2010/main" val="17521950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Perpetrator-Bully</a:t>
            </a:r>
            <a:endParaRPr lang="en-US" sz="2800" dirty="0">
              <a:solidFill>
                <a:srgbClr val="FF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/>
              <a:t>The part of our personality that is abusive,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hurts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others: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708216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rgbClr val="FF0000"/>
                </a:solidFill>
              </a:rPr>
              <a:t>physically    </a:t>
            </a:r>
          </a:p>
          <a:p>
            <a:pPr marL="708216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rgbClr val="FF0000"/>
                </a:solidFill>
              </a:rPr>
              <a:t>emotionally               </a:t>
            </a:r>
          </a:p>
          <a:p>
            <a:pPr marL="708216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rgbClr val="FF0000"/>
                </a:solidFill>
              </a:rPr>
              <a:t>spiritually</a:t>
            </a:r>
          </a:p>
          <a:p>
            <a:pPr marL="708216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rgbClr val="FF0000"/>
                </a:solidFill>
              </a:rPr>
              <a:t>sexually  </a:t>
            </a:r>
          </a:p>
          <a:p>
            <a:pPr marL="365316" lvl="1" indent="0" eaLnBrk="1" fontAlgn="auto" hangingPunct="1">
              <a:spcAft>
                <a:spcPts val="0"/>
              </a:spcAft>
              <a:buFont typeface="Verdana" pitchFamily="34" charset="0"/>
              <a:buNone/>
              <a:defRPr/>
            </a:pPr>
            <a:endParaRPr lang="en-US" sz="1400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/>
              <a:t>Generally </a:t>
            </a:r>
            <a:r>
              <a:rPr lang="en-US" sz="2400" dirty="0">
                <a:solidFill>
                  <a:srgbClr val="002060"/>
                </a:solidFill>
              </a:rPr>
              <a:t>disregards the overall goodness</a:t>
            </a:r>
            <a:r>
              <a:rPr lang="en-US" sz="2400" dirty="0"/>
              <a:t> of other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/>
              <a:t>living creatures.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2400" dirty="0"/>
          </a:p>
          <a:p>
            <a:pPr marL="365760" indent="-256032" algn="r" eaLnBrk="1" fontAlgn="auto" hangingPunct="1">
              <a:spcAft>
                <a:spcPts val="0"/>
              </a:spcAft>
              <a:buNone/>
              <a:defRPr/>
            </a:pPr>
            <a:r>
              <a:rPr lang="en-US" sz="1000" b="1" dirty="0"/>
              <a:t>P. 20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Personality Traits</a:t>
            </a:r>
          </a:p>
        </p:txBody>
      </p:sp>
    </p:spTree>
    <p:extLst>
      <p:ext uri="{BB962C8B-B14F-4D97-AF65-F5344CB8AC3E}">
        <p14:creationId xmlns:p14="http://schemas.microsoft.com/office/powerpoint/2010/main" val="11817007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Victim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b="1" dirty="0"/>
              <a:t> </a:t>
            </a:r>
            <a:r>
              <a:rPr lang="en-US" sz="2400" dirty="0"/>
              <a:t>The part of our personality that believes: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2400" dirty="0"/>
          </a:p>
          <a:p>
            <a:pPr marL="45262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hurt and pain </a:t>
            </a:r>
            <a:r>
              <a:rPr lang="en-US" sz="2400" dirty="0"/>
              <a:t>given by others </a:t>
            </a:r>
            <a:r>
              <a:rPr lang="en-US" sz="2400" dirty="0">
                <a:solidFill>
                  <a:srgbClr val="FF0000"/>
                </a:solidFill>
              </a:rPr>
              <a:t>is justified and valid</a:t>
            </a:r>
          </a:p>
          <a:p>
            <a:pPr marL="45262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marL="45262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39D41"/>
                </a:solidFill>
              </a:rPr>
              <a:t>hurt</a:t>
            </a:r>
            <a:r>
              <a:rPr lang="en-US" sz="2400" dirty="0"/>
              <a:t> received from others </a:t>
            </a:r>
            <a:r>
              <a:rPr lang="en-US" sz="2400" dirty="0">
                <a:solidFill>
                  <a:srgbClr val="139D41"/>
                </a:solidFill>
              </a:rPr>
              <a:t>is for their own good</a:t>
            </a:r>
          </a:p>
          <a:p>
            <a:pPr marL="45262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139D41"/>
              </a:solidFill>
            </a:endParaRPr>
          </a:p>
          <a:p>
            <a:pPr marL="45262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people who </a:t>
            </a:r>
            <a:r>
              <a:rPr lang="en-US" sz="2400" dirty="0">
                <a:solidFill>
                  <a:srgbClr val="0070C0"/>
                </a:solidFill>
              </a:rPr>
              <a:t>love</a:t>
            </a:r>
            <a:r>
              <a:rPr lang="en-US" sz="2400" dirty="0"/>
              <a:t> you </a:t>
            </a:r>
            <a:r>
              <a:rPr lang="en-US" sz="2400" dirty="0">
                <a:solidFill>
                  <a:srgbClr val="0070C0"/>
                </a:solidFill>
              </a:rPr>
              <a:t>can hurt you</a:t>
            </a:r>
          </a:p>
          <a:p>
            <a:pPr marL="45262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0070C0"/>
              </a:solidFill>
            </a:endParaRPr>
          </a:p>
          <a:p>
            <a:pPr marL="45262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victims are taught to </a:t>
            </a:r>
            <a:r>
              <a:rPr lang="en-US" sz="2400" dirty="0">
                <a:solidFill>
                  <a:srgbClr val="7030A0"/>
                </a:solidFill>
              </a:rPr>
              <a:t>feel grateful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7030A0"/>
                </a:solidFill>
              </a:rPr>
              <a:t>for their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>
                <a:solidFill>
                  <a:srgbClr val="7030A0"/>
                </a:solidFill>
              </a:rPr>
              <a:t>    victimization   </a:t>
            </a:r>
          </a:p>
          <a:p>
            <a:pPr marL="365760" indent="-256032" algn="r" eaLnBrk="1" fontAlgn="auto" hangingPunct="1">
              <a:spcAft>
                <a:spcPts val="0"/>
              </a:spcAft>
              <a:buNone/>
              <a:defRPr/>
            </a:pPr>
            <a:r>
              <a:rPr lang="en-US" sz="1000" b="1" dirty="0"/>
              <a:t>P. 21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>
                <a:solidFill>
                  <a:srgbClr val="7030A0"/>
                </a:solidFill>
              </a:rPr>
              <a:t>    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Personality Traits</a:t>
            </a:r>
          </a:p>
        </p:txBody>
      </p:sp>
    </p:spTree>
    <p:extLst>
      <p:ext uri="{BB962C8B-B14F-4D97-AF65-F5344CB8AC3E}">
        <p14:creationId xmlns:p14="http://schemas.microsoft.com/office/powerpoint/2010/main" val="21272031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7" indent="-514350"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Make time to take care for your self.</a:t>
            </a:r>
          </a:p>
          <a:p>
            <a:pPr marL="623887" indent="-514350">
              <a:buAutoNum type="arabicPeriod"/>
            </a:pPr>
            <a:r>
              <a:rPr lang="en-US" dirty="0">
                <a:solidFill>
                  <a:srgbClr val="139D41"/>
                </a:solidFill>
              </a:rPr>
              <a:t>Know the difference between “being” and “doing”</a:t>
            </a:r>
          </a:p>
          <a:p>
            <a:pPr marL="623887" indent="-514350"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Know the difference between your “self” and your “roles”</a:t>
            </a:r>
          </a:p>
          <a:p>
            <a:pPr marL="623887" indent="-514350"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Stay in control of your thoughts and feelings: the Pinocchio Effect</a:t>
            </a:r>
          </a:p>
          <a:p>
            <a:pPr marL="623887" indent="-514350">
              <a:buAutoNum type="arabicPeriod"/>
            </a:pPr>
            <a:r>
              <a:rPr lang="en-US" dirty="0">
                <a:solidFill>
                  <a:srgbClr val="EB3D94"/>
                </a:solidFill>
              </a:rPr>
              <a:t>Respect your kids and they will respect you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Commitment to 10-Zero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541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 </a:t>
            </a:r>
          </a:p>
          <a:p>
            <a:r>
              <a:rPr lang="en-US" dirty="0">
                <a:solidFill>
                  <a:srgbClr val="139D41"/>
                </a:solidFill>
              </a:rPr>
              <a:t>Self Concept: What do I think about my self?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Self Esteem: How do I feel about my self?</a:t>
            </a:r>
          </a:p>
          <a:p>
            <a:pPr marL="109537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Self Worth: Do I value my self?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“I should take care of my self!”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Taking Care of My 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0253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Exposure to Child Abuse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>
              <a:buNone/>
            </a:pPr>
            <a:r>
              <a:rPr lang="en-US" sz="8800" dirty="0"/>
              <a:t>DVD</a:t>
            </a:r>
          </a:p>
        </p:txBody>
      </p:sp>
    </p:spTree>
    <p:extLst>
      <p:ext uri="{BB962C8B-B14F-4D97-AF65-F5344CB8AC3E}">
        <p14:creationId xmlns:p14="http://schemas.microsoft.com/office/powerpoint/2010/main" val="37765677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Life Experiences Causing </a:t>
            </a:r>
            <a:br>
              <a:rPr lang="en-US" dirty="0"/>
            </a:br>
            <a:r>
              <a:rPr lang="en-US" dirty="0"/>
              <a:t>Physical Changes to the Brain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br>
              <a:rPr lang="en-US" sz="4000" dirty="0"/>
            </a:br>
            <a:endParaRPr lang="en-US" sz="4000" dirty="0"/>
          </a:p>
          <a:p>
            <a:pPr algn="ctr">
              <a:buNone/>
            </a:pPr>
            <a:r>
              <a:rPr lang="en-US" sz="7200" dirty="0"/>
              <a:t>Marble Exercise</a:t>
            </a:r>
          </a:p>
        </p:txBody>
      </p:sp>
    </p:spTree>
    <p:extLst>
      <p:ext uri="{BB962C8B-B14F-4D97-AF65-F5344CB8AC3E}">
        <p14:creationId xmlns:p14="http://schemas.microsoft.com/office/powerpoint/2010/main" val="18761738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Successful Implementation Criteria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62500" lnSpcReduction="20000"/>
          </a:bodyPr>
          <a:lstStyle/>
          <a:p>
            <a:pPr marL="623887" indent="-514350" eaLnBrk="1" fontAlgn="auto" hangingPunct="1">
              <a:spcAft>
                <a:spcPts val="0"/>
              </a:spcAft>
              <a:buFont typeface="Wingdings 3"/>
              <a:buAutoNum type="arabicPeriod"/>
              <a:defRPr/>
            </a:pPr>
            <a:endParaRPr lang="en-US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700" b="1" dirty="0"/>
              <a:t>P. 46</a:t>
            </a:r>
          </a:p>
        </p:txBody>
      </p:sp>
    </p:spTree>
    <p:extLst>
      <p:ext uri="{BB962C8B-B14F-4D97-AF65-F5344CB8AC3E}">
        <p14:creationId xmlns:p14="http://schemas.microsoft.com/office/powerpoint/2010/main" val="33563664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6000">
                <a:solidFill>
                  <a:schemeClr val="tx1"/>
                </a:solidFill>
              </a:rPr>
              <a:t>Philosopher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Knowing my parenting beliefs and practices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7620000" y="6271201"/>
            <a:ext cx="1219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100" dirty="0"/>
              <a:t>Pg. 47</a:t>
            </a:r>
          </a:p>
        </p:txBody>
      </p:sp>
      <p:pic>
        <p:nvPicPr>
          <p:cNvPr id="4101" name="Picture 5" descr="philosophers-famous-photos-w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3792"/>
            <a:ext cx="6400800" cy="44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7209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Content Placeholder 1"/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Philosophy is a well thought out set of beliefs </a:t>
            </a:r>
            <a:r>
              <a:rPr lang="en-US" dirty="0">
                <a:solidFill>
                  <a:srgbClr val="EB3D94"/>
                </a:solidFill>
              </a:rPr>
              <a:t>allows individuals to make conscious, congruent choices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  <a:p>
            <a:pPr marL="0" indent="0" eaLnBrk="1" hangingPunct="1">
              <a:buNone/>
            </a:pPr>
            <a:endParaRPr lang="en-US" sz="1400" dirty="0">
              <a:solidFill>
                <a:srgbClr val="EB3D94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Parenting entails a set of unconscious beliefs and practices that have been past down and recycled to another generation of children without understanding or challenge.</a:t>
            </a:r>
          </a:p>
          <a:p>
            <a:pPr eaLnBrk="1" hangingPunct="1"/>
            <a:endParaRPr lang="en-US" sz="1400" dirty="0">
              <a:solidFill>
                <a:srgbClr val="0070C0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660066"/>
                </a:solidFill>
              </a:rPr>
              <a:t>The </a:t>
            </a:r>
            <a:r>
              <a:rPr lang="en-US" sz="2400" b="1" dirty="0">
                <a:solidFill>
                  <a:srgbClr val="660066"/>
                </a:solidFill>
              </a:rPr>
              <a:t>best</a:t>
            </a:r>
            <a:r>
              <a:rPr lang="en-US" sz="2400" dirty="0">
                <a:solidFill>
                  <a:srgbClr val="660066"/>
                </a:solidFill>
              </a:rPr>
              <a:t> parents make </a:t>
            </a:r>
            <a:r>
              <a:rPr lang="en-US" sz="2400" b="1" dirty="0">
                <a:solidFill>
                  <a:srgbClr val="660066"/>
                </a:solidFill>
              </a:rPr>
              <a:t>conscious</a:t>
            </a:r>
            <a:r>
              <a:rPr lang="en-US" sz="2400" dirty="0">
                <a:solidFill>
                  <a:srgbClr val="660066"/>
                </a:solidFill>
              </a:rPr>
              <a:t>, </a:t>
            </a:r>
            <a:r>
              <a:rPr lang="en-US" sz="2400" b="1" dirty="0">
                <a:solidFill>
                  <a:srgbClr val="660066"/>
                </a:solidFill>
              </a:rPr>
              <a:t>informed</a:t>
            </a:r>
            <a:r>
              <a:rPr lang="en-US" sz="2400" dirty="0">
                <a:solidFill>
                  <a:srgbClr val="660066"/>
                </a:solidFill>
              </a:rPr>
              <a:t> choices in raising their children.</a:t>
            </a:r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r>
              <a:rPr lang="en-US" sz="1000" b="1" dirty="0"/>
              <a:t>P. 46</a:t>
            </a:r>
          </a:p>
          <a:p>
            <a:pPr eaLnBrk="1" hangingPunct="1"/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 Nurturing Program</a:t>
            </a:r>
            <a:br>
              <a:rPr lang="en-US" sz="4000" dirty="0"/>
            </a:br>
            <a:r>
              <a:rPr lang="en-US" sz="4000" dirty="0"/>
              <a:t> Facilitator</a:t>
            </a:r>
            <a:r>
              <a:rPr lang="en-US" sz="2400" dirty="0"/>
              <a:t>  </a:t>
            </a:r>
            <a:r>
              <a:rPr lang="en-US" sz="4000" dirty="0"/>
              <a:t>is a </a:t>
            </a:r>
            <a:r>
              <a:rPr lang="en-US" sz="4000" dirty="0">
                <a:solidFill>
                  <a:srgbClr val="7030A0"/>
                </a:solidFill>
              </a:rPr>
              <a:t>Philosopher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098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 </a:t>
            </a:r>
            <a:r>
              <a:rPr lang="en-US" sz="3100" b="1" dirty="0"/>
              <a:t>Scientist</a:t>
            </a:r>
          </a:p>
        </p:txBody>
      </p:sp>
      <p:pic>
        <p:nvPicPr>
          <p:cNvPr id="7" name="Picture 2" descr="http://z.about.com/d/chemistry/1/0/y/h/madscientis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32" b="23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en-US" sz="2400" dirty="0"/>
              <a:t>Understanding the differences between personal truths, beliefs, opinions, and facts.</a:t>
            </a:r>
            <a:endParaRPr lang="en-US" sz="2200" dirty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	        </a:t>
            </a:r>
            <a:r>
              <a:rPr lang="en-US" sz="1200" dirty="0"/>
              <a:t>P. 47</a:t>
            </a:r>
          </a:p>
        </p:txBody>
      </p:sp>
    </p:spTree>
    <p:extLst>
      <p:ext uri="{BB962C8B-B14F-4D97-AF65-F5344CB8AC3E}">
        <p14:creationId xmlns:p14="http://schemas.microsoft.com/office/powerpoint/2010/main" val="372793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Placeholder 5" descr="Child abuse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819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pPr algn="ctr"/>
            <a:r>
              <a:rPr lang="en-US" sz="2400" dirty="0"/>
              <a:t>Why does child maltreatment flourish </a:t>
            </a:r>
          </a:p>
          <a:p>
            <a:pPr algn="ctr"/>
            <a:r>
              <a:rPr lang="en-US" sz="2400" dirty="0"/>
              <a:t>in the </a:t>
            </a:r>
          </a:p>
          <a:p>
            <a:pPr algn="ctr"/>
            <a:r>
              <a:rPr lang="en-US" sz="2400" dirty="0"/>
              <a:t>21</a:t>
            </a:r>
            <a:r>
              <a:rPr lang="en-US" sz="2400" baseline="30000" dirty="0"/>
              <a:t>st</a:t>
            </a:r>
            <a:r>
              <a:rPr lang="en-US" sz="2400" dirty="0"/>
              <a:t> century?</a:t>
            </a:r>
          </a:p>
        </p:txBody>
      </p:sp>
    </p:spTree>
    <p:extLst>
      <p:ext uri="{BB962C8B-B14F-4D97-AF65-F5344CB8AC3E}">
        <p14:creationId xmlns:p14="http://schemas.microsoft.com/office/powerpoint/2010/main" val="10094271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algn="ctr">
              <a:buNone/>
              <a:defRPr/>
            </a:pP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681228" indent="-571500"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Nurturing embraces the power of science and research in the prevention and treatment of child abuse and neglect.</a:t>
            </a:r>
          </a:p>
          <a:p>
            <a:pPr marL="681228" indent="-571500">
              <a:defRPr/>
            </a:pPr>
            <a:r>
              <a:rPr lang="en-US" sz="2800" dirty="0">
                <a:solidFill>
                  <a:srgbClr val="C00000"/>
                </a:solidFill>
              </a:rPr>
              <a:t>Understanding the ACE Study and the ramifications of Child Abuse and Neglect on long term health</a:t>
            </a:r>
          </a:p>
          <a:p>
            <a:pPr marL="365760" indent="-256032" algn="ctr">
              <a:buNone/>
              <a:defRPr/>
            </a:pP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Facilitator is a Scientist</a:t>
            </a:r>
          </a:p>
        </p:txBody>
      </p:sp>
    </p:spTree>
    <p:extLst>
      <p:ext uri="{BB962C8B-B14F-4D97-AF65-F5344CB8AC3E}">
        <p14:creationId xmlns:p14="http://schemas.microsoft.com/office/powerpoint/2010/main" val="15699793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6000">
                <a:solidFill>
                  <a:schemeClr val="tx1"/>
                </a:solidFill>
              </a:rPr>
              <a:t>Clinician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Having insight into the origins and value of my parenting beliefs.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391400" y="6172200"/>
            <a:ext cx="121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200" dirty="0"/>
              <a:t>                p. 47</a:t>
            </a:r>
          </a:p>
        </p:txBody>
      </p:sp>
      <p:pic>
        <p:nvPicPr>
          <p:cNvPr id="6" name="Picture 5" descr="http://www.ezecards.com/ecard-images/peanuts/psychiatric-help-the-doctor-is-i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1"/>
            <a:ext cx="3276599" cy="3947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084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/>
          <a:p>
            <a:r>
              <a:rPr lang="en-US" sz="2400" dirty="0"/>
              <a:t>Understanding the </a:t>
            </a:r>
            <a:r>
              <a:rPr lang="en-US" sz="2400" dirty="0">
                <a:solidFill>
                  <a:srgbClr val="C00000"/>
                </a:solidFill>
              </a:rPr>
              <a:t>motivations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C00000"/>
                </a:solidFill>
              </a:rPr>
              <a:t>reinforcements</a:t>
            </a:r>
            <a:r>
              <a:rPr lang="en-US" sz="2400" dirty="0"/>
              <a:t> of behavior.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Aware of the impact the quality of childhood has on the life styles and parenting styles of adults.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Understanding how the </a:t>
            </a:r>
            <a:r>
              <a:rPr lang="en-US" sz="2400" dirty="0">
                <a:solidFill>
                  <a:srgbClr val="C00000"/>
                </a:solidFill>
              </a:rPr>
              <a:t>brain normalizes repeated experiences</a:t>
            </a:r>
            <a:r>
              <a:rPr lang="en-US" sz="2400" dirty="0"/>
              <a:t> and develops </a:t>
            </a:r>
            <a:r>
              <a:rPr lang="en-US" sz="2400" dirty="0">
                <a:solidFill>
                  <a:srgbClr val="C00000"/>
                </a:solidFill>
              </a:rPr>
              <a:t>neurological pathways</a:t>
            </a:r>
            <a:r>
              <a:rPr lang="en-US" sz="2400" dirty="0"/>
              <a:t>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Understanding and accepting one’s own personal history and influence as a facilitator. </a:t>
            </a:r>
          </a:p>
          <a:p>
            <a:endParaRPr lang="en-US" dirty="0"/>
          </a:p>
        </p:txBody>
      </p:sp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r>
              <a:rPr lang="en-US" sz="2700" dirty="0"/>
              <a:t>Clinician:  Having insight into the origins and value of my parenting beliefs.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5247226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752600" cy="2971800"/>
          </a:xfrm>
        </p:spPr>
        <p:txBody>
          <a:bodyPr>
            <a:normAutofit/>
          </a:bodyPr>
          <a:lstStyle/>
          <a:p>
            <a:pPr algn="ctr"/>
            <a:endParaRPr lang="en-US" sz="2200" dirty="0"/>
          </a:p>
          <a:p>
            <a:pPr algn="ctr"/>
            <a:r>
              <a:rPr lang="en-US" sz="2000" dirty="0"/>
              <a:t>Facilitator is a Practitioner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5684520"/>
          </a:xfrm>
        </p:spPr>
        <p:txBody>
          <a:bodyPr>
            <a:normAutofit fontScale="90000"/>
          </a:bodyPr>
          <a:lstStyle/>
          <a:p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3600" dirty="0"/>
              <a:t>Practitioner</a:t>
            </a:r>
            <a:br>
              <a:rPr lang="en-US" sz="3100" dirty="0"/>
            </a:br>
            <a:br>
              <a:rPr lang="en-US" sz="3100" dirty="0"/>
            </a:br>
            <a:r>
              <a:rPr lang="en-US" altLang="en-US" sz="3100" dirty="0">
                <a:solidFill>
                  <a:schemeClr val="tx1"/>
                </a:solidFill>
              </a:rPr>
              <a:t>Do I practice and teach healthy, proven parenting</a:t>
            </a:r>
            <a:br>
              <a:rPr lang="en-US" altLang="en-US" sz="3100" dirty="0">
                <a:solidFill>
                  <a:schemeClr val="tx1"/>
                </a:solidFill>
              </a:rPr>
            </a:br>
            <a:r>
              <a:rPr lang="en-US" altLang="en-US" sz="3100" dirty="0">
                <a:solidFill>
                  <a:schemeClr val="tx1"/>
                </a:solidFill>
              </a:rPr>
              <a:t>strategies and techniques?</a:t>
            </a:r>
            <a:br>
              <a:rPr lang="en-US" altLang="en-US" sz="3600" dirty="0"/>
            </a:br>
            <a:endParaRPr lang="en-US" sz="3600" dirty="0"/>
          </a:p>
        </p:txBody>
      </p:sp>
      <p:pic>
        <p:nvPicPr>
          <p:cNvPr id="4098" name="Picture 2" descr="http://fortroubledteens.com/images/group-counseling-youth-circl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31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169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Facilitator as a practitioner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Skills in facilitating groups.</a:t>
            </a:r>
          </a:p>
          <a:p>
            <a:r>
              <a:rPr lang="en-US" dirty="0"/>
              <a:t>Skill in working with children and teens in groups or one to one.</a:t>
            </a:r>
          </a:p>
          <a:p>
            <a:r>
              <a:rPr lang="en-US" dirty="0"/>
              <a:t>Creating a comfortable, positive learning environment. </a:t>
            </a:r>
          </a:p>
          <a:p>
            <a:r>
              <a:rPr lang="en-US" dirty="0"/>
              <a:t>Understanding difference between primary, secondary and tertiary prevention levels.</a:t>
            </a:r>
          </a:p>
        </p:txBody>
      </p:sp>
    </p:spTree>
    <p:extLst>
      <p:ext uri="{BB962C8B-B14F-4D97-AF65-F5344CB8AC3E}">
        <p14:creationId xmlns:p14="http://schemas.microsoft.com/office/powerpoint/2010/main" val="17685909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Nurturing </a:t>
            </a:r>
            <a:br>
              <a:rPr lang="en-US" dirty="0"/>
            </a:br>
            <a:r>
              <a:rPr lang="en-US" dirty="0"/>
              <a:t>vs. </a:t>
            </a:r>
            <a:br>
              <a:rPr lang="en-US" dirty="0"/>
            </a:br>
            <a:r>
              <a:rPr lang="en-US" dirty="0"/>
              <a:t>Abusive World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154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quality of life experiences we have shape our perceptions about ourselves which are often referred to as our 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92633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Self Concept</a:t>
            </a:r>
            <a:r>
              <a:rPr lang="en-US" sz="3200" dirty="0"/>
              <a:t>  </a:t>
            </a:r>
          </a:p>
          <a:p>
            <a:pPr>
              <a:lnSpc>
                <a:spcPct val="80000"/>
              </a:lnSpc>
            </a:pPr>
            <a:r>
              <a:rPr lang="en-US" sz="3200" b="1" dirty="0"/>
              <a:t>Thoughts</a:t>
            </a:r>
            <a:r>
              <a:rPr lang="en-US" sz="3200" dirty="0"/>
              <a:t> we have of our self.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sz="3200" b="1" dirty="0"/>
              <a:t>Self Esteem</a:t>
            </a:r>
            <a:r>
              <a:rPr lang="en-US" sz="3200" dirty="0"/>
              <a:t>  </a:t>
            </a:r>
          </a:p>
          <a:p>
            <a:pPr>
              <a:lnSpc>
                <a:spcPct val="80000"/>
              </a:lnSpc>
            </a:pPr>
            <a:r>
              <a:rPr lang="en-US" sz="3200" b="1" dirty="0"/>
              <a:t>Feelings</a:t>
            </a:r>
            <a:r>
              <a:rPr lang="en-US" sz="3200" dirty="0"/>
              <a:t> we have about our self.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sz="3200" b="1" dirty="0"/>
              <a:t>Self Worth</a:t>
            </a:r>
            <a:r>
              <a:rPr lang="en-US" sz="3200" dirty="0"/>
              <a:t>  </a:t>
            </a:r>
          </a:p>
          <a:p>
            <a:pPr>
              <a:lnSpc>
                <a:spcPct val="80000"/>
              </a:lnSpc>
            </a:pPr>
            <a:r>
              <a:rPr lang="en-US" sz="3200" dirty="0"/>
              <a:t>The </a:t>
            </a:r>
            <a:r>
              <a:rPr lang="en-US" sz="3200" b="1" dirty="0"/>
              <a:t>overall value</a:t>
            </a:r>
            <a:r>
              <a:rPr lang="en-US" sz="3200" dirty="0"/>
              <a:t> we have for our self.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5016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When I think of myself, two words come to mind are    ________ and _________.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Labels</a:t>
            </a:r>
          </a:p>
        </p:txBody>
      </p:sp>
    </p:spTree>
    <p:extLst>
      <p:ext uri="{BB962C8B-B14F-4D97-AF65-F5344CB8AC3E}">
        <p14:creationId xmlns:p14="http://schemas.microsoft.com/office/powerpoint/2010/main" val="706007071"/>
      </p:ext>
    </p:extLst>
  </p:cSld>
  <p:clrMapOvr>
    <a:masterClrMapping/>
  </p:clrMapOvr>
  <p:transition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Brainstorm the following: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Self-Esteem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Self-Concept</a:t>
            </a:r>
          </a:p>
        </p:txBody>
      </p:sp>
    </p:spTree>
    <p:extLst>
      <p:ext uri="{BB962C8B-B14F-4D97-AF65-F5344CB8AC3E}">
        <p14:creationId xmlns:p14="http://schemas.microsoft.com/office/powerpoint/2010/main" val="61329720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overall self worth is developed by the way we are treated by others during the process of growing up.</a:t>
            </a:r>
          </a:p>
          <a:p>
            <a:endParaRPr lang="en-US" dirty="0"/>
          </a:p>
          <a:p>
            <a:r>
              <a:rPr lang="en-US" dirty="0"/>
              <a:t>Analogy: quality of building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Self-Worth</a:t>
            </a:r>
          </a:p>
        </p:txBody>
      </p:sp>
    </p:spTree>
    <p:extLst>
      <p:ext uri="{BB962C8B-B14F-4D97-AF65-F5344CB8AC3E}">
        <p14:creationId xmlns:p14="http://schemas.microsoft.com/office/powerpoint/2010/main" val="386611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Are humans </a:t>
            </a:r>
            <a:r>
              <a:rPr lang="en-US" sz="3200" dirty="0">
                <a:solidFill>
                  <a:srgbClr val="00B0F0"/>
                </a:solidFill>
              </a:rPr>
              <a:t>genetically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violent</a:t>
            </a:r>
            <a:r>
              <a:rPr lang="en-US" sz="3200" dirty="0"/>
              <a:t> by nature?</a:t>
            </a:r>
          </a:p>
        </p:txBody>
      </p:sp>
      <p:pic>
        <p:nvPicPr>
          <p:cNvPr id="7" name="Picture Placeholder 6" descr="Image result for pictures of violent people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42991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400" dirty="0"/>
              <a:t>Positive Life Experiences</a:t>
            </a:r>
            <a:br>
              <a:rPr lang="en-US" sz="4400" dirty="0"/>
            </a:br>
            <a:endParaRPr lang="en-US" sz="4400" dirty="0"/>
          </a:p>
          <a:p>
            <a:r>
              <a:rPr lang="en-US" sz="4400" dirty="0"/>
              <a:t>Negative Life Experiences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Self-Worth Activity</a:t>
            </a:r>
          </a:p>
        </p:txBody>
      </p:sp>
    </p:spTree>
    <p:extLst>
      <p:ext uri="{BB962C8B-B14F-4D97-AF65-F5344CB8AC3E}">
        <p14:creationId xmlns:p14="http://schemas.microsoft.com/office/powerpoint/2010/main" val="7580209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Experiences develop + or – self concept and self esteem</a:t>
            </a:r>
          </a:p>
          <a:p>
            <a:r>
              <a:rPr lang="en-US" dirty="0"/>
              <a:t>+ or – self concept and self esteem is reflected in the child’s + or – behavior.</a:t>
            </a:r>
          </a:p>
          <a:p>
            <a:endParaRPr lang="en-US" dirty="0"/>
          </a:p>
          <a:p>
            <a:r>
              <a:rPr lang="en-US" dirty="0"/>
              <a:t>There’s a reason behind all behavior.</a:t>
            </a:r>
          </a:p>
          <a:p>
            <a:endParaRPr lang="en-US" dirty="0"/>
          </a:p>
          <a:p>
            <a:r>
              <a:rPr lang="en-US" dirty="0"/>
              <a:t>The same holds true for negative feelings.</a:t>
            </a:r>
          </a:p>
          <a:p>
            <a:r>
              <a:rPr lang="en-US" dirty="0"/>
              <a:t>Children learn to be nurturing and caring by being treated as such.</a:t>
            </a:r>
          </a:p>
          <a:p>
            <a:r>
              <a:rPr lang="en-US" dirty="0"/>
              <a:t>Children learn to be mean and uncaring by being treated in the same manner.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Diagram of Self -Worth</a:t>
            </a:r>
          </a:p>
        </p:txBody>
      </p:sp>
    </p:spTree>
    <p:extLst>
      <p:ext uri="{BB962C8B-B14F-4D97-AF65-F5344CB8AC3E}">
        <p14:creationId xmlns:p14="http://schemas.microsoft.com/office/powerpoint/2010/main" val="16855560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Labels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3200400"/>
            <a:ext cx="6817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Were your words positive or negative?</a:t>
            </a:r>
          </a:p>
        </p:txBody>
      </p:sp>
    </p:spTree>
    <p:extLst>
      <p:ext uri="{BB962C8B-B14F-4D97-AF65-F5344CB8AC3E}">
        <p14:creationId xmlns:p14="http://schemas.microsoft.com/office/powerpoint/2010/main" val="32771823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Survivor</a:t>
            </a:r>
          </a:p>
        </p:txBody>
      </p:sp>
    </p:spTree>
    <p:extLst>
      <p:ext uri="{BB962C8B-B14F-4D97-AF65-F5344CB8AC3E}">
        <p14:creationId xmlns:p14="http://schemas.microsoft.com/office/powerpoint/2010/main" val="22942402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/>
              <a:t>Labels are a type of “unspoken” communication.  The way we perceive a person or the way we think about a person will determine our type or style of communication.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Labels for Self and Others</a:t>
            </a:r>
          </a:p>
        </p:txBody>
      </p:sp>
    </p:spTree>
    <p:extLst>
      <p:ext uri="{BB962C8B-B14F-4D97-AF65-F5344CB8AC3E}">
        <p14:creationId xmlns:p14="http://schemas.microsoft.com/office/powerpoint/2010/main" val="22809840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Obnoxious</a:t>
            </a:r>
          </a:p>
          <a:p>
            <a:r>
              <a:rPr lang="en-US" dirty="0"/>
              <a:t>Rude, arrogant</a:t>
            </a:r>
          </a:p>
          <a:p>
            <a:r>
              <a:rPr lang="en-US" dirty="0"/>
              <a:t>Lazy, un-invested</a:t>
            </a:r>
          </a:p>
          <a:p>
            <a:r>
              <a:rPr lang="en-US" dirty="0"/>
              <a:t>Manipulative</a:t>
            </a:r>
          </a:p>
          <a:p>
            <a:r>
              <a:rPr lang="en-US" dirty="0"/>
              <a:t>Just looking for attention</a:t>
            </a:r>
          </a:p>
          <a:p>
            <a:r>
              <a:rPr lang="en-US" dirty="0"/>
              <a:t>Closed-mouthed</a:t>
            </a:r>
          </a:p>
          <a:p>
            <a:r>
              <a:rPr lang="en-US" dirty="0"/>
              <a:t>Different, odd</a:t>
            </a:r>
          </a:p>
          <a:p>
            <a:r>
              <a:rPr lang="en-US" dirty="0"/>
              <a:t>Stubborn and defiant</a:t>
            </a:r>
          </a:p>
          <a:p>
            <a:r>
              <a:rPr lang="en-US" dirty="0"/>
              <a:t>Tantrum, fit, outburst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 Problem Behavior</a:t>
            </a:r>
          </a:p>
        </p:txBody>
      </p:sp>
    </p:spTree>
    <p:extLst>
      <p:ext uri="{BB962C8B-B14F-4D97-AF65-F5344CB8AC3E}">
        <p14:creationId xmlns:p14="http://schemas.microsoft.com/office/powerpoint/2010/main" val="40600171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Obnoxious ---Good at pushing people away</a:t>
            </a:r>
          </a:p>
          <a:p>
            <a:r>
              <a:rPr lang="en-US" dirty="0"/>
              <a:t>Rude, arrogant---Good at affecting people</a:t>
            </a:r>
          </a:p>
          <a:p>
            <a:r>
              <a:rPr lang="en-US" dirty="0"/>
              <a:t>Resistant---Cautious</a:t>
            </a:r>
          </a:p>
          <a:p>
            <a:r>
              <a:rPr lang="en-US" dirty="0"/>
              <a:t>Lazy, un-invested---Good at preventing further hurts, failures</a:t>
            </a:r>
          </a:p>
          <a:p>
            <a:r>
              <a:rPr lang="en-US" dirty="0"/>
              <a:t>Manipulative---Good at getting needs met</a:t>
            </a:r>
          </a:p>
          <a:p>
            <a:r>
              <a:rPr lang="en-US" dirty="0"/>
              <a:t>Just looking for attention---Good at caring about and loving yourself</a:t>
            </a:r>
          </a:p>
          <a:p>
            <a:r>
              <a:rPr lang="en-US" dirty="0"/>
              <a:t>Closed-mouthed---Loyal to family or friends</a:t>
            </a:r>
          </a:p>
          <a:p>
            <a:r>
              <a:rPr lang="en-US" dirty="0"/>
              <a:t>Different, odd---under-appreciated</a:t>
            </a:r>
          </a:p>
          <a:p>
            <a:r>
              <a:rPr lang="en-US" dirty="0"/>
              <a:t>Stubborn and defiant---Good at standing up for yourself</a:t>
            </a:r>
          </a:p>
          <a:p>
            <a:r>
              <a:rPr lang="en-US" dirty="0"/>
              <a:t>Tantrum, fit, outburst---</a:t>
            </a:r>
            <a:r>
              <a:rPr lang="en-US"/>
              <a:t>Big message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Positive, Hope-Based Reframe</a:t>
            </a:r>
          </a:p>
        </p:txBody>
      </p:sp>
    </p:spTree>
    <p:extLst>
      <p:ext uri="{BB962C8B-B14F-4D97-AF65-F5344CB8AC3E}">
        <p14:creationId xmlns:p14="http://schemas.microsoft.com/office/powerpoint/2010/main" val="7994490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sz="3600" dirty="0"/>
              <a:t>List examples of negative labels given to children/youth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Negative Labels</a:t>
            </a:r>
          </a:p>
        </p:txBody>
      </p:sp>
    </p:spTree>
    <p:extLst>
      <p:ext uri="{BB962C8B-B14F-4D97-AF65-F5344CB8AC3E}">
        <p14:creationId xmlns:p14="http://schemas.microsoft.com/office/powerpoint/2010/main" val="14194137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endParaRPr lang="en-US" sz="3600" dirty="0"/>
          </a:p>
          <a:p>
            <a:pPr algn="ctr">
              <a:buNone/>
            </a:pPr>
            <a:r>
              <a:rPr lang="en-US" sz="4800" dirty="0"/>
              <a:t>Changing negative labels to positive labels.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Small Group Activity </a:t>
            </a:r>
          </a:p>
        </p:txBody>
      </p:sp>
    </p:spTree>
    <p:extLst>
      <p:ext uri="{BB962C8B-B14F-4D97-AF65-F5344CB8AC3E}">
        <p14:creationId xmlns:p14="http://schemas.microsoft.com/office/powerpoint/2010/main" val="341640016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dirty="0"/>
              <a:t>Understanding the message</a:t>
            </a:r>
          </a:p>
          <a:p>
            <a:r>
              <a:rPr lang="en-US" sz="4000" dirty="0"/>
              <a:t>Reframing message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Labels</a:t>
            </a:r>
          </a:p>
        </p:txBody>
      </p:sp>
    </p:spTree>
    <p:extLst>
      <p:ext uri="{BB962C8B-B14F-4D97-AF65-F5344CB8AC3E}">
        <p14:creationId xmlns:p14="http://schemas.microsoft.com/office/powerpoint/2010/main" val="243269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Placeholder 4" descr="http://santaclaratransfamilysupport.net/wp-content/uploads/nature-nurture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341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sz="2800" dirty="0"/>
              <a:t>Is human behavior determined more by their nature or nurture?</a:t>
            </a:r>
          </a:p>
        </p:txBody>
      </p:sp>
    </p:spTree>
    <p:extLst>
      <p:ext uri="{BB962C8B-B14F-4D97-AF65-F5344CB8AC3E}">
        <p14:creationId xmlns:p14="http://schemas.microsoft.com/office/powerpoint/2010/main" val="220075350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5400" dirty="0"/>
          </a:p>
          <a:p>
            <a:pPr algn="ctr">
              <a:buNone/>
            </a:pPr>
            <a:r>
              <a:rPr lang="en-US" sz="4000" dirty="0"/>
              <a:t>List 10 ways to improve a child’s self-worth.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Small Group Activity</a:t>
            </a:r>
          </a:p>
        </p:txBody>
      </p:sp>
    </p:spTree>
    <p:extLst>
      <p:ext uri="{BB962C8B-B14F-4D97-AF65-F5344CB8AC3E}">
        <p14:creationId xmlns:p14="http://schemas.microsoft.com/office/powerpoint/2010/main" val="411515634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Match the praise with the correct praising technique:</a:t>
            </a:r>
            <a:br>
              <a:rPr lang="en-US" sz="3200" dirty="0"/>
            </a:br>
            <a:endParaRPr lang="en-US" sz="3200" dirty="0"/>
          </a:p>
          <a:p>
            <a:pPr lvl="4"/>
            <a:r>
              <a:rPr lang="en-US" sz="3000" dirty="0"/>
              <a:t>Praise for Being </a:t>
            </a:r>
          </a:p>
          <a:p>
            <a:endParaRPr lang="en-US" sz="4000" dirty="0"/>
          </a:p>
          <a:p>
            <a:pPr lvl="4"/>
            <a:r>
              <a:rPr lang="en-US" sz="3000" dirty="0"/>
              <a:t>Praise for Doing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Praising Children and Ourselves</a:t>
            </a:r>
          </a:p>
        </p:txBody>
      </p:sp>
    </p:spTree>
    <p:extLst>
      <p:ext uri="{BB962C8B-B14F-4D97-AF65-F5344CB8AC3E}">
        <p14:creationId xmlns:p14="http://schemas.microsoft.com/office/powerpoint/2010/main" val="121009309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 pairs</a:t>
            </a:r>
          </a:p>
          <a:p>
            <a:r>
              <a:rPr lang="en-US" dirty="0"/>
              <a:t>Identify Person A</a:t>
            </a:r>
          </a:p>
          <a:p>
            <a:r>
              <a:rPr lang="en-US" dirty="0"/>
              <a:t>Identify Person B</a:t>
            </a:r>
          </a:p>
          <a:p>
            <a:r>
              <a:rPr lang="en-US" dirty="0"/>
              <a:t>Person B will praise Person A for one minute</a:t>
            </a:r>
          </a:p>
          <a:p>
            <a:r>
              <a:rPr lang="en-US" dirty="0"/>
              <a:t>Person A will only “ thank you”</a:t>
            </a:r>
          </a:p>
          <a:p>
            <a:r>
              <a:rPr lang="en-US" dirty="0"/>
              <a:t>Change roles</a:t>
            </a:r>
          </a:p>
          <a:p>
            <a:r>
              <a:rPr lang="en-US" dirty="0"/>
              <a:t>Process</a:t>
            </a:r>
          </a:p>
          <a:p>
            <a:r>
              <a:rPr lang="en-US" dirty="0"/>
              <a:t>Importance of praising children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Praise for Being and Doing</a:t>
            </a:r>
          </a:p>
        </p:txBody>
      </p:sp>
    </p:spTree>
    <p:extLst>
      <p:ext uri="{BB962C8B-B14F-4D97-AF65-F5344CB8AC3E}">
        <p14:creationId xmlns:p14="http://schemas.microsoft.com/office/powerpoint/2010/main" val="403268327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>
              <a:buNone/>
            </a:pPr>
            <a:r>
              <a:rPr lang="en-US" sz="5400" dirty="0"/>
              <a:t>Praise Plates Activity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Self-Praise</a:t>
            </a:r>
          </a:p>
        </p:txBody>
      </p:sp>
    </p:spTree>
    <p:extLst>
      <p:ext uri="{BB962C8B-B14F-4D97-AF65-F5344CB8AC3E}">
        <p14:creationId xmlns:p14="http://schemas.microsoft.com/office/powerpoint/2010/main" val="100708909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Understanding Needs and Behavior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Empathy</a:t>
            </a:r>
          </a:p>
        </p:txBody>
      </p:sp>
    </p:spTree>
    <p:extLst>
      <p:ext uri="{BB962C8B-B14F-4D97-AF65-F5344CB8AC3E}">
        <p14:creationId xmlns:p14="http://schemas.microsoft.com/office/powerpoint/2010/main" val="29003438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/>
              <a:t>Spices of Life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NEEDS</a:t>
            </a:r>
          </a:p>
        </p:txBody>
      </p:sp>
    </p:spTree>
    <p:extLst>
      <p:ext uri="{BB962C8B-B14F-4D97-AF65-F5344CB8AC3E}">
        <p14:creationId xmlns:p14="http://schemas.microsoft.com/office/powerpoint/2010/main" val="231617582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Everything we do gets a “payoff”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Break into small groups to complete needs activity.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drive behavior</a:t>
            </a:r>
          </a:p>
        </p:txBody>
      </p:sp>
    </p:spTree>
    <p:extLst>
      <p:ext uri="{BB962C8B-B14F-4D97-AF65-F5344CB8AC3E}">
        <p14:creationId xmlns:p14="http://schemas.microsoft.com/office/powerpoint/2010/main" val="305408238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Day 3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Nurturing as a Lifestyle</a:t>
            </a:r>
          </a:p>
        </p:txBody>
      </p:sp>
    </p:spTree>
    <p:extLst>
      <p:ext uri="{BB962C8B-B14F-4D97-AF65-F5344CB8AC3E}">
        <p14:creationId xmlns:p14="http://schemas.microsoft.com/office/powerpoint/2010/main" val="29791689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Morals and Values of nurturing parenting programs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Preventing and Treating Child Abuse and Neglect in parenting practices</a:t>
            </a:r>
          </a:p>
        </p:txBody>
      </p:sp>
    </p:spTree>
    <p:extLst>
      <p:ext uri="{BB962C8B-B14F-4D97-AF65-F5344CB8AC3E}">
        <p14:creationId xmlns:p14="http://schemas.microsoft.com/office/powerpoint/2010/main" val="293958006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7030A0"/>
                </a:solidFill>
              </a:rPr>
              <a:t>Value One: </a:t>
            </a:r>
            <a:endParaRPr lang="en-US" dirty="0">
              <a:solidFill>
                <a:srgbClr val="7030A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7030A0"/>
                </a:solidFill>
              </a:rPr>
              <a:t>Information and Techniques for Building Positive Self-Worth in Parents and Children </a:t>
            </a:r>
            <a:endParaRPr lang="en-US" dirty="0">
              <a:solidFill>
                <a:srgbClr val="7030A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Construct A: Appropriate Developmental Expectations;</a:t>
            </a: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b="1" dirty="0">
              <a:solidFill>
                <a:srgbClr val="00B05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Appropriate Expectations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Developmental Stages and Self-Worth</a:t>
            </a:r>
            <a:endParaRPr lang="en-US" dirty="0">
              <a:solidFill>
                <a:srgbClr val="00B050"/>
              </a:solidFill>
            </a:endParaRP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28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2457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  </a:t>
            </a:r>
            <a:r>
              <a:rPr lang="en-US" dirty="0">
                <a:solidFill>
                  <a:srgbClr val="EB3D94"/>
                </a:solidFill>
              </a:rPr>
              <a:t>Appropriate Expectations</a:t>
            </a:r>
          </a:p>
        </p:txBody>
      </p:sp>
    </p:spTree>
    <p:extLst>
      <p:ext uri="{BB962C8B-B14F-4D97-AF65-F5344CB8AC3E}">
        <p14:creationId xmlns:p14="http://schemas.microsoft.com/office/powerpoint/2010/main" val="2346543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200" dirty="0"/>
            </a:br>
            <a:endParaRPr lang="en-US" dirty="0"/>
          </a:p>
        </p:txBody>
      </p:sp>
      <p:pic>
        <p:nvPicPr>
          <p:cNvPr id="8" name="Picture Placeholder 7" descr="http://jcastillantes7blog.files.wordpress.com/2014/02/img_3938a_600.jpg?w=583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r="1179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Is child maltreatment the result of human nature or nurture?</a:t>
            </a:r>
          </a:p>
        </p:txBody>
      </p:sp>
    </p:spTree>
    <p:extLst>
      <p:ext uri="{BB962C8B-B14F-4D97-AF65-F5344CB8AC3E}">
        <p14:creationId xmlns:p14="http://schemas.microsoft.com/office/powerpoint/2010/main" val="202312176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Children’s Brain Development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How Children’s Brains Develop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Teen’s Brain Development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Difference between Male and Female Brains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Ten Ways to Improve Self-Worth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Praise for Being and Doing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Special Motivations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Labels for Self and Others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Positive Self-Talk and Affirmations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B050"/>
                </a:solidFill>
              </a:rPr>
              <a:t>Self-Expression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28</a:t>
            </a:r>
          </a:p>
        </p:txBody>
      </p:sp>
      <p:sp>
        <p:nvSpPr>
          <p:cNvPr id="2467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 </a:t>
            </a:r>
            <a:r>
              <a:rPr lang="en-US" dirty="0">
                <a:solidFill>
                  <a:srgbClr val="EB3D94"/>
                </a:solidFill>
              </a:rPr>
              <a:t>Appropriate Expectations</a:t>
            </a:r>
          </a:p>
        </p:txBody>
      </p:sp>
    </p:spTree>
    <p:extLst>
      <p:ext uri="{BB962C8B-B14F-4D97-AF65-F5344CB8AC3E}">
        <p14:creationId xmlns:p14="http://schemas.microsoft.com/office/powerpoint/2010/main" val="316663489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Value Two: </a:t>
            </a:r>
            <a:endParaRPr lang="en-US" dirty="0">
              <a:solidFill>
                <a:srgbClr val="00B05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Techniques and Strategies for Developing a Sense of Caring and Compassion</a:t>
            </a:r>
            <a:endParaRPr lang="en-US" dirty="0">
              <a:solidFill>
                <a:srgbClr val="00B050"/>
              </a:solidFill>
            </a:endParaRP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dirty="0"/>
              <a:t> </a:t>
            </a:r>
            <a:endParaRPr lang="en-US" dirty="0"/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dirty="0">
                <a:solidFill>
                  <a:srgbClr val="0070C0"/>
                </a:solidFill>
              </a:rPr>
              <a:t>Construct B: Empathy:</a:t>
            </a:r>
            <a:endParaRPr lang="en-US" dirty="0">
              <a:solidFill>
                <a:srgbClr val="0070C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70C0"/>
                </a:solidFill>
              </a:rPr>
              <a:t>Defining Empathy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70C0"/>
                </a:solidFill>
              </a:rPr>
              <a:t>Attunement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70C0"/>
                </a:solidFill>
              </a:rPr>
              <a:t>Bonding and Attachment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70C0"/>
                </a:solidFill>
              </a:rPr>
              <a:t>Needs and Behavior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70C0"/>
                </a:solidFill>
              </a:rPr>
              <a:t>Spoiling Children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28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78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</a:t>
            </a:r>
            <a:r>
              <a:rPr lang="en-US" dirty="0">
                <a:solidFill>
                  <a:srgbClr val="EB3D94"/>
                </a:solidFill>
              </a:rPr>
              <a:t>Empathy</a:t>
            </a:r>
          </a:p>
        </p:txBody>
      </p:sp>
    </p:spTree>
    <p:extLst>
      <p:ext uri="{BB962C8B-B14F-4D97-AF65-F5344CB8AC3E}">
        <p14:creationId xmlns:p14="http://schemas.microsoft.com/office/powerpoint/2010/main" val="52105506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Establishing Nurturing Routines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Personal Touch History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Body Map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Recognizing, Understanding and Communicating Feelings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Typical Feelings of Discomfort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Recognizing and Handling Anger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Recognizing and Handling Stress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Strategies to Reduce Children’s Stress</a:t>
            </a: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28</a:t>
            </a:r>
          </a:p>
        </p:txBody>
      </p:sp>
      <p:sp>
        <p:nvSpPr>
          <p:cNvPr id="2488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</a:t>
            </a:r>
            <a:r>
              <a:rPr lang="en-US" dirty="0">
                <a:solidFill>
                  <a:srgbClr val="00B050"/>
                </a:solidFill>
              </a:rPr>
              <a:t>Empathy</a:t>
            </a:r>
          </a:p>
        </p:txBody>
      </p:sp>
    </p:spTree>
    <p:extLst>
      <p:ext uri="{BB962C8B-B14F-4D97-AF65-F5344CB8AC3E}">
        <p14:creationId xmlns:p14="http://schemas.microsoft.com/office/powerpoint/2010/main" val="281081311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Value Three:  </a:t>
            </a:r>
            <a:endParaRPr lang="en-US" dirty="0">
              <a:solidFill>
                <a:srgbClr val="00B05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Techniques and Strategies for Providing Children and Teens with Dignified Discipline</a:t>
            </a:r>
            <a:endParaRPr lang="en-US" dirty="0">
              <a:solidFill>
                <a:srgbClr val="00B050"/>
              </a:solidFill>
            </a:endParaRP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dirty="0">
                <a:solidFill>
                  <a:srgbClr val="00B050"/>
                </a:solidFill>
              </a:rPr>
              <a:t> </a:t>
            </a:r>
            <a:endParaRPr lang="en-US" dirty="0">
              <a:solidFill>
                <a:srgbClr val="00B05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7030A0"/>
                </a:solidFill>
              </a:rPr>
              <a:t>Construct C: Alternatives to Corporal Punishment:</a:t>
            </a:r>
            <a:endParaRPr lang="en-US" dirty="0">
              <a:solidFill>
                <a:srgbClr val="7030A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Discipline, Punishments and Rewards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Managing, modifying and encouraging behavior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Danger proof the house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28</a:t>
            </a:r>
          </a:p>
        </p:txBody>
      </p:sp>
      <p:sp>
        <p:nvSpPr>
          <p:cNvPr id="2498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    </a:t>
            </a:r>
            <a:r>
              <a:rPr lang="en-US" dirty="0">
                <a:solidFill>
                  <a:srgbClr val="EB3D94"/>
                </a:solidFill>
              </a:rPr>
              <a:t>Dignified Discipline</a:t>
            </a:r>
          </a:p>
        </p:txBody>
      </p:sp>
    </p:spTree>
    <p:extLst>
      <p:ext uri="{BB962C8B-B14F-4D97-AF65-F5344CB8AC3E}">
        <p14:creationId xmlns:p14="http://schemas.microsoft.com/office/powerpoint/2010/main" val="107333601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fontScale="925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Establish Clear Family Rules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Choices and Consequences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Verbal and Physical Redirection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Ignoring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Negotiation and Compromise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Praise for Being and Doing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Nurturing Touch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Privileges as Rewards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Objects as Rewards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7030A0"/>
                </a:solidFill>
              </a:rPr>
              <a:t>Allowance as a Positive Consequence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28</a:t>
            </a:r>
            <a:endParaRPr lang="en-US" sz="1200" dirty="0">
              <a:solidFill>
                <a:srgbClr val="7030A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2508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      </a:t>
            </a:r>
            <a:r>
              <a:rPr lang="en-US" dirty="0">
                <a:solidFill>
                  <a:srgbClr val="EB3D94"/>
                </a:solidFill>
              </a:rPr>
              <a:t>Dignified Discipline</a:t>
            </a:r>
          </a:p>
        </p:txBody>
      </p:sp>
    </p:spTree>
    <p:extLst>
      <p:ext uri="{BB962C8B-B14F-4D97-AF65-F5344CB8AC3E}">
        <p14:creationId xmlns:p14="http://schemas.microsoft.com/office/powerpoint/2010/main" val="190324025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7030A0"/>
                </a:solidFill>
              </a:rPr>
              <a:t>Loss of Privilege</a:t>
            </a:r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Being Grounded</a:t>
            </a:r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Parental Disappointment</a:t>
            </a:r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Restitution</a:t>
            </a:r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Time Out</a:t>
            </a:r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Reasons Why Parents Hit Children</a:t>
            </a:r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r>
              <a:rPr lang="en-US" sz="1000" b="1" dirty="0"/>
              <a:t>P. 28</a:t>
            </a:r>
          </a:p>
          <a:p>
            <a:pPr marL="0" indent="0" eaLnBrk="1" hangingPunct="1">
              <a:buNone/>
            </a:pPr>
            <a:endParaRPr lang="en-US" dirty="0">
              <a:solidFill>
                <a:srgbClr val="7030A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2519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      </a:t>
            </a:r>
            <a:r>
              <a:rPr lang="en-US" dirty="0">
                <a:solidFill>
                  <a:srgbClr val="EB3D94"/>
                </a:solidFill>
              </a:rPr>
              <a:t>Dignified Discipline</a:t>
            </a:r>
          </a:p>
        </p:txBody>
      </p:sp>
    </p:spTree>
    <p:extLst>
      <p:ext uri="{BB962C8B-B14F-4D97-AF65-F5344CB8AC3E}">
        <p14:creationId xmlns:p14="http://schemas.microsoft.com/office/powerpoint/2010/main" val="208498123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 rtlCol="0">
            <a:normAutofit/>
          </a:bodyPr>
          <a:lstStyle/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EB3D94"/>
                </a:solidFill>
              </a:rPr>
              <a:t>Value Four:</a:t>
            </a:r>
            <a:endParaRPr lang="en-US" dirty="0">
              <a:solidFill>
                <a:srgbClr val="EB3D94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EB3D94"/>
                </a:solidFill>
              </a:rPr>
              <a:t>Techniques and Strategies for Increasing Self-Awareness and Proper Family Roles</a:t>
            </a:r>
            <a:endParaRPr lang="en-US" dirty="0">
              <a:solidFill>
                <a:srgbClr val="EB3D94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>
              <a:solidFill>
                <a:srgbClr val="EB3D94"/>
              </a:solidFill>
            </a:endParaRP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Construct D: Appropriate Family Roles</a:t>
            </a:r>
            <a:endParaRPr lang="en-US" dirty="0">
              <a:solidFill>
                <a:srgbClr val="FF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FF0000"/>
                </a:solidFill>
              </a:rPr>
              <a:t>Anger, Alcohol and Abuse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FF0000"/>
                </a:solidFill>
              </a:rPr>
              <a:t>Families and Alcohol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FF0000"/>
                </a:solidFill>
              </a:rPr>
              <a:t>Violent and Possessive Relationships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28</a:t>
            </a:r>
          </a:p>
        </p:txBody>
      </p:sp>
      <p:sp>
        <p:nvSpPr>
          <p:cNvPr id="252930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Self-Awareness &amp; Family Roles</a:t>
            </a:r>
          </a:p>
        </p:txBody>
      </p:sp>
    </p:spTree>
    <p:extLst>
      <p:ext uri="{BB962C8B-B14F-4D97-AF65-F5344CB8AC3E}">
        <p14:creationId xmlns:p14="http://schemas.microsoft.com/office/powerpoint/2010/main" val="230098686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Self Expression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Draw Yourself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Draw your Family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Draw Your Parents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Draw Your Children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Examining My Touch History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My Cultural Parenting Traditions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Spirituality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Dating, Love and Rejection</a:t>
            </a: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28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395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dirty="0">
                <a:solidFill>
                  <a:srgbClr val="139D41"/>
                </a:solidFill>
              </a:rPr>
              <a:t>Self Awareness &amp; Family Roles</a:t>
            </a:r>
          </a:p>
        </p:txBody>
      </p:sp>
    </p:spTree>
    <p:extLst>
      <p:ext uri="{BB962C8B-B14F-4D97-AF65-F5344CB8AC3E}">
        <p14:creationId xmlns:p14="http://schemas.microsoft.com/office/powerpoint/2010/main" val="147394899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F0"/>
                </a:solidFill>
              </a:rPr>
              <a:t>Value Five </a:t>
            </a:r>
            <a:endParaRPr lang="en-US" dirty="0">
              <a:solidFill>
                <a:srgbClr val="00B0F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F0"/>
                </a:solidFill>
              </a:rPr>
              <a:t>Techniques and Strategies for Developing a Healthy Sense of Empowerment</a:t>
            </a:r>
            <a:endParaRPr lang="en-US" dirty="0">
              <a:solidFill>
                <a:srgbClr val="00B0F0"/>
              </a:solidFill>
            </a:endParaRP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dirty="0">
                <a:solidFill>
                  <a:srgbClr val="00B0F0"/>
                </a:solidFill>
              </a:rPr>
              <a:t> </a:t>
            </a:r>
            <a:endParaRPr lang="en-US" dirty="0">
              <a:solidFill>
                <a:srgbClr val="00B0F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8000"/>
                </a:solidFill>
              </a:rPr>
              <a:t>Construct E: Autonomy and Independence</a:t>
            </a:r>
            <a:endParaRPr lang="en-US" dirty="0">
              <a:solidFill>
                <a:srgbClr val="008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8000"/>
                </a:solidFill>
              </a:rPr>
              <a:t>Personal Power and Control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8000"/>
                </a:solidFill>
              </a:rPr>
              <a:t>Understanding Power Struggles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8000"/>
                </a:solidFill>
              </a:rPr>
              <a:t>Empowerment and the Strong Willed Child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008000"/>
                </a:solidFill>
              </a:rPr>
              <a:t>Obedience, Responsibility and Cooperation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28-29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549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dirty="0">
                <a:solidFill>
                  <a:srgbClr val="EB3D94"/>
                </a:solidFill>
              </a:rPr>
              <a:t>Empowerment</a:t>
            </a:r>
          </a:p>
        </p:txBody>
      </p:sp>
    </p:spTree>
    <p:extLst>
      <p:ext uri="{BB962C8B-B14F-4D97-AF65-F5344CB8AC3E}">
        <p14:creationId xmlns:p14="http://schemas.microsoft.com/office/powerpoint/2010/main" val="328737234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153400" cy="5029200"/>
          </a:xfrm>
        </p:spPr>
        <p:txBody>
          <a:bodyPr rtlCol="0">
            <a:normAutofit/>
          </a:bodyPr>
          <a:lstStyle/>
          <a:p>
            <a:pPr marL="109538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solidFill>
                  <a:srgbClr val="139D41"/>
                </a:solidFill>
              </a:rPr>
              <a:t>Activities to Empower Children: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Giving Children Choices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Choices and Consequences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Transition Time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Bed Time Power Stories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Situational Stories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Body Part Awareness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Scary Touch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Saying No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Owning Your Body and Personal Space</a:t>
            </a:r>
          </a:p>
          <a:p>
            <a:pPr marL="487362" lvl="1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487362" lvl="1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487362" lvl="1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487362" lvl="1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487362" lvl="1" indent="0" algn="r" eaLnBrk="1" fontAlgn="auto" hangingPunct="1">
              <a:spcAft>
                <a:spcPts val="0"/>
              </a:spcAft>
              <a:buNone/>
              <a:defRPr/>
            </a:pPr>
            <a:endParaRPr lang="en-US" sz="1100" b="1" dirty="0"/>
          </a:p>
          <a:p>
            <a:pPr marL="487362" lvl="1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28-29</a:t>
            </a:r>
          </a:p>
          <a:p>
            <a:pPr lvl="1" indent="-255588" eaLnBrk="1" fontAlgn="auto" hangingPunct="1">
              <a:spcAft>
                <a:spcPts val="0"/>
              </a:spcAft>
              <a:buFont typeface="Wingdings 3" pitchFamily="18" charset="2"/>
              <a:buChar char=""/>
              <a:defRPr/>
            </a:pPr>
            <a:endParaRPr lang="en-US" dirty="0">
              <a:solidFill>
                <a:srgbClr val="139D41"/>
              </a:solidFill>
            </a:endParaRPr>
          </a:p>
        </p:txBody>
      </p:sp>
      <p:sp>
        <p:nvSpPr>
          <p:cNvPr id="2560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EB3D94"/>
                </a:solidFill>
              </a:rPr>
              <a:t> Empowerment</a:t>
            </a:r>
          </a:p>
        </p:txBody>
      </p:sp>
    </p:spTree>
    <p:extLst>
      <p:ext uri="{BB962C8B-B14F-4D97-AF65-F5344CB8AC3E}">
        <p14:creationId xmlns:p14="http://schemas.microsoft.com/office/powerpoint/2010/main" val="118886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Nature’s Heritable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b="1" dirty="0">
                <a:solidFill>
                  <a:srgbClr val="00B0F0"/>
                </a:solidFill>
              </a:rPr>
              <a:t>Physical traits and behaviors passed on through DNA:</a:t>
            </a:r>
          </a:p>
          <a:p>
            <a:pPr marL="109728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00B0F0"/>
                </a:solidFill>
              </a:rPr>
              <a:t>Eye color           </a:t>
            </a:r>
          </a:p>
          <a:p>
            <a:pPr marL="109728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00B0F0"/>
                </a:solidFill>
              </a:rPr>
              <a:t>Tongue roller</a:t>
            </a:r>
          </a:p>
          <a:p>
            <a:pPr marL="109728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00B0F0"/>
                </a:solidFill>
              </a:rPr>
              <a:t>Patterned baldness</a:t>
            </a:r>
          </a:p>
          <a:p>
            <a:pPr marL="109728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00B0F0"/>
                </a:solidFill>
              </a:rPr>
              <a:t>Height</a:t>
            </a:r>
          </a:p>
          <a:p>
            <a:pPr marL="109728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00B0F0"/>
                </a:solidFill>
              </a:rPr>
              <a:t>Intelligence   </a:t>
            </a:r>
          </a:p>
          <a:p>
            <a:pPr marL="109728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00B0F0"/>
                </a:solidFill>
              </a:rPr>
              <a:t>Blood type</a:t>
            </a:r>
          </a:p>
          <a:p>
            <a:pPr marL="603441" lvl="2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603441" lvl="2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603441" lvl="2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10</a:t>
            </a:r>
            <a:endParaRPr lang="en-US" sz="1200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3596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rtlCol="0"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Taking Responsibility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No Blaming Messages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Criticism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Confrontation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Brainstorming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Problem Solving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Decision Making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Negotiating and Compromising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rgbClr val="139D41"/>
                </a:solidFill>
              </a:rPr>
              <a:t>Positive, Negative and Neutral Styles of Communication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28-29</a:t>
            </a:r>
          </a:p>
        </p:txBody>
      </p:sp>
      <p:sp>
        <p:nvSpPr>
          <p:cNvPr id="25702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dirty="0">
                <a:solidFill>
                  <a:srgbClr val="EB3D94"/>
                </a:solidFill>
              </a:rPr>
              <a:t>Empowerment</a:t>
            </a:r>
          </a:p>
        </p:txBody>
      </p:sp>
    </p:spTree>
    <p:extLst>
      <p:ext uri="{BB962C8B-B14F-4D97-AF65-F5344CB8AC3E}">
        <p14:creationId xmlns:p14="http://schemas.microsoft.com/office/powerpoint/2010/main" val="63941810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8000"/>
                </a:solidFill>
              </a:rPr>
              <a:t>Smoking and the Dangers of Second Hand Smoke</a:t>
            </a:r>
          </a:p>
          <a:p>
            <a:pPr eaLnBrk="1" hangingPunct="1"/>
            <a:r>
              <a:rPr lang="en-US" dirty="0">
                <a:solidFill>
                  <a:srgbClr val="008000"/>
                </a:solidFill>
              </a:rPr>
              <a:t>Date Rape Drugs</a:t>
            </a:r>
          </a:p>
          <a:p>
            <a:pPr eaLnBrk="1" hangingPunct="1"/>
            <a:endParaRPr lang="en-US" dirty="0">
              <a:solidFill>
                <a:srgbClr val="008000"/>
              </a:solidFill>
            </a:endParaRPr>
          </a:p>
          <a:p>
            <a:pPr eaLnBrk="1" hangingPunct="1"/>
            <a:endParaRPr lang="en-US" dirty="0">
              <a:solidFill>
                <a:srgbClr val="008000"/>
              </a:solidFill>
            </a:endParaRPr>
          </a:p>
          <a:p>
            <a:pPr eaLnBrk="1" hangingPunct="1"/>
            <a:endParaRPr lang="en-US" dirty="0">
              <a:solidFill>
                <a:srgbClr val="008000"/>
              </a:solidFill>
            </a:endParaRPr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r>
              <a:rPr lang="en-US" sz="1000" b="1" dirty="0"/>
              <a:t>P. 28-29</a:t>
            </a:r>
          </a:p>
        </p:txBody>
      </p:sp>
      <p:sp>
        <p:nvSpPr>
          <p:cNvPr id="258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EB3D94"/>
                </a:solidFill>
              </a:rPr>
              <a:t>Empowerment</a:t>
            </a:r>
          </a:p>
        </p:txBody>
      </p:sp>
    </p:spTree>
    <p:extLst>
      <p:ext uri="{BB962C8B-B14F-4D97-AF65-F5344CB8AC3E}">
        <p14:creationId xmlns:p14="http://schemas.microsoft.com/office/powerpoint/2010/main" val="57584944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B0F0"/>
                </a:solidFill>
              </a:rPr>
              <a:t>Value Six: Humor, Laughter and Fun</a:t>
            </a:r>
            <a:endParaRPr lang="en-US" dirty="0">
              <a:solidFill>
                <a:srgbClr val="00B0F0"/>
              </a:solidFill>
            </a:endParaRPr>
          </a:p>
          <a:p>
            <a:pPr eaLnBrk="1" hangingPunct="1"/>
            <a:r>
              <a:rPr lang="en-US" b="1" dirty="0">
                <a:solidFill>
                  <a:srgbClr val="00B0F0"/>
                </a:solidFill>
              </a:rPr>
              <a:t>All Nurturing Parenting Constructs</a:t>
            </a:r>
            <a:endParaRPr lang="en-US" dirty="0">
              <a:solidFill>
                <a:srgbClr val="00B0F0"/>
              </a:solidFill>
            </a:endParaRPr>
          </a:p>
          <a:p>
            <a:pPr eaLnBrk="1" hangingPunct="1"/>
            <a:r>
              <a:rPr lang="en-US" dirty="0">
                <a:solidFill>
                  <a:srgbClr val="FFC000"/>
                </a:solidFill>
              </a:rPr>
              <a:t>Talking Objects</a:t>
            </a:r>
          </a:p>
          <a:p>
            <a:pPr eaLnBrk="1" hangingPunct="1"/>
            <a:r>
              <a:rPr lang="en-US" dirty="0">
                <a:solidFill>
                  <a:srgbClr val="FFC000"/>
                </a:solidFill>
              </a:rPr>
              <a:t>Reverse Psychology</a:t>
            </a:r>
          </a:p>
          <a:p>
            <a:pPr eaLnBrk="1" hangingPunct="1"/>
            <a:r>
              <a:rPr lang="en-US" dirty="0">
                <a:solidFill>
                  <a:srgbClr val="FFC000"/>
                </a:solidFill>
              </a:rPr>
              <a:t>Role Play</a:t>
            </a:r>
          </a:p>
          <a:p>
            <a:pPr eaLnBrk="1" hangingPunct="1"/>
            <a:r>
              <a:rPr lang="en-US" dirty="0">
                <a:solidFill>
                  <a:srgbClr val="FFC000"/>
                </a:solidFill>
              </a:rPr>
              <a:t>Art, Music and Sports</a:t>
            </a:r>
          </a:p>
          <a:p>
            <a:pPr eaLnBrk="1" hangingPunct="1"/>
            <a:r>
              <a:rPr lang="en-US" dirty="0">
                <a:solidFill>
                  <a:srgbClr val="FFC000"/>
                </a:solidFill>
              </a:rPr>
              <a:t>And other fun family activities</a:t>
            </a:r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r>
              <a:rPr lang="en-US" sz="1000" b="1" dirty="0"/>
              <a:t>P. 29</a:t>
            </a:r>
          </a:p>
          <a:p>
            <a:pPr eaLnBrk="1" hangingPunct="1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590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     </a:t>
            </a:r>
            <a:r>
              <a:rPr lang="en-US" dirty="0">
                <a:solidFill>
                  <a:srgbClr val="EB3D94"/>
                </a:solidFill>
              </a:rPr>
              <a:t>Humor and Laughter</a:t>
            </a:r>
          </a:p>
        </p:txBody>
      </p:sp>
    </p:spTree>
    <p:extLst>
      <p:ext uri="{BB962C8B-B14F-4D97-AF65-F5344CB8AC3E}">
        <p14:creationId xmlns:p14="http://schemas.microsoft.com/office/powerpoint/2010/main" val="306382811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and outcome measures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Adult Adolescent Parenting Inventory 2.1 (AAPI-2.1)</a:t>
            </a:r>
          </a:p>
          <a:p>
            <a:r>
              <a:rPr lang="en-US" dirty="0"/>
              <a:t>Nurturing Skills Competency Scale 3.0 (NSCS 3.0)</a:t>
            </a:r>
          </a:p>
        </p:txBody>
      </p:sp>
    </p:spTree>
    <p:extLst>
      <p:ext uri="{BB962C8B-B14F-4D97-AF65-F5344CB8AC3E}">
        <p14:creationId xmlns:p14="http://schemas.microsoft.com/office/powerpoint/2010/main" val="254435706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SPANKING IN OUR SOCIETY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3990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One area of my life I have power is ________________.</a:t>
            </a:r>
          </a:p>
          <a:p>
            <a:endParaRPr lang="en-US" dirty="0"/>
          </a:p>
          <a:p>
            <a:r>
              <a:rPr lang="en-US" dirty="0"/>
              <a:t>One are of my life I would like more power is _____________.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Power</a:t>
            </a:r>
          </a:p>
        </p:txBody>
      </p:sp>
    </p:spTree>
    <p:extLst>
      <p:ext uri="{BB962C8B-B14F-4D97-AF65-F5344CB8AC3E}">
        <p14:creationId xmlns:p14="http://schemas.microsoft.com/office/powerpoint/2010/main" val="108292361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Brainstorm how you feel when you have power and how you feel when you don’t have power.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Small Group Activity</a:t>
            </a:r>
          </a:p>
        </p:txBody>
      </p:sp>
    </p:spTree>
    <p:extLst>
      <p:ext uri="{BB962C8B-B14F-4D97-AF65-F5344CB8AC3E}">
        <p14:creationId xmlns:p14="http://schemas.microsoft.com/office/powerpoint/2010/main" val="373980252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Brainstorm areas in which children have power  and areas in which they don’t have power.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Small Group Activity</a:t>
            </a:r>
          </a:p>
        </p:txBody>
      </p:sp>
    </p:spTree>
    <p:extLst>
      <p:ext uri="{BB962C8B-B14F-4D97-AF65-F5344CB8AC3E}">
        <p14:creationId xmlns:p14="http://schemas.microsoft.com/office/powerpoint/2010/main" val="265535369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children feel differently than adults?</a:t>
            </a:r>
          </a:p>
          <a:p>
            <a:r>
              <a:rPr lang="en-US" dirty="0"/>
              <a:t>What “power” have abused and neglected children lost?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0669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nfp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Recognizing, Understanding and Communicating Feelings</a:t>
            </a:r>
          </a:p>
        </p:txBody>
      </p:sp>
    </p:spTree>
    <p:extLst>
      <p:ext uri="{BB962C8B-B14F-4D97-AF65-F5344CB8AC3E}">
        <p14:creationId xmlns:p14="http://schemas.microsoft.com/office/powerpoint/2010/main" val="3227996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vs. Nurture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/>
              <a:t>20% personality comes from nature (primarily physical and mental health)</a:t>
            </a:r>
          </a:p>
          <a:p>
            <a:endParaRPr lang="en-US" sz="3200" dirty="0"/>
          </a:p>
          <a:p>
            <a:r>
              <a:rPr lang="en-US" sz="3200" dirty="0"/>
              <a:t>80% of personality comes by way of how we were treated during the process of growing up.</a:t>
            </a:r>
          </a:p>
          <a:p>
            <a:pPr marL="0" indent="0">
              <a:buNone/>
            </a:pPr>
            <a:br>
              <a:rPr lang="en-US" sz="3200" dirty="0"/>
            </a:br>
            <a:r>
              <a:rPr lang="en-US" sz="3200" dirty="0"/>
              <a:t>								</a:t>
            </a:r>
            <a:r>
              <a:rPr lang="en-US" sz="1200" dirty="0"/>
              <a:t>P. 10</a:t>
            </a:r>
          </a:p>
        </p:txBody>
      </p:sp>
    </p:spTree>
    <p:extLst>
      <p:ext uri="{BB962C8B-B14F-4D97-AF65-F5344CB8AC3E}">
        <p14:creationId xmlns:p14="http://schemas.microsoft.com/office/powerpoint/2010/main" val="304106021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Recognizing and Handling Stress</a:t>
            </a:r>
          </a:p>
        </p:txBody>
      </p:sp>
    </p:spTree>
    <p:extLst>
      <p:ext uri="{BB962C8B-B14F-4D97-AF65-F5344CB8AC3E}">
        <p14:creationId xmlns:p14="http://schemas.microsoft.com/office/powerpoint/2010/main" val="159710615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Value One: Developing a Positive Self-Worth</a:t>
            </a:r>
            <a:endParaRPr lang="en-US" sz="28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Construct A: Appropriate Expectations  </a:t>
            </a:r>
            <a:endParaRPr lang="en-US" sz="28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800" b="1" dirty="0">
                <a:solidFill>
                  <a:srgbClr val="139D41"/>
                </a:solidFill>
              </a:rPr>
              <a:t>Value Two:</a:t>
            </a:r>
            <a:r>
              <a:rPr lang="en-US" sz="2800" dirty="0">
                <a:solidFill>
                  <a:srgbClr val="139D41"/>
                </a:solidFill>
              </a:rPr>
              <a:t> </a:t>
            </a:r>
            <a:r>
              <a:rPr lang="en-US" sz="2800" b="1" dirty="0">
                <a:solidFill>
                  <a:srgbClr val="139D41"/>
                </a:solidFill>
              </a:rPr>
              <a:t>Developing a Sense of Caring and Compassion</a:t>
            </a:r>
            <a:r>
              <a:rPr lang="en-US" sz="2800" dirty="0">
                <a:solidFill>
                  <a:srgbClr val="139D41"/>
                </a:solidFill>
              </a:rPr>
              <a:t>               </a:t>
            </a:r>
          </a:p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Construct B:  Building Empathy in Children and Parents </a:t>
            </a:r>
            <a:endParaRPr lang="en-US" sz="2800" dirty="0">
              <a:solidFill>
                <a:srgbClr val="00B050"/>
              </a:solidFill>
            </a:endParaRPr>
          </a:p>
          <a:p>
            <a:pPr eaLnBrk="1" hangingPunct="1"/>
            <a:r>
              <a:rPr lang="en-US" sz="2800" b="1" dirty="0">
                <a:solidFill>
                  <a:srgbClr val="00B0F0"/>
                </a:solidFill>
              </a:rPr>
              <a:t>Value Three: Providing Children with Dignified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Discipline</a:t>
            </a:r>
            <a:endParaRPr lang="en-US" sz="2800" dirty="0">
              <a:solidFill>
                <a:srgbClr val="00B0F0"/>
              </a:solidFill>
            </a:endParaRPr>
          </a:p>
          <a:p>
            <a:pPr eaLnBrk="1" hangingPunct="1"/>
            <a:r>
              <a:rPr lang="en-US" sz="2800" b="1" dirty="0">
                <a:solidFill>
                  <a:srgbClr val="00B0F0"/>
                </a:solidFill>
              </a:rPr>
              <a:t>Construct C:  Alternatives to Physical Punishment</a:t>
            </a:r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r>
              <a:rPr lang="en-US" sz="1000" b="1" dirty="0"/>
              <a:t>P. 28</a:t>
            </a:r>
          </a:p>
          <a:p>
            <a:pPr marL="0" indent="0" eaLnBrk="1" hangingPunct="1">
              <a:buNone/>
            </a:pPr>
            <a:r>
              <a:rPr lang="en-US" sz="2800" b="1" dirty="0">
                <a:solidFill>
                  <a:srgbClr val="00B0F0"/>
                </a:solidFill>
              </a:rPr>
              <a:t>  </a:t>
            </a:r>
            <a:endParaRPr lang="en-US" sz="2800" dirty="0">
              <a:solidFill>
                <a:srgbClr val="00B0F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2437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Morals and Values of Nurturing</a:t>
            </a:r>
          </a:p>
        </p:txBody>
      </p:sp>
    </p:spTree>
    <p:extLst>
      <p:ext uri="{BB962C8B-B14F-4D97-AF65-F5344CB8AC3E}">
        <p14:creationId xmlns:p14="http://schemas.microsoft.com/office/powerpoint/2010/main" val="119545878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70C0"/>
                </a:solidFill>
              </a:rPr>
              <a:t>Value Four: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Increasing Self-Awareness and Acceptance of Family Roles</a:t>
            </a:r>
            <a:endParaRPr lang="en-US" dirty="0">
              <a:solidFill>
                <a:srgbClr val="0070C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70C0"/>
                </a:solidFill>
              </a:rPr>
              <a:t>Construct D: Appropriate Family Roles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1400" dirty="0">
              <a:solidFill>
                <a:srgbClr val="0070C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Value Five: Developing a Healthy Sense of Empowerment</a:t>
            </a:r>
            <a:endParaRPr lang="en-US" dirty="0">
              <a:solidFill>
                <a:srgbClr val="00B05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00B050"/>
                </a:solidFill>
              </a:rPr>
              <a:t>Construct E:  Empowering Power and Independence in Children and Adults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1400" dirty="0">
              <a:solidFill>
                <a:srgbClr val="00B05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Value Six: Humor, Laughter and Fun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All Nurturing Parenting Constructs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28</a:t>
            </a:r>
          </a:p>
        </p:txBody>
      </p:sp>
      <p:sp>
        <p:nvSpPr>
          <p:cNvPr id="2447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Morals and Values of Nurturing</a:t>
            </a:r>
          </a:p>
        </p:txBody>
      </p:sp>
    </p:spTree>
    <p:extLst>
      <p:ext uri="{BB962C8B-B14F-4D97-AF65-F5344CB8AC3E}">
        <p14:creationId xmlns:p14="http://schemas.microsoft.com/office/powerpoint/2010/main" val="412281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Nurturing Parenting Programs®</a:t>
            </a:r>
          </a:p>
        </p:txBody>
      </p:sp>
      <p:pic>
        <p:nvPicPr>
          <p:cNvPr id="8" name="Picture Placeholder 7" descr="http://www.childaid.org/wp-content/uploads/2012/06/Nurturing-Pic-2.png"/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4" b="1923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9219" name="Subtitl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Evidence-Based Programs for the Prevention and Treatment of Child Abuse and Neglect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2196-12FF-4871-8C9C-87DCCBEBA8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66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Communicating and Connecting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80110" lvl="1" indent="-514350"/>
            <a:r>
              <a:rPr lang="en-US" sz="2800" dirty="0"/>
              <a:t>My name is ….</a:t>
            </a:r>
            <a:br>
              <a:rPr lang="en-US" sz="2800" dirty="0"/>
            </a:br>
            <a:endParaRPr lang="en-US" sz="2800" dirty="0"/>
          </a:p>
          <a:p>
            <a:pPr marL="880110" lvl="1" indent="-514350"/>
            <a:r>
              <a:rPr lang="en-US" sz="2800" dirty="0"/>
              <a:t>My agency is ….</a:t>
            </a:r>
          </a:p>
          <a:p>
            <a:pPr marL="880110" lvl="1" indent="-514350"/>
            <a:endParaRPr lang="en-US" sz="2800" dirty="0"/>
          </a:p>
          <a:p>
            <a:pPr marL="880110" lvl="1" indent="-514350"/>
            <a:r>
              <a:rPr lang="en-US" sz="2800" dirty="0"/>
              <a:t>The families I serve are….</a:t>
            </a:r>
            <a:br>
              <a:rPr lang="en-US" sz="2800" dirty="0"/>
            </a:br>
            <a:endParaRPr lang="en-US" sz="2800" dirty="0"/>
          </a:p>
          <a:p>
            <a:pPr marL="880110" lvl="1" indent="-514350"/>
            <a:r>
              <a:rPr lang="en-US" sz="2800" dirty="0"/>
              <a:t>My experience in facilitating Nurturing Parenting Program curricula is ….</a:t>
            </a:r>
            <a:br>
              <a:rPr lang="en-US" sz="2800" dirty="0"/>
            </a:br>
            <a:endParaRPr lang="en-US" sz="2800" dirty="0"/>
          </a:p>
          <a:p>
            <a:pPr marL="880110" lvl="1" indent="-514350"/>
            <a:r>
              <a:rPr lang="en-US" sz="2800" dirty="0"/>
              <a:t>My favorite childhood memory is ….</a:t>
            </a:r>
          </a:p>
          <a:p>
            <a:pPr marL="880110" lvl="1" indent="-51435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95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Bavolek’s</a:t>
            </a:r>
            <a:r>
              <a:rPr lang="en-US" dirty="0"/>
              <a:t> Research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Understanding  Abusive and Neglecting </a:t>
            </a:r>
          </a:p>
          <a:p>
            <a:r>
              <a:rPr lang="en-US" dirty="0">
                <a:solidFill>
                  <a:schemeClr val="bg1"/>
                </a:solidFill>
              </a:rPr>
              <a:t>Parenting Beliefs</a:t>
            </a:r>
          </a:p>
        </p:txBody>
      </p:sp>
    </p:spTree>
    <p:extLst>
      <p:ext uri="{BB962C8B-B14F-4D97-AF65-F5344CB8AC3E}">
        <p14:creationId xmlns:p14="http://schemas.microsoft.com/office/powerpoint/2010/main" val="94827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Construct A: Inappropriate parental expectations of their children.</a:t>
            </a:r>
          </a:p>
          <a:p>
            <a:r>
              <a:rPr lang="en-US" sz="2800" dirty="0">
                <a:solidFill>
                  <a:srgbClr val="139D41"/>
                </a:solidFill>
              </a:rPr>
              <a:t>Construct B: Parental lack of empathy in meeting the needs of their children.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Construct C: Strong belief in the use of corporal punishment.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Construct D: Reversing parent-child family roles and responsibilities.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Construct E: Oppressing children’s power and independence.</a:t>
            </a:r>
          </a:p>
          <a:p>
            <a:pPr marL="0" indent="0" algn="r">
              <a:buNone/>
            </a:pPr>
            <a:r>
              <a:rPr lang="en-US" sz="1200" b="1" dirty="0"/>
              <a:t>P. 13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Critical Practices of Child Maltreatment</a:t>
            </a:r>
          </a:p>
        </p:txBody>
      </p:sp>
    </p:spTree>
    <p:extLst>
      <p:ext uri="{BB962C8B-B14F-4D97-AF65-F5344CB8AC3E}">
        <p14:creationId xmlns:p14="http://schemas.microsoft.com/office/powerpoint/2010/main" val="3790585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and Product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Understanding Children’s Behavior</a:t>
            </a:r>
          </a:p>
        </p:txBody>
      </p:sp>
      <p:pic>
        <p:nvPicPr>
          <p:cNvPr id="5" name="Picture Placeholder 4" descr="https://cdn1.lockerdome.com/uploads/d82d5809fc2357ccb14d1450a6f94d2d76b6692b0142af10dd57596df09de68d_large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r="1410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697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</a:rPr>
              <a:t>Process</a:t>
            </a:r>
            <a:r>
              <a:rPr lang="en-US" sz="3000" dirty="0">
                <a:solidFill>
                  <a:srgbClr val="FF0000"/>
                </a:solidFill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800" dirty="0"/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25000"/>
                  </a:schemeClr>
                </a:solidFill>
              </a:rPr>
              <a:t>Beginning very early in the infant’s life, abusive and neglecting parents tend to </a:t>
            </a:r>
            <a:r>
              <a:rPr lang="en-US" sz="2800" b="1" dirty="0">
                <a:solidFill>
                  <a:srgbClr val="FF0000"/>
                </a:solidFill>
              </a:rPr>
              <a:t>inaccurately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perceive</a:t>
            </a:r>
            <a:r>
              <a:rPr lang="en-US" sz="2800" dirty="0">
                <a:solidFill>
                  <a:schemeClr val="accent6">
                    <a:lumMod val="25000"/>
                  </a:schemeClr>
                </a:solidFill>
              </a:rPr>
              <a:t> the physical, emotional, and intellectual skills and abilities of their children. 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25000"/>
                  </a:schemeClr>
                </a:solidFill>
              </a:rPr>
              <a:t>Parental expectations </a:t>
            </a:r>
            <a:r>
              <a:rPr lang="en-US" sz="2800" b="1" dirty="0">
                <a:solidFill>
                  <a:srgbClr val="FF0000"/>
                </a:solidFill>
              </a:rPr>
              <a:t>exceed</a:t>
            </a:r>
            <a:r>
              <a:rPr lang="en-US" sz="2800" dirty="0">
                <a:solidFill>
                  <a:schemeClr val="accent6">
                    <a:lumMod val="25000"/>
                  </a:schemeClr>
                </a:solidFill>
              </a:rPr>
              <a:t> the capabilities of each of their children.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25000"/>
                  </a:schemeClr>
                </a:solidFill>
              </a:rPr>
              <a:t>Despite </a:t>
            </a:r>
            <a:r>
              <a:rPr lang="en-US" sz="2800" b="1" dirty="0">
                <a:solidFill>
                  <a:srgbClr val="FF0000"/>
                </a:solidFill>
              </a:rPr>
              <a:t>individual differences</a:t>
            </a:r>
            <a:r>
              <a:rPr lang="en-US" sz="2800" dirty="0">
                <a:solidFill>
                  <a:schemeClr val="accent6">
                    <a:lumMod val="25000"/>
                  </a:schemeClr>
                </a:solidFill>
              </a:rPr>
              <a:t>, children are expected to </a:t>
            </a:r>
            <a:r>
              <a:rPr lang="en-US" sz="2800" b="1" dirty="0">
                <a:solidFill>
                  <a:srgbClr val="FF0000"/>
                </a:solidFill>
              </a:rPr>
              <a:t>perform</a:t>
            </a:r>
            <a:r>
              <a:rPr lang="en-US" sz="2800" dirty="0">
                <a:solidFill>
                  <a:schemeClr val="accent6">
                    <a:lumMod val="25000"/>
                  </a:schemeClr>
                </a:solidFill>
              </a:rPr>
              <a:t> within the same standards parents have set.</a:t>
            </a:r>
          </a:p>
          <a:p>
            <a:pPr marL="0" indent="0" algn="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000" b="1" dirty="0"/>
          </a:p>
          <a:p>
            <a:pPr marL="0" indent="0" algn="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000" b="1" dirty="0"/>
          </a:p>
          <a:p>
            <a:pPr marL="0" indent="0" algn="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000" b="1" dirty="0"/>
          </a:p>
          <a:p>
            <a:pPr marL="0" indent="0" algn="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300" b="1" dirty="0"/>
              <a:t>P. 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Inappropriate Expectations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Construct </a:t>
            </a:r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tx1"/>
                </a:solidFill>
              </a:rPr>
              <a:t> of the AAPI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34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Inappropriate Expectation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3" descr="29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600" dirty="0"/>
              <a:t>Children should be aware of ways to comfort their parents after a hard day’s work.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58897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Inappropriate  Expectation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Picture 4" descr="Imag01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altLang="en-US" sz="3200" dirty="0"/>
          </a:p>
          <a:p>
            <a:pPr algn="ctr"/>
            <a:r>
              <a:rPr lang="en-US" altLang="en-US" sz="2600" dirty="0"/>
              <a:t>Children should be seen and not heard.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01938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Inappropriate  Expectation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Content Placeholder 3" descr="http://lindajwilliams.net/files/2010/10/mom-yelling-at-kid2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341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04800" y="1905000"/>
            <a:ext cx="2362200" cy="4419600"/>
          </a:xfrm>
        </p:spPr>
        <p:txBody>
          <a:bodyPr>
            <a:normAutofit/>
          </a:bodyPr>
          <a:lstStyle/>
          <a:p>
            <a:pPr algn="ctr"/>
            <a:endParaRPr lang="en-US" sz="2600" dirty="0"/>
          </a:p>
          <a:p>
            <a:pPr algn="ctr"/>
            <a:r>
              <a:rPr lang="en-US" sz="2600" dirty="0"/>
              <a:t>Children should do what they’re told to do, when they’re told to do it.  It’s that simple.</a:t>
            </a:r>
          </a:p>
        </p:txBody>
      </p:sp>
    </p:spTree>
    <p:extLst>
      <p:ext uri="{BB962C8B-B14F-4D97-AF65-F5344CB8AC3E}">
        <p14:creationId xmlns:p14="http://schemas.microsoft.com/office/powerpoint/2010/main" val="1135602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05800" cy="4953000"/>
          </a:xfrm>
        </p:spPr>
        <p:txBody>
          <a:bodyPr>
            <a:normAutofit fontScale="92500"/>
          </a:bodyPr>
          <a:lstStyle/>
          <a:p>
            <a:pPr marL="566928" indent="-45720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Low regard for self (concept, esteem, worth)</a:t>
            </a:r>
          </a:p>
          <a:p>
            <a:pPr marL="566928" indent="-45720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Feelings of failure</a:t>
            </a:r>
          </a:p>
          <a:p>
            <a:pPr marL="566928" indent="-45720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Cannot please others</a:t>
            </a:r>
          </a:p>
          <a:p>
            <a:pPr marL="566928" indent="-45720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Angry and anxious attachments</a:t>
            </a:r>
          </a:p>
          <a:p>
            <a:pPr marL="566928" indent="-45720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Lack of trust in their skills and abilities</a:t>
            </a:r>
          </a:p>
          <a:p>
            <a:pPr marL="566928" indent="-45720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Constantly striving to achieve higher goals because they are seldom satisfied with accomplishments.</a:t>
            </a:r>
          </a:p>
          <a:p>
            <a:pPr marL="566928" indent="-45720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Develop a role based/performance-based identity</a:t>
            </a:r>
          </a:p>
          <a:p>
            <a:pPr marL="566928" indent="-45720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Difficulty in accepting positive recognition</a:t>
            </a:r>
          </a:p>
          <a:p>
            <a:pPr marL="365760" indent="-256032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365760" indent="-256032" algn="r" eaLnBrk="1" fontAlgn="auto" hangingPunct="1">
              <a:spcAft>
                <a:spcPts val="0"/>
              </a:spcAft>
              <a:buNone/>
              <a:defRPr/>
            </a:pPr>
            <a:r>
              <a:rPr lang="en-US" sz="1300" b="1" dirty="0"/>
              <a:t>P. 15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447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Common Effects of Inappropriate Expectations on Children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1389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Consistent Lack of Parental Empathy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Construct </a:t>
            </a:r>
            <a:r>
              <a:rPr lang="en-US" sz="3200" b="1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tx1"/>
                </a:solidFill>
              </a:rPr>
              <a:t> of the AAPI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 marL="109537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109537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Process:</a:t>
            </a:r>
          </a:p>
          <a:p>
            <a:pPr marL="109537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800" dirty="0">
                <a:solidFill>
                  <a:srgbClr val="7030A0"/>
                </a:solidFill>
              </a:rPr>
              <a:t>Abusive and neglecting parents are:</a:t>
            </a:r>
          </a:p>
          <a:p>
            <a:pPr marL="566737" indent="-457200">
              <a:defRPr/>
            </a:pPr>
            <a:r>
              <a:rPr lang="en-US" sz="2800" dirty="0">
                <a:solidFill>
                  <a:srgbClr val="FF0000"/>
                </a:solidFill>
              </a:rPr>
              <a:t>Insensitive</a:t>
            </a:r>
            <a:r>
              <a:rPr lang="en-US" sz="2800" dirty="0">
                <a:solidFill>
                  <a:srgbClr val="78310B"/>
                </a:solidFill>
              </a:rPr>
              <a:t> to their </a:t>
            </a:r>
            <a:r>
              <a:rPr lang="en-US" sz="2800" dirty="0">
                <a:solidFill>
                  <a:srgbClr val="FF0000"/>
                </a:solidFill>
              </a:rPr>
              <a:t>children’s needs </a:t>
            </a:r>
            <a:r>
              <a:rPr lang="en-US" sz="2800" dirty="0">
                <a:solidFill>
                  <a:srgbClr val="78310B"/>
                </a:solidFill>
              </a:rPr>
              <a:t>as well as their </a:t>
            </a:r>
            <a:r>
              <a:rPr lang="en-US" sz="2800" dirty="0">
                <a:solidFill>
                  <a:srgbClr val="FF0000"/>
                </a:solidFill>
              </a:rPr>
              <a:t>own needs</a:t>
            </a:r>
          </a:p>
          <a:p>
            <a:pPr marL="566737" indent="-457200">
              <a:defRPr/>
            </a:pPr>
            <a:r>
              <a:rPr lang="en-US" sz="2800" dirty="0">
                <a:solidFill>
                  <a:srgbClr val="FF0000"/>
                </a:solidFill>
              </a:rPr>
              <a:t>Fail</a:t>
            </a:r>
            <a:r>
              <a:rPr lang="en-US" sz="2800" dirty="0"/>
              <a:t> to create a </a:t>
            </a:r>
            <a:r>
              <a:rPr lang="en-US" sz="2800" dirty="0">
                <a:solidFill>
                  <a:srgbClr val="FF0000"/>
                </a:solidFill>
              </a:rPr>
              <a:t>caring</a:t>
            </a:r>
            <a:r>
              <a:rPr lang="en-US" sz="2800" dirty="0"/>
              <a:t> environment that is conducive to promoting children’s </a:t>
            </a:r>
            <a:r>
              <a:rPr lang="en-US" sz="2800" b="1" dirty="0">
                <a:solidFill>
                  <a:srgbClr val="139D41"/>
                </a:solidFill>
              </a:rPr>
              <a:t>emotional, social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139D41"/>
                </a:solidFill>
              </a:rPr>
              <a:t>intellectual, physical, spiritual,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rgbClr val="139D41"/>
                </a:solidFill>
              </a:rPr>
              <a:t>creative </a:t>
            </a:r>
            <a:r>
              <a:rPr lang="en-US" sz="2800" dirty="0"/>
              <a:t>growth.</a:t>
            </a:r>
          </a:p>
          <a:p>
            <a:pPr marL="566737" indent="-457200">
              <a:defRPr/>
            </a:pPr>
            <a:r>
              <a:rPr lang="en-US" sz="2800" dirty="0">
                <a:solidFill>
                  <a:srgbClr val="FF0000"/>
                </a:solidFill>
              </a:rPr>
              <a:t>Fail to bond and form early attachments</a:t>
            </a:r>
            <a:r>
              <a:rPr lang="en-US" sz="2800" dirty="0"/>
              <a:t>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000" b="1" dirty="0"/>
              <a:t>P. 15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72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2800" b="1" dirty="0"/>
              <a:t>Lack of Parental Empathy</a:t>
            </a:r>
            <a:endParaRPr lang="en-US" sz="2800" b="1" dirty="0"/>
          </a:p>
        </p:txBody>
      </p:sp>
      <p:pic>
        <p:nvPicPr>
          <p:cNvPr id="3074" name="Picture 2" descr="http://tse2.mm.bing.net/th?id=OIP.Mcdd08f7d1caa729a04b7fdb2beb92f84H0&amp;pid=15.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r="198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altLang="en-US" sz="3200" dirty="0"/>
          </a:p>
          <a:p>
            <a:pPr algn="ctr"/>
            <a:r>
              <a:rPr lang="en-US" altLang="en-US" sz="2800" dirty="0"/>
              <a:t>Children should be obedient to authority figures.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078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Hopes  and Fears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sz="3200" dirty="0"/>
          </a:p>
          <a:p>
            <a:pPr algn="ctr"/>
            <a:r>
              <a:rPr lang="en-US" sz="3200" dirty="0"/>
              <a:t>Hopes for the families you serve.</a:t>
            </a:r>
            <a:br>
              <a:rPr lang="en-US" sz="3200" dirty="0"/>
            </a:br>
            <a:endParaRPr lang="en-US" sz="3200" dirty="0"/>
          </a:p>
          <a:p>
            <a:pPr algn="ctr"/>
            <a:r>
              <a:rPr lang="en-US" sz="3200" dirty="0"/>
              <a:t>Fears for the families you serve.</a:t>
            </a:r>
          </a:p>
        </p:txBody>
      </p:sp>
    </p:spTree>
    <p:extLst>
      <p:ext uri="{BB962C8B-B14F-4D97-AF65-F5344CB8AC3E}">
        <p14:creationId xmlns:p14="http://schemas.microsoft.com/office/powerpoint/2010/main" val="2249238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2800" b="1" dirty="0"/>
              <a:t>Lack of Parental Empathy</a:t>
            </a:r>
            <a:endParaRPr lang="en-US" sz="2800" b="1" dirty="0"/>
          </a:p>
        </p:txBody>
      </p:sp>
      <p:pic>
        <p:nvPicPr>
          <p:cNvPr id="5" name="Picture 3" descr="baby-cry-240-j-321399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341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altLang="en-US" sz="3200" dirty="0"/>
          </a:p>
          <a:p>
            <a:r>
              <a:rPr lang="en-US" altLang="en-US" sz="2800" dirty="0"/>
              <a:t>Parents spoil babies by picking them up when they cry.</a:t>
            </a:r>
          </a:p>
        </p:txBody>
      </p:sp>
    </p:spTree>
    <p:extLst>
      <p:ext uri="{BB962C8B-B14F-4D97-AF65-F5344CB8AC3E}">
        <p14:creationId xmlns:p14="http://schemas.microsoft.com/office/powerpoint/2010/main" val="2506805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sz="3200" b="1" dirty="0"/>
              <a:t>Lack of Parental Empathy</a:t>
            </a:r>
          </a:p>
        </p:txBody>
      </p:sp>
      <p:pic>
        <p:nvPicPr>
          <p:cNvPr id="59395" name="Picture 4" descr="StgImag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19300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altLang="en-US" sz="2800" dirty="0"/>
          </a:p>
          <a:p>
            <a:pPr algn="ctr"/>
            <a:r>
              <a:rPr lang="en-US" altLang="en-US" sz="2800" dirty="0"/>
              <a:t>The less children know the better off they are.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7408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rgbClr val="660066"/>
                </a:solidFill>
              </a:rPr>
              <a:t> Children develop: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Diminished</a:t>
            </a:r>
            <a:r>
              <a:rPr lang="en-US" sz="2800" dirty="0">
                <a:solidFill>
                  <a:srgbClr val="7030A0"/>
                </a:solidFill>
              </a:rPr>
              <a:t> ability to </a:t>
            </a:r>
            <a:r>
              <a:rPr lang="en-US" sz="2800" dirty="0">
                <a:solidFill>
                  <a:srgbClr val="FF0000"/>
                </a:solidFill>
              </a:rPr>
              <a:t>trust</a:t>
            </a:r>
            <a:r>
              <a:rPr lang="en-US" sz="2800" dirty="0">
                <a:solidFill>
                  <a:srgbClr val="7030A0"/>
                </a:solidFill>
              </a:rPr>
              <a:t> with </a:t>
            </a:r>
            <a:r>
              <a:rPr lang="en-US" sz="2800" dirty="0">
                <a:solidFill>
                  <a:srgbClr val="FF0000"/>
                </a:solidFill>
              </a:rPr>
              <a:t>fears</a:t>
            </a:r>
            <a:r>
              <a:rPr lang="en-US" sz="2800" dirty="0">
                <a:solidFill>
                  <a:srgbClr val="7030A0"/>
                </a:solidFill>
              </a:rPr>
              <a:t> of </a:t>
            </a:r>
            <a:r>
              <a:rPr lang="en-US" sz="2800" dirty="0">
                <a:solidFill>
                  <a:srgbClr val="FF0000"/>
                </a:solidFill>
              </a:rPr>
              <a:t>abandonment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Difficulty</a:t>
            </a:r>
            <a:r>
              <a:rPr lang="en-US" sz="2800" dirty="0">
                <a:solidFill>
                  <a:srgbClr val="7030A0"/>
                </a:solidFill>
              </a:rPr>
              <a:t> in </a:t>
            </a:r>
            <a:r>
              <a:rPr lang="en-US" sz="2800" dirty="0">
                <a:solidFill>
                  <a:srgbClr val="FF0000"/>
                </a:solidFill>
              </a:rPr>
              <a:t>taking care </a:t>
            </a:r>
            <a:r>
              <a:rPr lang="en-US" sz="2800" dirty="0">
                <a:solidFill>
                  <a:srgbClr val="7030A0"/>
                </a:solidFill>
              </a:rPr>
              <a:t>of </a:t>
            </a:r>
            <a:r>
              <a:rPr lang="en-US" sz="2800" dirty="0">
                <a:solidFill>
                  <a:srgbClr val="FF0000"/>
                </a:solidFill>
              </a:rPr>
              <a:t>one’s self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7030A0"/>
                </a:solidFill>
              </a:rPr>
              <a:t>Develop </a:t>
            </a:r>
            <a:r>
              <a:rPr lang="en-US" sz="2800" dirty="0">
                <a:solidFill>
                  <a:srgbClr val="FF0000"/>
                </a:solidFill>
              </a:rPr>
              <a:t>clingy relationships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7030A0"/>
                </a:solidFill>
              </a:rPr>
              <a:t>Focus is on self and </a:t>
            </a:r>
            <a:r>
              <a:rPr lang="en-US" sz="2800" dirty="0">
                <a:solidFill>
                  <a:srgbClr val="FF0000"/>
                </a:solidFill>
              </a:rPr>
              <a:t>easily led </a:t>
            </a:r>
            <a:r>
              <a:rPr lang="en-US" sz="2800" dirty="0">
                <a:solidFill>
                  <a:srgbClr val="7030A0"/>
                </a:solidFill>
              </a:rPr>
              <a:t>by others.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Possessive</a:t>
            </a:r>
            <a:r>
              <a:rPr lang="en-US" sz="2800" dirty="0">
                <a:solidFill>
                  <a:srgbClr val="7030A0"/>
                </a:solidFill>
              </a:rPr>
              <a:t> and </a:t>
            </a:r>
            <a:r>
              <a:rPr lang="en-US" sz="2800" dirty="0">
                <a:solidFill>
                  <a:srgbClr val="FF0000"/>
                </a:solidFill>
              </a:rPr>
              <a:t>smothering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relationships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Inability</a:t>
            </a:r>
            <a:r>
              <a:rPr lang="en-US" sz="2800" dirty="0">
                <a:solidFill>
                  <a:srgbClr val="7030A0"/>
                </a:solidFill>
              </a:rPr>
              <a:t> to </a:t>
            </a:r>
            <a:r>
              <a:rPr lang="en-US" sz="2800" dirty="0">
                <a:solidFill>
                  <a:srgbClr val="FF0000"/>
                </a:solidFill>
              </a:rPr>
              <a:t>communicate feelings </a:t>
            </a:r>
            <a:r>
              <a:rPr lang="en-US" sz="2800" dirty="0">
                <a:solidFill>
                  <a:srgbClr val="7030A0"/>
                </a:solidFill>
              </a:rPr>
              <a:t>in </a:t>
            </a:r>
            <a:r>
              <a:rPr lang="en-US" sz="2800" dirty="0">
                <a:solidFill>
                  <a:srgbClr val="FF0000"/>
                </a:solidFill>
              </a:rPr>
              <a:t>healthy ways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Inability</a:t>
            </a:r>
            <a:r>
              <a:rPr lang="en-US" sz="2800" dirty="0">
                <a:solidFill>
                  <a:srgbClr val="7030A0"/>
                </a:solidFill>
              </a:rPr>
              <a:t> to </a:t>
            </a:r>
            <a:r>
              <a:rPr lang="en-US" sz="2800" dirty="0">
                <a:solidFill>
                  <a:srgbClr val="FF0000"/>
                </a:solidFill>
              </a:rPr>
              <a:t>bond</a:t>
            </a:r>
            <a:r>
              <a:rPr lang="en-US" sz="2800" dirty="0">
                <a:solidFill>
                  <a:srgbClr val="7030A0"/>
                </a:solidFill>
              </a:rPr>
              <a:t>  with </a:t>
            </a:r>
            <a:r>
              <a:rPr lang="en-US" sz="2800" dirty="0">
                <a:solidFill>
                  <a:srgbClr val="FF0000"/>
                </a:solidFill>
              </a:rPr>
              <a:t>others</a:t>
            </a:r>
            <a:r>
              <a:rPr lang="en-US" sz="2800" dirty="0">
                <a:solidFill>
                  <a:srgbClr val="7030A0"/>
                </a:solidFill>
              </a:rPr>
              <a:t> and to </a:t>
            </a:r>
            <a:r>
              <a:rPr lang="en-US" sz="2800" dirty="0">
                <a:solidFill>
                  <a:srgbClr val="FF0000"/>
                </a:solidFill>
              </a:rPr>
              <a:t>form positive attachments </a:t>
            </a: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15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7030A0"/>
              </a:solidFill>
            </a:endParaRPr>
          </a:p>
          <a:p>
            <a:pPr marL="0" indent="0" algn="r" eaLnBrk="1" hangingPunct="1">
              <a:buNone/>
              <a:defRPr/>
            </a:pPr>
            <a:endParaRPr lang="en-US" sz="1000" b="1" dirty="0"/>
          </a:p>
          <a:p>
            <a:pPr marL="0" indent="0" algn="r" eaLnBrk="1" hangingPunct="1">
              <a:buNone/>
              <a:defRPr/>
            </a:pPr>
            <a:endParaRPr lang="en-US" sz="1000" b="1" dirty="0"/>
          </a:p>
          <a:p>
            <a:pPr marL="0" indent="0" algn="r" eaLnBrk="1" hangingPunct="1">
              <a:buNone/>
              <a:defRPr/>
            </a:pPr>
            <a:endParaRPr lang="en-US" sz="1000" b="1" dirty="0"/>
          </a:p>
          <a:p>
            <a:pPr marL="0" indent="0" eaLnBrk="1" hangingPunct="1">
              <a:buNone/>
              <a:defRPr/>
            </a:pPr>
            <a:endParaRPr lang="en-US" sz="2800" b="1" dirty="0">
              <a:solidFill>
                <a:srgbClr val="660066"/>
              </a:solidFill>
            </a:endParaRPr>
          </a:p>
          <a:p>
            <a:pPr eaLnBrk="1" hangingPunct="1">
              <a:defRPr/>
            </a:pPr>
            <a:endParaRPr lang="en-US" sz="2800" dirty="0">
              <a:solidFill>
                <a:srgbClr val="660066"/>
              </a:solidFill>
            </a:endParaRP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Common Effects of Low Parental Empathy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5176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Attachment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Infants will adopt 1 of the 3 ways of relating to their parent</a:t>
            </a:r>
          </a:p>
        </p:txBody>
      </p:sp>
    </p:spTree>
    <p:extLst>
      <p:ext uri="{BB962C8B-B14F-4D97-AF65-F5344CB8AC3E}">
        <p14:creationId xmlns:p14="http://schemas.microsoft.com/office/powerpoint/2010/main" val="774054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Secure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Attachment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Child sees mother/father as supportive and feels free to explore the world.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       </a:t>
            </a:r>
            <a:r>
              <a:rPr lang="en-US" sz="1200" dirty="0"/>
              <a:t>p. 16</a:t>
            </a:r>
          </a:p>
          <a:p>
            <a:endParaRPr lang="en-US" dirty="0"/>
          </a:p>
        </p:txBody>
      </p:sp>
      <p:pic>
        <p:nvPicPr>
          <p:cNvPr id="7" name="Picture Placeholder 6" descr="http://www.sleepnanny.co.uk/wp-content/uploads/2015/04/Mother-Baby-1150x1409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8" b="119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41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Anxious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Attachment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Child sees mother/father as an unpredictable caregiver and commits his or her life to earning mother/father’s love.</a:t>
            </a:r>
          </a:p>
          <a:p>
            <a:endParaRPr lang="en-US" sz="2000" dirty="0"/>
          </a:p>
          <a:p>
            <a:r>
              <a:rPr lang="en-US" sz="2000" dirty="0"/>
              <a:t>	       </a:t>
            </a:r>
            <a:r>
              <a:rPr lang="en-US" sz="1100" dirty="0"/>
              <a:t>p. 16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7" name="Picture Placeholder 6" descr="http://boulderanxietypsychologist.com/wp-content/uploads/2014/02/separation-anxiety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r="1419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054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Avoidant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Attachment</a:t>
            </a:r>
            <a:endParaRPr lang="en-US" sz="28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Child sees mother as rejecting and consequently discounts his or her own needs.</a:t>
            </a:r>
          </a:p>
          <a:p>
            <a:endParaRPr lang="en-US" sz="2400" dirty="0"/>
          </a:p>
          <a:p>
            <a:r>
              <a:rPr lang="en-US" sz="2400" dirty="0"/>
              <a:t>	       </a:t>
            </a:r>
            <a:r>
              <a:rPr lang="en-US" sz="1200" dirty="0"/>
              <a:t>p. 16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8" name="Picture Placeholder 7" descr="http://www.psychalive.org/wp-content/uploads/2015/10/iStock_000009036975Small-265x300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" b="885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422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Children need to feel confident that their feelings will be heard.</a:t>
            </a:r>
          </a:p>
          <a:p>
            <a:r>
              <a:rPr lang="en-US" sz="2800" dirty="0">
                <a:solidFill>
                  <a:srgbClr val="C00000"/>
                </a:solidFill>
              </a:rPr>
              <a:t>Name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C00000"/>
                </a:solidFill>
              </a:rPr>
              <a:t>honor </a:t>
            </a:r>
            <a:r>
              <a:rPr lang="en-US" sz="2800" dirty="0"/>
              <a:t>the feeling the child may be expressing.</a:t>
            </a:r>
          </a:p>
          <a:p>
            <a:r>
              <a:rPr lang="en-US" sz="2800" dirty="0"/>
              <a:t>All feelings have energy. Children need to learn proper ways to express the energy.</a:t>
            </a:r>
          </a:p>
          <a:p>
            <a:r>
              <a:rPr lang="en-US" sz="2800" dirty="0"/>
              <a:t>Babies need to be comforted when they are crying and not be told to stop crying.</a:t>
            </a:r>
          </a:p>
          <a:p>
            <a:r>
              <a:rPr lang="en-US" sz="2800" dirty="0"/>
              <a:t>Parents are the primary source for teaching emotional regulation through modeling.</a:t>
            </a:r>
          </a:p>
          <a:p>
            <a:pPr marL="0" indent="0" algn="r">
              <a:buNone/>
            </a:pPr>
            <a:r>
              <a:rPr lang="en-US" sz="1200" b="1" dirty="0"/>
              <a:t>P. 15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Emotional Regulation</a:t>
            </a:r>
          </a:p>
        </p:txBody>
      </p:sp>
    </p:spTree>
    <p:extLst>
      <p:ext uri="{BB962C8B-B14F-4D97-AF65-F5344CB8AC3E}">
        <p14:creationId xmlns:p14="http://schemas.microsoft.com/office/powerpoint/2010/main" val="2240063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Strong Belief in Physical Punishment   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Construct </a:t>
            </a:r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dirty="0">
                <a:solidFill>
                  <a:schemeClr val="tx1"/>
                </a:solidFill>
              </a:rPr>
              <a:t> of the AAPI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en-US" sz="1800" dirty="0">
              <a:solidFill>
                <a:srgbClr val="7030A0"/>
              </a:solidFill>
            </a:endParaRPr>
          </a:p>
          <a:p>
            <a:pPr eaLnBrk="1" hangingPunct="1">
              <a:buFont typeface="Wingdings 3" pitchFamily="18" charset="2"/>
              <a:buNone/>
            </a:pPr>
            <a:r>
              <a:rPr lang="en-US" b="1" dirty="0">
                <a:solidFill>
                  <a:srgbClr val="FF0000"/>
                </a:solidFill>
              </a:rPr>
              <a:t>Process: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dirty="0">
                <a:solidFill>
                  <a:srgbClr val="7030A0"/>
                </a:solidFill>
              </a:rPr>
              <a:t>Physical punishment is generally the preferred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dirty="0">
                <a:solidFill>
                  <a:srgbClr val="7030A0"/>
                </a:solidFill>
              </a:rPr>
              <a:t>means of discipline used by abusive parents.</a:t>
            </a:r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Spanking, hitting, whooping, beating, popping are all variations of the same theme: physical pain caused by hitting.</a:t>
            </a:r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Corporal punishment has been documented as a practice during the ancient times when infanticide was allowed.</a:t>
            </a:r>
          </a:p>
          <a:p>
            <a:pPr marL="0" indent="0" eaLnBrk="1" hangingPunct="1">
              <a:buNone/>
            </a:pPr>
            <a:r>
              <a:rPr lang="en-US" sz="1000" b="1" dirty="0">
                <a:solidFill>
                  <a:srgbClr val="7030A0"/>
                </a:solidFill>
              </a:rPr>
              <a:t>								</a:t>
            </a:r>
          </a:p>
          <a:p>
            <a:pPr marL="0" indent="0" eaLnBrk="1" hangingPunct="1">
              <a:buNone/>
            </a:pPr>
            <a:endParaRPr lang="en-US" sz="1000" b="1" dirty="0">
              <a:solidFill>
                <a:srgbClr val="7030A0"/>
              </a:solidFill>
            </a:endParaRPr>
          </a:p>
          <a:p>
            <a:pPr marL="0" indent="0" eaLnBrk="1" hangingPunct="1">
              <a:buNone/>
            </a:pPr>
            <a:r>
              <a:rPr lang="en-US" sz="1000" b="1" dirty="0">
                <a:solidFill>
                  <a:srgbClr val="7030A0"/>
                </a:solidFill>
              </a:rPr>
              <a:t>								</a:t>
            </a:r>
            <a:r>
              <a:rPr lang="en-US" sz="1200" b="1" dirty="0"/>
              <a:t>P. 16</a:t>
            </a:r>
          </a:p>
          <a:p>
            <a:pPr eaLnBrk="1" hangingPunct="1">
              <a:buFont typeface="Wingdings 3" pitchFamily="18" charset="2"/>
              <a:buNone/>
            </a:pP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71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Strong Belief in Corporal Punishment</a:t>
            </a:r>
            <a:endParaRPr lang="en-US" altLang="en-US" b="1" dirty="0"/>
          </a:p>
        </p:txBody>
      </p:sp>
      <p:pic>
        <p:nvPicPr>
          <p:cNvPr id="74755" name="Picture 3" descr="parenti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altLang="en-US" sz="2400" dirty="0"/>
              <a:t>The problem with kids today is that parents give them too much freedom.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270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 is Abuse or Neglect?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pPr algn="ctr"/>
            <a:r>
              <a:rPr lang="en-US" sz="3600" dirty="0"/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3363228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Strong Belief in Corporal Punishment</a:t>
            </a:r>
          </a:p>
        </p:txBody>
      </p:sp>
      <p:pic>
        <p:nvPicPr>
          <p:cNvPr id="31746" name="Picture 2" descr="http://cdn.someecards.com/someecards/filestorage/Fgemchild-bel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r="86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altLang="en-US" sz="3200" dirty="0"/>
          </a:p>
          <a:p>
            <a:pPr algn="ctr"/>
            <a:r>
              <a:rPr lang="en-US" altLang="en-US" sz="2400" dirty="0"/>
              <a:t>Children learn respect through strict discipline.</a:t>
            </a:r>
          </a:p>
        </p:txBody>
      </p:sp>
    </p:spTree>
    <p:extLst>
      <p:ext uri="{BB962C8B-B14F-4D97-AF65-F5344CB8AC3E}">
        <p14:creationId xmlns:p14="http://schemas.microsoft.com/office/powerpoint/2010/main" val="3756286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Strong Belief in Corporal Punishment</a:t>
            </a:r>
          </a:p>
        </p:txBody>
      </p:sp>
      <p:pic>
        <p:nvPicPr>
          <p:cNvPr id="34818" name="Picture 2" descr="http://schoolpaddlingblog.com/wp-content/uploads/2014/01/realistic-high-school-paddling-corporal-punishment-videos-1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r="1420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altLang="en-US" sz="3200" dirty="0"/>
          </a:p>
          <a:p>
            <a:pPr algn="ctr"/>
            <a:r>
              <a:rPr lang="en-US" altLang="en-US" sz="2600" dirty="0"/>
              <a:t>If you love your children, you will spank them when they misbehave.</a:t>
            </a:r>
          </a:p>
        </p:txBody>
      </p:sp>
    </p:spTree>
    <p:extLst>
      <p:ext uri="{BB962C8B-B14F-4D97-AF65-F5344CB8AC3E}">
        <p14:creationId xmlns:p14="http://schemas.microsoft.com/office/powerpoint/2010/main" val="1152388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/>
          </a:bodyPr>
          <a:lstStyle/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Process</a:t>
            </a:r>
            <a:r>
              <a:rPr lang="en-US" sz="2800" b="1" dirty="0"/>
              <a:t>:</a:t>
            </a:r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en-US" sz="2800" dirty="0"/>
              <a:t>Parents hit children to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teach them right from wrong.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en-US" sz="2800" dirty="0"/>
              <a:t>Parents hit children as a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form of punishment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en-US" sz="2800" dirty="0"/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en-US" sz="2800" dirty="0"/>
              <a:t>Parents hit children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based on religious writings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endParaRPr lang="en-US" sz="2800" dirty="0"/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en-US" sz="2800" dirty="0"/>
              <a:t>Parents hit children as an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“act of love.”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en-US" sz="2800" dirty="0"/>
              <a:t>Parents hit children because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2060"/>
                </a:solidFill>
              </a:rPr>
              <a:t>it’s a </a:t>
            </a:r>
            <a:r>
              <a:rPr lang="en-US" sz="2800" b="1" dirty="0">
                <a:solidFill>
                  <a:srgbClr val="FF0000"/>
                </a:solidFill>
              </a:rPr>
              <a:t>cultural practice.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en-US" sz="2800" dirty="0"/>
              <a:t>Parents hit children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2060"/>
                </a:solidFill>
              </a:rPr>
              <a:t>to </a:t>
            </a:r>
            <a:r>
              <a:rPr lang="en-US" sz="2800" b="1" dirty="0">
                <a:solidFill>
                  <a:srgbClr val="FF0000"/>
                </a:solidFill>
              </a:rPr>
              <a:t>prepare</a:t>
            </a:r>
            <a:r>
              <a:rPr lang="en-US" sz="2800" b="1" dirty="0">
                <a:solidFill>
                  <a:srgbClr val="002060"/>
                </a:solidFill>
              </a:rPr>
              <a:t> them for the </a:t>
            </a:r>
            <a:r>
              <a:rPr lang="en-US" sz="2800" b="1" dirty="0">
                <a:solidFill>
                  <a:srgbClr val="FF0000"/>
                </a:solidFill>
              </a:rPr>
              <a:t>real world.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r>
              <a:rPr lang="en-US" sz="1300" b="1" dirty="0"/>
              <a:t>P. 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 Parents Hit their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92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Common Effects of using Physical Punishment on Children: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Children identify with the </a:t>
            </a:r>
            <a:r>
              <a:rPr lang="en-US" dirty="0">
                <a:solidFill>
                  <a:srgbClr val="FF0000"/>
                </a:solidFill>
              </a:rPr>
              <a:t>act of spanking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 an </a:t>
            </a:r>
            <a:r>
              <a:rPr lang="en-US" dirty="0">
                <a:solidFill>
                  <a:srgbClr val="FF0000"/>
                </a:solidFill>
              </a:rPr>
              <a:t>act caring.</a:t>
            </a:r>
          </a:p>
          <a:p>
            <a:pPr marL="624078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Children hold </a:t>
            </a:r>
            <a:r>
              <a:rPr lang="en-US" dirty="0">
                <a:solidFill>
                  <a:srgbClr val="FF0000"/>
                </a:solidFill>
              </a:rPr>
              <a:t>repressed anger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towards the one doing the hitting.</a:t>
            </a:r>
          </a:p>
          <a:p>
            <a:pPr marL="624078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Children </a:t>
            </a:r>
            <a:r>
              <a:rPr lang="en-US" dirty="0">
                <a:solidFill>
                  <a:srgbClr val="FF0000"/>
                </a:solidFill>
              </a:rPr>
              <a:t>develop anxious and angry attachments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624078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Children </a:t>
            </a:r>
            <a:r>
              <a:rPr lang="en-US" dirty="0">
                <a:solidFill>
                  <a:srgbClr val="FF0000"/>
                </a:solidFill>
              </a:rPr>
              <a:t>use violence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 a way of </a:t>
            </a:r>
            <a:r>
              <a:rPr lang="en-US" dirty="0">
                <a:solidFill>
                  <a:srgbClr val="FF0000"/>
                </a:solidFill>
              </a:rPr>
              <a:t>solving problems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replicate the CP as parent.</a:t>
            </a:r>
          </a:p>
          <a:p>
            <a:pPr marL="624078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Children learn </a:t>
            </a:r>
            <a:r>
              <a:rPr lang="en-US" dirty="0">
                <a:solidFill>
                  <a:srgbClr val="FF0000"/>
                </a:solidFill>
              </a:rPr>
              <a:t>CP is normative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pass the act on to </a:t>
            </a:r>
            <a:r>
              <a:rPr lang="en-US" dirty="0">
                <a:solidFill>
                  <a:srgbClr val="FF0000"/>
                </a:solidFill>
              </a:rPr>
              <a:t>another generation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dirty="0"/>
          </a:p>
          <a:p>
            <a:endParaRPr lang="en-US" dirty="0"/>
          </a:p>
          <a:p>
            <a:pPr marL="1737360" lvl="8" indent="0">
              <a:buNone/>
            </a:pPr>
            <a:r>
              <a:rPr lang="en-US" sz="1200" dirty="0"/>
              <a:t>                                                                                                                                  </a:t>
            </a:r>
            <a:r>
              <a:rPr lang="en-US" sz="1200" b="1" dirty="0"/>
              <a:t>P. 16</a:t>
            </a:r>
          </a:p>
        </p:txBody>
      </p:sp>
    </p:spTree>
    <p:extLst>
      <p:ext uri="{BB962C8B-B14F-4D97-AF65-F5344CB8AC3E}">
        <p14:creationId xmlns:p14="http://schemas.microsoft.com/office/powerpoint/2010/main" val="212613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Parent-Child Role Reversal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Construct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chemeClr val="tx1"/>
                </a:solidFill>
              </a:rPr>
              <a:t> of the AAPI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229600" cy="4876800"/>
          </a:xfrm>
        </p:spPr>
        <p:txBody>
          <a:bodyPr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Process: 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Parent-child role reversal is an interchanging of traditional role behaviors between a parent and child.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Child adopts some of the </a:t>
            </a:r>
            <a:r>
              <a:rPr lang="en-US" sz="2800" dirty="0">
                <a:solidFill>
                  <a:srgbClr val="FF0000"/>
                </a:solidFill>
              </a:rPr>
              <a:t>behaviors traditionally associated with parents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Common occurrence when </a:t>
            </a:r>
            <a:r>
              <a:rPr lang="en-US" sz="2800" dirty="0">
                <a:solidFill>
                  <a:srgbClr val="FF0000"/>
                </a:solidFill>
              </a:rPr>
              <a:t>parents lack the support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of a </a:t>
            </a:r>
            <a:r>
              <a:rPr lang="en-US" sz="2800" dirty="0">
                <a:solidFill>
                  <a:srgbClr val="FF0000"/>
                </a:solidFill>
              </a:rPr>
              <a:t>partner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Common among </a:t>
            </a:r>
            <a:r>
              <a:rPr lang="en-US" sz="2800" dirty="0">
                <a:solidFill>
                  <a:srgbClr val="FF0000"/>
                </a:solidFill>
              </a:rPr>
              <a:t>single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parents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Common </a:t>
            </a:r>
            <a:r>
              <a:rPr lang="en-US" sz="2800" dirty="0">
                <a:solidFill>
                  <a:srgbClr val="FF0000"/>
                </a:solidFill>
              </a:rPr>
              <a:t>parents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who are </a:t>
            </a:r>
            <a:r>
              <a:rPr lang="en-US" sz="2800" dirty="0">
                <a:solidFill>
                  <a:srgbClr val="FF0000"/>
                </a:solidFill>
              </a:rPr>
              <a:t>very needy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themselves. </a:t>
            </a:r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r>
              <a:rPr lang="en-US" sz="1000" b="1" dirty="0"/>
              <a:t>P. 17</a:t>
            </a:r>
          </a:p>
        </p:txBody>
      </p:sp>
    </p:spTree>
    <p:extLst>
      <p:ext uri="{BB962C8B-B14F-4D97-AF65-F5344CB8AC3E}">
        <p14:creationId xmlns:p14="http://schemas.microsoft.com/office/powerpoint/2010/main" val="1605544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Grp="1" noChangeArrowheads="1"/>
          </p:cNvSpPr>
          <p:nvPr>
            <p:ph type="title"/>
          </p:nvPr>
        </p:nvSpPr>
        <p:spPr>
          <a:xfrm>
            <a:off x="381000" y="792480"/>
            <a:ext cx="2218880" cy="126492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/>
              <a:t>Parent/Child Role Reversal</a:t>
            </a:r>
          </a:p>
        </p:txBody>
      </p:sp>
      <p:pic>
        <p:nvPicPr>
          <p:cNvPr id="68611" name="pd_child_080304_mn.jpg" descr="Child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dirty="0"/>
          </a:p>
          <a:p>
            <a:pPr algn="ctr"/>
            <a:r>
              <a:rPr lang="en-US" altLang="en-US" sz="2400" dirty="0"/>
              <a:t>In father’s absence, the son needs to become the man of the house.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1200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Grp="1" noChangeArrowheads="1"/>
          </p:cNvSpPr>
          <p:nvPr>
            <p:ph type="title"/>
          </p:nvPr>
        </p:nvSpPr>
        <p:spPr>
          <a:xfrm>
            <a:off x="304800" y="792480"/>
            <a:ext cx="2295080" cy="126492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/>
              <a:t>Parent/Child Role Reversal</a:t>
            </a:r>
          </a:p>
        </p:txBody>
      </p:sp>
      <p:pic>
        <p:nvPicPr>
          <p:cNvPr id="69635" name="Picture 3" descr="1001908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r="12092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altLang="en-US" sz="2800" dirty="0"/>
          </a:p>
          <a:p>
            <a:pPr algn="ctr"/>
            <a:r>
              <a:rPr lang="en-US" altLang="en-US" sz="2400" dirty="0"/>
              <a:t>Parents should be able to confide in their children.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4984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Grp="1" noChangeArrowheads="1"/>
          </p:cNvSpPr>
          <p:nvPr>
            <p:ph type="title"/>
          </p:nvPr>
        </p:nvSpPr>
        <p:spPr>
          <a:xfrm>
            <a:off x="304800" y="792480"/>
            <a:ext cx="2295080" cy="126492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/>
              <a:t>Parent/Child Role Reversal</a:t>
            </a:r>
          </a:p>
        </p:txBody>
      </p:sp>
      <p:pic>
        <p:nvPicPr>
          <p:cNvPr id="70659" name="Picture 4" descr="worst_parents_009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r="5592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altLang="en-US" sz="2400" dirty="0"/>
          </a:p>
          <a:p>
            <a:pPr algn="ctr"/>
            <a:r>
              <a:rPr lang="en-US" altLang="en-US" sz="2400" dirty="0"/>
              <a:t>Children should be the main source of comfort for their parents.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6438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Parentified</a:t>
            </a:r>
            <a:r>
              <a:rPr lang="en-US" sz="2800" b="1" dirty="0"/>
              <a:t> Child</a:t>
            </a:r>
          </a:p>
        </p:txBody>
      </p:sp>
      <p:pic>
        <p:nvPicPr>
          <p:cNvPr id="4" name="Content Placeholder 3" descr="https://andreadavisart.files.wordpress.com/2015/04/child_parent_reverse-300x300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" b="379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pPr algn="ctr"/>
            <a:r>
              <a:rPr lang="en-US" sz="2800" dirty="0"/>
              <a:t>What are the effects?</a:t>
            </a:r>
          </a:p>
        </p:txBody>
      </p:sp>
    </p:spTree>
    <p:extLst>
      <p:ext uri="{BB962C8B-B14F-4D97-AF65-F5344CB8AC3E}">
        <p14:creationId xmlns:p14="http://schemas.microsoft.com/office/powerpoint/2010/main" val="1386935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Children fail to negotiate the  developmental tasks of childhood.</a:t>
            </a:r>
          </a:p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Develop </a:t>
            </a:r>
            <a:r>
              <a:rPr lang="en-US" sz="2800" dirty="0">
                <a:solidFill>
                  <a:srgbClr val="FF0000"/>
                </a:solidFill>
              </a:rPr>
              <a:t>feelings of inadequacy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Lag behind in </a:t>
            </a:r>
            <a:r>
              <a:rPr lang="en-US" sz="2800" dirty="0">
                <a:solidFill>
                  <a:srgbClr val="FF0000"/>
                </a:solidFill>
              </a:rPr>
              <a:t>social and emotional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development.</a:t>
            </a:r>
          </a:p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Often view themselves as </a:t>
            </a:r>
            <a:r>
              <a:rPr lang="en-US" sz="2800" dirty="0">
                <a:solidFill>
                  <a:srgbClr val="FF0000"/>
                </a:solidFill>
              </a:rPr>
              <a:t>existing to meet the needs of others.</a:t>
            </a:r>
          </a:p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Develop a “role-based” identity.</a:t>
            </a:r>
          </a:p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Have a </a:t>
            </a:r>
            <a:r>
              <a:rPr lang="en-US" sz="2800" dirty="0">
                <a:solidFill>
                  <a:srgbClr val="FF0000"/>
                </a:solidFill>
              </a:rPr>
              <a:t>limited sense of self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Have difficulty relating to children; </a:t>
            </a:r>
            <a:r>
              <a:rPr lang="en-US" sz="2800" dirty="0">
                <a:solidFill>
                  <a:srgbClr val="FF0000"/>
                </a:solidFill>
              </a:rPr>
              <a:t>play is acting foolish.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17</a:t>
            </a:r>
          </a:p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624078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Common effects of role reversal on children: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826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Tragic Results of Child Abuse and Neglect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96200" cy="4876800"/>
          </a:xfrm>
        </p:spPr>
        <p:txBody>
          <a:bodyPr>
            <a:normAutofit/>
          </a:bodyPr>
          <a:lstStyle/>
          <a:p>
            <a:pPr eaLnBrk="1" hangingPunct="1"/>
            <a:endParaRPr lang="en-US" sz="28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en-US" sz="2800" dirty="0">
                <a:solidFill>
                  <a:srgbClr val="0070C0"/>
                </a:solidFill>
                <a:latin typeface="Arial" charset="0"/>
              </a:rPr>
              <a:t>It is estimated that 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five</a:t>
            </a:r>
            <a:r>
              <a:rPr lang="en-US" sz="2800" dirty="0">
                <a:solidFill>
                  <a:srgbClr val="0070C0"/>
                </a:solidFill>
                <a:latin typeface="Arial" charset="0"/>
              </a:rPr>
              <a:t> children die each day from abuse and/or neglect.</a:t>
            </a:r>
          </a:p>
          <a:p>
            <a:pPr eaLnBrk="1" hangingPunct="1"/>
            <a:r>
              <a:rPr lang="en-US" sz="2800" dirty="0">
                <a:solidFill>
                  <a:srgbClr val="139D41"/>
                </a:solidFill>
                <a:latin typeface="Arial" charset="0"/>
              </a:rPr>
              <a:t>Do the math:  5 children x 365 = 1,825 dead each year x 81 years (average lifespan of American female) = 147,825 children will die.</a:t>
            </a:r>
          </a:p>
          <a:p>
            <a:pPr eaLnBrk="1" hangingPunct="1"/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The negative health effects reach well beyond these fatalities.   </a:t>
            </a:r>
            <a:endParaRPr lang="en-US" sz="3600" b="1" dirty="0">
              <a:solidFill>
                <a:srgbClr val="FF0000"/>
              </a:solidFill>
            </a:endParaRPr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r>
              <a:rPr lang="en-US" sz="1200" b="1" dirty="0"/>
              <a:t>P.  9</a:t>
            </a:r>
            <a:endParaRPr lang="en-US" sz="1200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eaLnBrk="1" hangingPunct="1"/>
            <a:endParaRPr lang="en-US" sz="2800" dirty="0">
              <a:solidFill>
                <a:srgbClr val="00206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2800" dirty="0">
              <a:solidFill>
                <a:srgbClr val="139D41"/>
              </a:solidFill>
              <a:latin typeface="Arial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68556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Process: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Children</a:t>
            </a:r>
            <a:r>
              <a:rPr lang="en-US" sz="2400" dirty="0">
                <a:solidFill>
                  <a:srgbClr val="008000"/>
                </a:solidFill>
              </a:rPr>
              <a:t> are </a:t>
            </a:r>
            <a:r>
              <a:rPr lang="en-US" sz="2400" dirty="0">
                <a:solidFill>
                  <a:srgbClr val="FF0000"/>
                </a:solidFill>
              </a:rPr>
              <a:t>not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allowed to challenge</a:t>
            </a:r>
            <a:r>
              <a:rPr lang="en-US" sz="2400" dirty="0">
                <a:solidFill>
                  <a:srgbClr val="008000"/>
                </a:solidFill>
              </a:rPr>
              <a:t>, to </a:t>
            </a:r>
            <a:r>
              <a:rPr lang="en-US" sz="2400" dirty="0">
                <a:solidFill>
                  <a:srgbClr val="FF0000"/>
                </a:solidFill>
              </a:rPr>
              <a:t>voice opinions</a:t>
            </a:r>
            <a:r>
              <a:rPr lang="en-US" sz="2400" dirty="0">
                <a:solidFill>
                  <a:srgbClr val="008000"/>
                </a:solidFill>
              </a:rPr>
              <a:t>, or to </a:t>
            </a:r>
            <a:r>
              <a:rPr lang="en-US" sz="2400" dirty="0">
                <a:solidFill>
                  <a:srgbClr val="FF0000"/>
                </a:solidFill>
              </a:rPr>
              <a:t>have choices</a:t>
            </a:r>
            <a:r>
              <a:rPr lang="en-US" sz="2400" dirty="0">
                <a:solidFill>
                  <a:srgbClr val="00800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Children</a:t>
            </a:r>
            <a:r>
              <a:rPr lang="en-US" sz="2400" dirty="0">
                <a:solidFill>
                  <a:srgbClr val="008000"/>
                </a:solidFill>
              </a:rPr>
              <a:t> are told to </a:t>
            </a:r>
            <a:r>
              <a:rPr lang="en-US" sz="2400" dirty="0">
                <a:solidFill>
                  <a:srgbClr val="FF0000"/>
                </a:solidFill>
              </a:rPr>
              <a:t>“do what they are told to do”</a:t>
            </a:r>
            <a:r>
              <a:rPr lang="en-US" sz="2400" dirty="0">
                <a:solidFill>
                  <a:srgbClr val="008000"/>
                </a:solidFill>
              </a:rPr>
              <a:t> without question;</a:t>
            </a:r>
            <a:r>
              <a:rPr lang="en-US" sz="2400" dirty="0">
                <a:solidFill>
                  <a:srgbClr val="FF0000"/>
                </a:solidFill>
              </a:rPr>
              <a:t>  “are better seen and not heard”</a:t>
            </a:r>
            <a:r>
              <a:rPr lang="en-US" sz="2400" dirty="0">
                <a:solidFill>
                  <a:srgbClr val="008000"/>
                </a:solidFill>
              </a:rPr>
              <a:t>; </a:t>
            </a:r>
            <a:r>
              <a:rPr lang="en-US" sz="2400" dirty="0">
                <a:solidFill>
                  <a:srgbClr val="FF0000"/>
                </a:solidFill>
              </a:rPr>
              <a:t>“are too smart for their own good”</a:t>
            </a:r>
            <a:r>
              <a:rPr lang="en-US" sz="2400" dirty="0">
                <a:solidFill>
                  <a:srgbClr val="008000"/>
                </a:solidFill>
              </a:rPr>
              <a:t>; </a:t>
            </a:r>
            <a:r>
              <a:rPr lang="en-US" sz="2400" dirty="0">
                <a:solidFill>
                  <a:srgbClr val="FF0000"/>
                </a:solidFill>
              </a:rPr>
              <a:t>“are too big for their britches.”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Children</a:t>
            </a:r>
            <a:r>
              <a:rPr lang="en-US" sz="2400" dirty="0">
                <a:solidFill>
                  <a:srgbClr val="008000"/>
                </a:solidFill>
              </a:rPr>
              <a:t> have </a:t>
            </a:r>
            <a:r>
              <a:rPr lang="en-US" sz="2400" dirty="0">
                <a:solidFill>
                  <a:srgbClr val="FF0000"/>
                </a:solidFill>
              </a:rPr>
              <a:t>little to no voice in family activities</a:t>
            </a:r>
            <a:r>
              <a:rPr lang="en-US" sz="2400" dirty="0">
                <a:solidFill>
                  <a:srgbClr val="00800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008000"/>
                </a:solidFill>
              </a:rPr>
              <a:t>Are </a:t>
            </a:r>
            <a:r>
              <a:rPr lang="en-US" sz="2400" dirty="0">
                <a:solidFill>
                  <a:srgbClr val="FF0000"/>
                </a:solidFill>
              </a:rPr>
              <a:t>consistently told “no” </a:t>
            </a:r>
            <a:r>
              <a:rPr lang="en-US" sz="2400" dirty="0">
                <a:solidFill>
                  <a:srgbClr val="008000"/>
                </a:solidFill>
              </a:rPr>
              <a:t>without the obligatory “yes”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Fail to learn </a:t>
            </a:r>
            <a:r>
              <a:rPr lang="en-US" sz="2400" dirty="0">
                <a:solidFill>
                  <a:srgbClr val="008000"/>
                </a:solidFill>
              </a:rPr>
              <a:t>the art and science of </a:t>
            </a:r>
            <a:r>
              <a:rPr lang="en-US" sz="2400" dirty="0">
                <a:solidFill>
                  <a:srgbClr val="FF0000"/>
                </a:solidFill>
              </a:rPr>
              <a:t>negotiating, compromise;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008000"/>
                </a:solidFill>
              </a:rPr>
              <a:t>Are told </a:t>
            </a:r>
            <a:r>
              <a:rPr lang="en-US" sz="2400" dirty="0">
                <a:solidFill>
                  <a:srgbClr val="FF0000"/>
                </a:solidFill>
              </a:rPr>
              <a:t>“don’t make waves; and do what the others are doing”</a:t>
            </a: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200" b="1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17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Oppressing Power &amp; Independence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Construct </a:t>
            </a:r>
            <a:r>
              <a:rPr lang="en-US" sz="3200" b="1" dirty="0">
                <a:solidFill>
                  <a:srgbClr val="FF0000"/>
                </a:solidFill>
              </a:rPr>
              <a:t>E</a:t>
            </a:r>
            <a:r>
              <a:rPr lang="en-US" sz="3200" dirty="0">
                <a:solidFill>
                  <a:schemeClr val="tx1"/>
                </a:solidFill>
              </a:rPr>
              <a:t> of the AAPI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18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Oppressing Power and Independence</a:t>
            </a:r>
          </a:p>
        </p:txBody>
      </p:sp>
      <p:pic>
        <p:nvPicPr>
          <p:cNvPr id="4" name="Content Placeholder 3" descr="http://i.huffpost.com/gen/1492467/thumbs/o-BABY-FOOD-MESS-facebook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 r="2318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sz="2800" dirty="0"/>
              <a:t>Two year old children make a terrible mess of everything.</a:t>
            </a:r>
          </a:p>
        </p:txBody>
      </p:sp>
    </p:spTree>
    <p:extLst>
      <p:ext uri="{BB962C8B-B14F-4D97-AF65-F5344CB8AC3E}">
        <p14:creationId xmlns:p14="http://schemas.microsoft.com/office/powerpoint/2010/main" val="2564006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92480"/>
            <a:ext cx="2447480" cy="1264920"/>
          </a:xfrm>
        </p:spPr>
        <p:txBody>
          <a:bodyPr>
            <a:noAutofit/>
          </a:bodyPr>
          <a:lstStyle/>
          <a:p>
            <a:r>
              <a:rPr lang="en-US" sz="2800" b="1" dirty="0"/>
              <a:t>Oppressing Power and Independence</a:t>
            </a:r>
            <a:endParaRPr lang="en-US" altLang="en-US" sz="2800" b="1" dirty="0"/>
          </a:p>
        </p:txBody>
      </p:sp>
      <p:pic>
        <p:nvPicPr>
          <p:cNvPr id="72707" name="Picture 3" descr="380px-1849_-_Karikatur_Die_unartigen_Kind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r="713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altLang="en-US" sz="2800" dirty="0"/>
          </a:p>
          <a:p>
            <a:pPr algn="ctr"/>
            <a:r>
              <a:rPr lang="en-US" altLang="en-US" sz="2800" dirty="0"/>
              <a:t>Strong willed children must be taught to mind their parents.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78856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" y="792480"/>
            <a:ext cx="2523680" cy="1264920"/>
          </a:xfrm>
        </p:spPr>
        <p:txBody>
          <a:bodyPr>
            <a:noAutofit/>
          </a:bodyPr>
          <a:lstStyle/>
          <a:p>
            <a:r>
              <a:rPr lang="en-US" sz="2800" b="1" dirty="0"/>
              <a:t>Oppressing Power and Independence</a:t>
            </a:r>
            <a:endParaRPr lang="en-US" altLang="en-US" sz="2800" b="1" dirty="0"/>
          </a:p>
        </p:txBody>
      </p:sp>
      <p:pic>
        <p:nvPicPr>
          <p:cNvPr id="65539" name="Picture 4" descr="pd_spank_071128_m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9719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altLang="en-US" sz="2800" dirty="0"/>
          </a:p>
          <a:p>
            <a:pPr algn="ctr"/>
            <a:r>
              <a:rPr lang="en-US" altLang="en-US" sz="2800" dirty="0"/>
              <a:t>If a child is old enough to defy a parent, then he or she is old enough to be spanked.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9441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pPr marL="23495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660066"/>
                </a:solidFill>
              </a:rPr>
              <a:t>This demand for compliance to parental authority has many limitations:</a:t>
            </a:r>
          </a:p>
          <a:p>
            <a:pPr marL="23495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900" dirty="0">
              <a:solidFill>
                <a:srgbClr val="660066"/>
              </a:solidFill>
            </a:endParaRPr>
          </a:p>
          <a:p>
            <a:pPr marL="234950" indent="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dirty="0">
                <a:solidFill>
                  <a:srgbClr val="660066"/>
                </a:solidFill>
              </a:rPr>
              <a:t>    Obedience breeds powerlessness. </a:t>
            </a:r>
          </a:p>
          <a:p>
            <a:pPr marL="234950" indent="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dirty="0">
                <a:solidFill>
                  <a:srgbClr val="660066"/>
                </a:solidFill>
              </a:rPr>
              <a:t>    Obedience breeds inadequacy. </a:t>
            </a:r>
          </a:p>
          <a:p>
            <a:pPr marL="234950" indent="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dirty="0">
                <a:solidFill>
                  <a:srgbClr val="660066"/>
                </a:solidFill>
              </a:rPr>
              <a:t>    Obedience also breeds rebelliousness.</a:t>
            </a:r>
          </a:p>
          <a:p>
            <a:pPr marL="234950" indent="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dirty="0">
                <a:solidFill>
                  <a:srgbClr val="660066"/>
                </a:solidFill>
              </a:rPr>
              <a:t>    Obedience breeds compliance — to all. </a:t>
            </a:r>
          </a:p>
          <a:p>
            <a:pPr marL="234950" indent="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dirty="0">
                <a:solidFill>
                  <a:srgbClr val="660066"/>
                </a:solidFill>
              </a:rPr>
              <a:t>    Obedience breeds followers, not leaders. </a:t>
            </a:r>
          </a:p>
          <a:p>
            <a:pPr marL="234950" indent="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dirty="0">
                <a:solidFill>
                  <a:srgbClr val="660066"/>
                </a:solidFill>
              </a:rPr>
              <a:t>    Are very vulnerable to peer group pressure.</a:t>
            </a:r>
          </a:p>
          <a:p>
            <a:pPr marL="0" indent="0">
              <a:buNone/>
            </a:pPr>
            <a:endParaRPr lang="en-US" sz="1000" dirty="0">
              <a:solidFill>
                <a:srgbClr val="660066"/>
              </a:solidFill>
            </a:endParaRPr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r>
              <a:rPr lang="en-US" sz="1200" b="1" dirty="0"/>
              <a:t>P. 17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600" dirty="0"/>
              <a:t>Common effects of oppressing children’s power and independence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5558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800" dirty="0"/>
              <a:t>Build A Tower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782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958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009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 makes Nurturing Parenting tick?</a:t>
            </a:r>
          </a:p>
        </p:txBody>
      </p:sp>
      <p:pic>
        <p:nvPicPr>
          <p:cNvPr id="57346" name="Picture 2" descr="http://www.textually.org/textually/archives/images/set3/778alarm_cl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803271"/>
            <a:ext cx="4648200" cy="4646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031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Nurturing Parenting Programs are designed to involve the entire family.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elovestyles.com/wp-content/uploads/2012/05/AsianFamily_iStock_000006801430Mediu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4"/>
          <a:stretch/>
        </p:blipFill>
        <p:spPr bwMode="auto">
          <a:xfrm>
            <a:off x="685800" y="1698171"/>
            <a:ext cx="7620000" cy="452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472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/>
              <a:t>Current research indicates family based programs provide the most robust results and have the greatest impact on changing family dynamics.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C:\Users\clapin\AppData\Local\Microsoft\Windows\Temporary Internet Files\Content.IE5\ZFRKYYMY\MP90044252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4800"/>
            <a:ext cx="7162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67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Nurturing Parenting Programs are proven, evidence-based programs recognized by the National Registry for Evidence-based Programs and Practices (NREPP).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276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5058" name="Picture 2" descr="http://www.ncrel.org/policy/pubs/html/vp11/figur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41475"/>
            <a:ext cx="6934200" cy="4823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6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 The ACE Study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354442" y="3810000"/>
            <a:ext cx="5114778" cy="16002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9600" dirty="0"/>
              <a:t>Adverse Childhood Experiences</a:t>
            </a:r>
          </a:p>
          <a:p>
            <a:pPr marL="0" indent="0" algn="ctr">
              <a:buNone/>
            </a:pPr>
            <a:r>
              <a:rPr lang="en-US" sz="9600" dirty="0"/>
              <a:t>and the development of </a:t>
            </a:r>
          </a:p>
          <a:p>
            <a:pPr marL="0" indent="0" algn="ctr">
              <a:buNone/>
            </a:pPr>
            <a:r>
              <a:rPr lang="en-US" sz="9600" dirty="0"/>
              <a:t>Protective Factors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Arial" charset="0"/>
              </a:rPr>
              <a:t>ACE Survey (see p. 94)</a:t>
            </a:r>
          </a:p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r>
              <a:rPr lang="en-US" sz="1000" b="1" dirty="0"/>
              <a:t>P. 56</a:t>
            </a:r>
            <a:endParaRPr lang="en-US" sz="10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750857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Skill-focused, competency-based programs designed to correspond to the developmental age level of children.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6082" name="Picture 2" descr="http://www.todayschildren.com/Today%27s%20Children-playing/children-play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868" y="1752600"/>
            <a:ext cx="5002797" cy="4724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7442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Principles of Nurturing Principles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Therapy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systematic procedure of empowering the client to examine how previous unconscious life experiences have shaped current behavior patterns.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Therapeutic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Lessons, activities, information and role plays designed to stimulate self-discovery of the relationship between early childhood experiences and present day parenting beliefs and behaviors.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     </a:t>
            </a:r>
            <a:r>
              <a:rPr lang="en-US" sz="1200" dirty="0"/>
              <a:t>p. 22</a:t>
            </a:r>
          </a:p>
        </p:txBody>
      </p:sp>
    </p:spTree>
    <p:extLst>
      <p:ext uri="{BB962C8B-B14F-4D97-AF65-F5344CB8AC3E}">
        <p14:creationId xmlns:p14="http://schemas.microsoft.com/office/powerpoint/2010/main" val="1729011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00999" cy="4678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NP replaces old, destructive behavior and incorporates new knowledge, values and skills for daily life.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Nurturing Parenting embraces the theory of</a:t>
            </a:r>
            <a:br>
              <a:rPr lang="en-US" sz="2800" dirty="0"/>
            </a:br>
            <a:r>
              <a:rPr lang="en-US" sz="2800" dirty="0"/>
              <a:t>“re-parenting.”</a:t>
            </a:r>
          </a:p>
        </p:txBody>
      </p:sp>
      <p:pic>
        <p:nvPicPr>
          <p:cNvPr id="6" name="Picture 8" descr="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399"/>
            <a:ext cx="4634217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011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lapin\AppData\Local\Microsoft\Windows\Temporary Internet Files\Content.IE5\7LO7U6P8\MP900433055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4300" y="1798257"/>
            <a:ext cx="6400800" cy="424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Nurturing Oneself</a:t>
            </a:r>
          </a:p>
        </p:txBody>
      </p:sp>
    </p:spTree>
    <p:extLst>
      <p:ext uri="{BB962C8B-B14F-4D97-AF65-F5344CB8AC3E}">
        <p14:creationId xmlns:p14="http://schemas.microsoft.com/office/powerpoint/2010/main" val="20929769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Nurturing oneself as a man or woman is an important practice in nurturing children and others.</a:t>
            </a:r>
          </a:p>
        </p:txBody>
      </p:sp>
      <p:pic>
        <p:nvPicPr>
          <p:cNvPr id="48130" name="Picture 2" descr="http://completewellbeing.com/static/img/articles/2008/10/nurture-yourself-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438400"/>
            <a:ext cx="2438400" cy="3657600"/>
          </a:xfrm>
          <a:prstGeom prst="rect">
            <a:avLst/>
          </a:prstGeom>
          <a:noFill/>
        </p:spPr>
      </p:pic>
      <p:pic>
        <p:nvPicPr>
          <p:cNvPr id="5" name="Picture 6" descr="79670115"/>
          <p:cNvPicPr>
            <a:picLocks noChangeAspect="1" noChangeArrowheads="1"/>
          </p:cNvPicPr>
          <p:nvPr/>
        </p:nvPicPr>
        <p:blipFill>
          <a:blip r:embed="rId3" cstate="print"/>
          <a:srcRect b="19905"/>
          <a:stretch>
            <a:fillRect/>
          </a:stretch>
        </p:blipFill>
        <p:spPr bwMode="auto">
          <a:xfrm>
            <a:off x="914400" y="1676399"/>
            <a:ext cx="7352553" cy="464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184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76400"/>
          </a:xfrm>
        </p:spPr>
        <p:txBody>
          <a:bodyPr>
            <a:noAutofit/>
          </a:bodyPr>
          <a:lstStyle/>
          <a:p>
            <a:r>
              <a:rPr lang="en-US" sz="2800" dirty="0"/>
              <a:t>In humans, there is an essential difference between our </a:t>
            </a:r>
            <a:r>
              <a:rPr lang="en-US" sz="2800" b="1" dirty="0"/>
              <a:t>Being</a:t>
            </a:r>
            <a:r>
              <a:rPr lang="en-US" sz="2800" dirty="0"/>
              <a:t>, which constitutes the core elements of our identity …</a:t>
            </a:r>
          </a:p>
        </p:txBody>
      </p:sp>
      <p:pic>
        <p:nvPicPr>
          <p:cNvPr id="5" name="Content Placeholder 4" descr="http://itsmyfun.net/MyFiles/2014/02/Cute-Asian-Girl-Wallpaper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9342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4025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…and our </a:t>
            </a:r>
            <a:r>
              <a:rPr lang="en-US" sz="3200" b="1" dirty="0"/>
              <a:t>Doing</a:t>
            </a:r>
            <a:r>
              <a:rPr lang="en-US" sz="3200" dirty="0"/>
              <a:t>, which constitutes our behavior.</a:t>
            </a:r>
          </a:p>
        </p:txBody>
      </p:sp>
      <p:pic>
        <p:nvPicPr>
          <p:cNvPr id="50178" name="Picture 2" descr="http://www.chac.ca/about/images/work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89970" y="1935163"/>
            <a:ext cx="7164060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485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of Nurturing Parenting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Behavior does not define a person, rather describes a person’s actions and state of consciousness at that moment.</a:t>
            </a:r>
          </a:p>
        </p:txBody>
      </p:sp>
      <p:pic>
        <p:nvPicPr>
          <p:cNvPr id="7175" name="Picture 7" descr="C:\Users\clapin\AppData\Local\Microsoft\Windows\Temporary Internet Files\Content.IE5\ICBZFHPM\MC90008954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0"/>
            <a:ext cx="2807006" cy="342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243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14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4800" dirty="0"/>
          </a:p>
          <a:p>
            <a:pPr>
              <a:buNone/>
            </a:pPr>
            <a:r>
              <a:rPr lang="en-US" sz="4800" dirty="0"/>
              <a:t>    There are three primary </a:t>
            </a:r>
          </a:p>
          <a:p>
            <a:pPr>
              <a:buNone/>
            </a:pPr>
            <a:r>
              <a:rPr lang="en-US" sz="4800" dirty="0"/>
              <a:t>        categories of roles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24712"/>
          </a:xfrm>
        </p:spPr>
        <p:txBody>
          <a:bodyPr>
            <a:normAutofit/>
          </a:bodyPr>
          <a:lstStyle/>
          <a:p>
            <a:r>
              <a:rPr lang="en-US" sz="4400" dirty="0"/>
              <a:t>Principles of Nurturing Parenting</a:t>
            </a:r>
          </a:p>
        </p:txBody>
      </p:sp>
    </p:spTree>
    <p:extLst>
      <p:ext uri="{BB962C8B-B14F-4D97-AF65-F5344CB8AC3E}">
        <p14:creationId xmlns:p14="http://schemas.microsoft.com/office/powerpoint/2010/main" val="37888780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Family</a:t>
            </a:r>
          </a:p>
        </p:txBody>
      </p:sp>
      <p:pic>
        <p:nvPicPr>
          <p:cNvPr id="52226" name="Picture 2" descr="http://dss.sd.gov/images/photos/African%20Fami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68580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17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Adverse Childhood Experiences Study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B050"/>
                </a:solidFill>
              </a:rPr>
              <a:t>The ACE Study</a:t>
            </a:r>
            <a:endParaRPr lang="en-US" sz="32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3931920" cy="4179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B050"/>
                </a:solidFill>
              </a:rPr>
              <a:t>From 1995 to 1997, approximately 17,500 adult patients of Kaiser Permanente Health Clinic completed a questionnaire regarding their exposure to 10 adverse childhood experiences.</a:t>
            </a:r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EB3D94"/>
                </a:solidFill>
              </a:rPr>
              <a:t>Goal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EB3D94"/>
                </a:solidFill>
              </a:rPr>
              <a:t>To examine the link between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EB3D94"/>
                </a:solidFill>
              </a:rPr>
              <a:t>childhood stressors </a:t>
            </a:r>
            <a:r>
              <a:rPr lang="en-US" sz="2800" dirty="0">
                <a:solidFill>
                  <a:srgbClr val="EB3D94"/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EB3D94"/>
                </a:solidFill>
              </a:rPr>
              <a:t>adult health.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</a:t>
            </a:r>
            <a:r>
              <a:rPr lang="en-US" sz="1200" b="1" dirty="0"/>
              <a:t>P. 56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906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Work/Career</a:t>
            </a:r>
          </a:p>
        </p:txBody>
      </p:sp>
      <p:pic>
        <p:nvPicPr>
          <p:cNvPr id="54274" name="Picture 2" descr="http://www.oregon.gov/DCBS/OIW/images/oiw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57400"/>
            <a:ext cx="5834154" cy="4247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3587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 Service</a:t>
            </a:r>
          </a:p>
        </p:txBody>
      </p:sp>
      <p:pic>
        <p:nvPicPr>
          <p:cNvPr id="55298" name="Picture 2" descr="http://www.500volunteers.com/wp-content/uploads/2008/03/employee-voluntee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81200"/>
            <a:ext cx="4286250" cy="438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13576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800" dirty="0"/>
              <a:t>How many of you </a:t>
            </a:r>
          </a:p>
          <a:p>
            <a:pPr marL="0" indent="0" algn="ctr">
              <a:buNone/>
            </a:pPr>
            <a:r>
              <a:rPr lang="en-US" sz="4800" dirty="0"/>
              <a:t>are parenting </a:t>
            </a:r>
          </a:p>
          <a:p>
            <a:pPr marL="0" indent="0" algn="ctr">
              <a:buNone/>
            </a:pPr>
            <a:r>
              <a:rPr lang="en-US" sz="4800" dirty="0"/>
              <a:t>right now?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Principles of Nurturing Parenting</a:t>
            </a:r>
          </a:p>
        </p:txBody>
      </p:sp>
    </p:spTree>
    <p:extLst>
      <p:ext uri="{BB962C8B-B14F-4D97-AF65-F5344CB8AC3E}">
        <p14:creationId xmlns:p14="http://schemas.microsoft.com/office/powerpoint/2010/main" val="1893426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Parenting is a role.  A role is generally defined as a set of behaviors that are time and situation specific.</a:t>
            </a:r>
          </a:p>
        </p:txBody>
      </p:sp>
      <p:pic>
        <p:nvPicPr>
          <p:cNvPr id="5" name="Picture 5" descr="AfricanAmericanFami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5001" y="1447800"/>
            <a:ext cx="5323852" cy="50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64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463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Women are “mothers” in the presence or acting on behalf of their “children”.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of Nurturing Parenting</a:t>
            </a:r>
          </a:p>
        </p:txBody>
      </p:sp>
      <p:pic>
        <p:nvPicPr>
          <p:cNvPr id="8203" name="Picture 11" descr="C:\Users\clapin\AppData\Local\Microsoft\Windows\Temporary Internet Files\Content.IE5\ZFRKYYMY\MP900178846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22478"/>
            <a:ext cx="604279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9184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1524000"/>
            <a:ext cx="7408333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Same is true for men and their role as fathers.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of Nurturing Parenting</a:t>
            </a:r>
          </a:p>
        </p:txBody>
      </p:sp>
      <p:pic>
        <p:nvPicPr>
          <p:cNvPr id="9218" name="Picture 2" descr="C:\Users\clapin\AppData\Local\Microsoft\Windows\Temporary Internet Files\Content.IE5\G38JN0T8\MP90028913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599943"/>
            <a:ext cx="5638800" cy="377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1477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lapin\AppData\Local\Microsoft\Windows\Temporary Internet Files\Content.IE5\ICBZFHPM\MP90044858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00" dirty="0"/>
              <a:t>A self-identity formed from role-identity places the burden of ones self-worth on others or on one’s performance.</a:t>
            </a:r>
          </a:p>
        </p:txBody>
      </p:sp>
    </p:spTree>
    <p:extLst>
      <p:ext uri="{BB962C8B-B14F-4D97-AF65-F5344CB8AC3E}">
        <p14:creationId xmlns:p14="http://schemas.microsoft.com/office/powerpoint/2010/main" val="33913165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parenting is perceived as 24/7, 365 days/year, stress which usually leads to burnout, increases the feelings of parental resentment and risk of maltreatment to children.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of Nurturing Parenting</a:t>
            </a:r>
          </a:p>
        </p:txBody>
      </p:sp>
      <p:pic>
        <p:nvPicPr>
          <p:cNvPr id="10254" name="Picture 14" descr="C:\Users\clapin\AppData\Local\Microsoft\Windows\Temporary Internet Files\Content.IE5\NYDP5C5P\MP90042656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422148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4811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When humans find value in nurturing themselves as men and women, they will perform at a more nurturing level in any role they choose.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Principles of Nurturing Parenting</a:t>
            </a:r>
          </a:p>
        </p:txBody>
      </p:sp>
      <p:pic>
        <p:nvPicPr>
          <p:cNvPr id="13319" name="Picture 7" descr="C:\Users\clapin\AppData\Local\Microsoft\Windows\Temporary Internet Files\Content.IE5\7LO7U6P8\MC90041202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49" y="3581400"/>
            <a:ext cx="3871800" cy="285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970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Philosophy of Nurturing Parenting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So what is Nurturing Parenting?</a:t>
            </a:r>
          </a:p>
        </p:txBody>
      </p:sp>
      <p:pic>
        <p:nvPicPr>
          <p:cNvPr id="1026" name="Picture 2" descr="C:\Users\clapin\AppData\Local\Microsoft\Windows\Temporary Internet Files\Content.IE5\DOB2I1BR\MP900433168[1]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1" b="1601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88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ACE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Ten exposures of adverse experiences were studied: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660066"/>
                </a:solidFill>
              </a:rPr>
              <a:t>Physical, emotional and sexual abuse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660066"/>
                </a:solidFill>
              </a:rPr>
              <a:t>Physical and emotional neglect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660066"/>
                </a:solidFill>
              </a:rPr>
              <a:t>Household substance abuse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660066"/>
                </a:solidFill>
              </a:rPr>
              <a:t>Mental illness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660066"/>
                </a:solidFill>
              </a:rPr>
              <a:t>Incarceration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660066"/>
                </a:solidFill>
              </a:rPr>
              <a:t>Mother treated violently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660066"/>
                </a:solidFill>
              </a:rPr>
              <a:t>Separation/divorce</a:t>
            </a:r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r>
              <a:rPr lang="en-US" sz="1200" b="1" dirty="0"/>
              <a:t>P. 56</a:t>
            </a:r>
            <a:endParaRPr lang="en-US" sz="1200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9204029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Nurturing: The Energy of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458200" cy="4876800"/>
          </a:xfrm>
        </p:spPr>
        <p:txBody>
          <a:bodyPr>
            <a:normAutofit fontScale="70000" lnSpcReduction="20000"/>
          </a:bodyPr>
          <a:lstStyle/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en-US" sz="3600" dirty="0"/>
              <a:t>The word </a:t>
            </a:r>
            <a:r>
              <a:rPr lang="en-US" sz="3600" b="1" dirty="0"/>
              <a:t>nurturing</a:t>
            </a:r>
            <a:r>
              <a:rPr lang="en-US" sz="3600" dirty="0"/>
              <a:t> comes from the Latin word   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en-US" sz="3600" dirty="0"/>
              <a:t>       </a:t>
            </a:r>
            <a:r>
              <a:rPr lang="en-US" sz="6000" b="1" dirty="0">
                <a:solidFill>
                  <a:srgbClr val="FF0000"/>
                </a:solidFill>
              </a:rPr>
              <a:t>nu tri tura:</a:t>
            </a:r>
            <a:endParaRPr lang="en-US" sz="6000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3600" dirty="0"/>
              <a:t>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3600" dirty="0"/>
              <a:t>			to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Promote, 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3600" b="1" dirty="0"/>
              <a:t>                		</a:t>
            </a:r>
            <a:r>
              <a:rPr lang="en-US" sz="3600" b="1" dirty="0">
                <a:solidFill>
                  <a:srgbClr val="92D050"/>
                </a:solidFill>
              </a:rPr>
              <a:t>to Nurse,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3600" b="1" dirty="0"/>
              <a:t>                         	</a:t>
            </a:r>
            <a:r>
              <a:rPr lang="en-US" sz="3600" b="1" dirty="0">
                <a:solidFill>
                  <a:srgbClr val="EB3D94"/>
                </a:solidFill>
              </a:rPr>
              <a:t>to Nourish Life.</a:t>
            </a:r>
            <a:endParaRPr lang="en-US" sz="3600" dirty="0">
              <a:solidFill>
                <a:srgbClr val="EB3D94"/>
              </a:solidFill>
            </a:endParaRP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00B0F0"/>
              </a:solidFill>
            </a:endParaRP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en-US" sz="2900" dirty="0">
                <a:solidFill>
                  <a:srgbClr val="00B0F0"/>
                </a:solidFill>
              </a:rPr>
              <a:t>Nurturing is the single most critical </a:t>
            </a:r>
            <a:r>
              <a:rPr lang="en-US" sz="4000" b="1" dirty="0">
                <a:solidFill>
                  <a:srgbClr val="00B0F0"/>
                </a:solidFill>
              </a:rPr>
              <a:t>PROCESS</a:t>
            </a:r>
            <a:r>
              <a:rPr lang="en-US" sz="2900" dirty="0">
                <a:solidFill>
                  <a:srgbClr val="00B0F0"/>
                </a:solidFill>
              </a:rPr>
              <a:t> for creating and sustaining life.</a:t>
            </a:r>
            <a:r>
              <a:rPr lang="en-US" dirty="0">
                <a:solidFill>
                  <a:srgbClr val="00B0F0"/>
                </a:solidFill>
              </a:rPr>
              <a:t>                      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500" b="1" dirty="0"/>
              <a:t>P. 11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00B0F0"/>
              </a:solidFill>
            </a:endParaRP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00B0F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74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Philosophy of Nurturing Parenting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energy of nurturing is both </a:t>
            </a:r>
          </a:p>
          <a:p>
            <a:pPr marL="0" indent="0" algn="ctr">
              <a:buNone/>
            </a:pPr>
            <a:r>
              <a:rPr lang="en-US" sz="3200" dirty="0"/>
              <a:t>positive and negative.</a:t>
            </a:r>
          </a:p>
        </p:txBody>
      </p:sp>
      <p:pic>
        <p:nvPicPr>
          <p:cNvPr id="15362" name="Picture 2" descr="C:\Users\clapin\AppData\Local\Microsoft\Windows\Temporary Internet Files\Content.IE5\7LO7U6P8\MP90044435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3842"/>
            <a:ext cx="4026987" cy="26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rid climates,deserts,environmental conservation,iStockphoto,Mexico,nature,prickly pear cactus,thorns"/>
          <p:cNvPicPr>
            <a:picLocks noChangeAspect="1" noChangeArrowheads="1"/>
          </p:cNvPicPr>
          <p:nvPr/>
        </p:nvPicPr>
        <p:blipFill>
          <a:blip r:embed="rId3"/>
          <a:srcRect l="769" t="13077" r="769" b="13077"/>
          <a:stretch>
            <a:fillRect/>
          </a:stretch>
        </p:blipFill>
        <p:spPr bwMode="auto">
          <a:xfrm>
            <a:off x="4648200" y="3603448"/>
            <a:ext cx="4172724" cy="2690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8662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Nurturing Creates and Influences the Quality of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4000" b="1" dirty="0">
              <a:solidFill>
                <a:srgbClr val="00B05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4000" b="1" dirty="0">
                <a:solidFill>
                  <a:srgbClr val="00B050"/>
                </a:solidFill>
              </a:rPr>
              <a:t>Positive Nurturing </a:t>
            </a:r>
            <a:r>
              <a:rPr lang="en-US" sz="4000" dirty="0"/>
              <a:t>is nourishing the aspects of life we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want.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2800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4000" b="1" dirty="0">
                <a:solidFill>
                  <a:srgbClr val="EB3D94"/>
                </a:solidFill>
              </a:rPr>
              <a:t>Negative Nurturing </a:t>
            </a:r>
            <a:r>
              <a:rPr lang="en-US" sz="4000" dirty="0"/>
              <a:t>is nourishing the aspects of life we </a:t>
            </a:r>
            <a:r>
              <a:rPr lang="en-US" sz="4000" dirty="0">
                <a:solidFill>
                  <a:srgbClr val="EB3D94"/>
                </a:solidFill>
              </a:rPr>
              <a:t>don’t want, </a:t>
            </a:r>
            <a:r>
              <a:rPr lang="en-US" sz="4000" dirty="0"/>
              <a:t>but get anyway.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4000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300" b="1" dirty="0"/>
              <a:t>P. 11</a:t>
            </a:r>
          </a:p>
        </p:txBody>
      </p:sp>
    </p:spTree>
    <p:extLst>
      <p:ext uri="{BB962C8B-B14F-4D97-AF65-F5344CB8AC3E}">
        <p14:creationId xmlns:p14="http://schemas.microsoft.com/office/powerpoint/2010/main" val="27116934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Positive Nurturing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solidFill>
                  <a:srgbClr val="139D41"/>
                </a:solidFill>
              </a:rPr>
              <a:t>Positive nurturing is called </a:t>
            </a:r>
            <a:r>
              <a:rPr lang="en-US" sz="3600" b="1" dirty="0">
                <a:solidFill>
                  <a:srgbClr val="139D41"/>
                </a:solidFill>
              </a:rPr>
              <a:t>EMPATHY</a:t>
            </a:r>
            <a:r>
              <a:rPr lang="en-US" sz="3600" dirty="0">
                <a:solidFill>
                  <a:srgbClr val="139D41"/>
                </a:solidFill>
              </a:rPr>
              <a:t> </a:t>
            </a:r>
            <a:r>
              <a:rPr lang="en-US" dirty="0">
                <a:solidFill>
                  <a:srgbClr val="139D41"/>
                </a:solidFill>
              </a:rPr>
              <a:t>which </a:t>
            </a: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solidFill>
                  <a:srgbClr val="139D41"/>
                </a:solidFill>
              </a:rPr>
              <a:t>Comes from the Greek word </a:t>
            </a: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solidFill>
                  <a:srgbClr val="139D41"/>
                </a:solidFill>
              </a:rPr>
              <a:t>            </a:t>
            </a:r>
            <a:r>
              <a:rPr lang="en-US" sz="8800" b="1" dirty="0" err="1">
                <a:solidFill>
                  <a:srgbClr val="EB3D94"/>
                </a:solidFill>
              </a:rPr>
              <a:t>empatheia</a:t>
            </a:r>
            <a:endParaRPr lang="en-US" sz="8800" dirty="0">
              <a:solidFill>
                <a:srgbClr val="EB3D94"/>
              </a:solidFill>
            </a:endParaRPr>
          </a:p>
          <a:p>
            <a:pPr marL="109537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2000" dirty="0"/>
          </a:p>
          <a:p>
            <a:pPr marL="109537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solidFill>
                  <a:srgbClr val="0070C0"/>
                </a:solidFill>
              </a:rPr>
              <a:t> Empathy is the </a:t>
            </a:r>
            <a:r>
              <a:rPr lang="en-US" b="1" dirty="0">
                <a:solidFill>
                  <a:srgbClr val="0070C0"/>
                </a:solidFill>
              </a:rPr>
              <a:t>most important characteristic</a:t>
            </a:r>
          </a:p>
          <a:p>
            <a:pPr marL="109537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b="1" dirty="0">
                <a:solidFill>
                  <a:srgbClr val="0070C0"/>
                </a:solidFill>
              </a:rPr>
              <a:t>                      </a:t>
            </a:r>
            <a:r>
              <a:rPr lang="en-US" dirty="0">
                <a:solidFill>
                  <a:srgbClr val="0070C0"/>
                </a:solidFill>
              </a:rPr>
              <a:t>of a </a:t>
            </a:r>
            <a:r>
              <a:rPr lang="en-US" b="1" dirty="0">
                <a:solidFill>
                  <a:srgbClr val="139D41"/>
                </a:solidFill>
              </a:rPr>
              <a:t>nurturing parent</a:t>
            </a:r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r>
              <a:rPr lang="en-US" sz="1200" b="1" dirty="0"/>
              <a:t>P. 11 </a:t>
            </a:r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0579866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Empathy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The ability </a:t>
            </a:r>
            <a:r>
              <a:rPr lang="en-US" b="1" dirty="0">
                <a:solidFill>
                  <a:srgbClr val="EB3D94"/>
                </a:solidFill>
              </a:rPr>
              <a:t>to imagine </a:t>
            </a:r>
            <a:r>
              <a:rPr lang="en-US" dirty="0"/>
              <a:t>yourself in someone else’s position and to intuit what that person is feeling.</a:t>
            </a:r>
          </a:p>
          <a:p>
            <a:pPr eaLnBrk="1" hangingPunct="1"/>
            <a:r>
              <a:rPr lang="en-US" b="1" dirty="0">
                <a:solidFill>
                  <a:srgbClr val="EB3D94"/>
                </a:solidFill>
              </a:rPr>
              <a:t>to project </a:t>
            </a:r>
            <a:r>
              <a:rPr lang="en-US" dirty="0"/>
              <a:t>into or identify with another.</a:t>
            </a:r>
          </a:p>
          <a:p>
            <a:pPr eaLnBrk="1" hangingPunct="1"/>
            <a:r>
              <a:rPr lang="en-US" b="1" dirty="0">
                <a:solidFill>
                  <a:srgbClr val="EB3D94"/>
                </a:solidFill>
              </a:rPr>
              <a:t>to</a:t>
            </a:r>
            <a:r>
              <a:rPr lang="en-US" dirty="0"/>
              <a:t> </a:t>
            </a:r>
            <a:r>
              <a:rPr lang="en-US" b="1" dirty="0">
                <a:solidFill>
                  <a:srgbClr val="EB3D94"/>
                </a:solidFill>
              </a:rPr>
              <a:t>enter</a:t>
            </a:r>
            <a:r>
              <a:rPr lang="en-US" dirty="0"/>
              <a:t> </a:t>
            </a:r>
            <a:r>
              <a:rPr lang="en-US" b="1" dirty="0">
                <a:solidFill>
                  <a:srgbClr val="EB3D94"/>
                </a:solidFill>
              </a:rPr>
              <a:t>fully</a:t>
            </a:r>
            <a:r>
              <a:rPr lang="en-US" dirty="0"/>
              <a:t> </a:t>
            </a:r>
            <a:r>
              <a:rPr lang="en-US" b="1" dirty="0">
                <a:solidFill>
                  <a:srgbClr val="EB3D94"/>
                </a:solidFill>
              </a:rPr>
              <a:t>through</a:t>
            </a:r>
            <a:r>
              <a:rPr lang="en-US" dirty="0"/>
              <a:t> </a:t>
            </a:r>
            <a:r>
              <a:rPr lang="en-US" b="1" dirty="0">
                <a:solidFill>
                  <a:srgbClr val="EB3D94"/>
                </a:solidFill>
              </a:rPr>
              <a:t>understanding</a:t>
            </a:r>
            <a:r>
              <a:rPr lang="en-US" b="1" dirty="0"/>
              <a:t> </a:t>
            </a:r>
            <a:r>
              <a:rPr lang="en-US" dirty="0"/>
              <a:t>another’s feelings or motives.</a:t>
            </a:r>
          </a:p>
          <a:p>
            <a:pPr eaLnBrk="1" hangingPunct="1"/>
            <a:r>
              <a:rPr lang="en-US" dirty="0"/>
              <a:t>To stand in someone’s shoes, </a:t>
            </a:r>
            <a:r>
              <a:rPr lang="en-US" b="1" dirty="0">
                <a:solidFill>
                  <a:srgbClr val="EB3D94"/>
                </a:solidFill>
              </a:rPr>
              <a:t>to see </a:t>
            </a:r>
            <a:r>
              <a:rPr lang="en-US" dirty="0"/>
              <a:t>what they see, </a:t>
            </a:r>
            <a:r>
              <a:rPr lang="en-US" b="1" dirty="0">
                <a:solidFill>
                  <a:srgbClr val="EB3D94"/>
                </a:solidFill>
              </a:rPr>
              <a:t>to hear </a:t>
            </a:r>
            <a:r>
              <a:rPr lang="en-US" dirty="0"/>
              <a:t>what they hear, and </a:t>
            </a:r>
            <a:r>
              <a:rPr lang="en-US" b="1" dirty="0">
                <a:solidFill>
                  <a:srgbClr val="EB3D94"/>
                </a:solidFill>
              </a:rPr>
              <a:t>to feel </a:t>
            </a:r>
            <a:r>
              <a:rPr lang="en-US" dirty="0"/>
              <a:t>with your heart.</a:t>
            </a:r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endParaRPr lang="en-US" sz="1000" b="1" dirty="0"/>
          </a:p>
          <a:p>
            <a:pPr marL="0" indent="0" algn="r" eaLnBrk="1" hangingPunct="1">
              <a:buNone/>
            </a:pPr>
            <a:r>
              <a:rPr lang="en-US" sz="1200" b="1" dirty="0"/>
              <a:t>P. 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256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Negative Nurturing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solidFill>
                  <a:srgbClr val="008000"/>
                </a:solidFill>
              </a:rPr>
              <a:t>Negative nurturing is called </a:t>
            </a: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                    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abuse and neglect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solidFill>
                  <a:srgbClr val="008000"/>
                </a:solidFill>
              </a:rPr>
              <a:t>The word abuse comes from the Latin word </a:t>
            </a:r>
            <a:endParaRPr lang="en-US" b="1" dirty="0">
              <a:solidFill>
                <a:srgbClr val="008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                    </a:t>
            </a:r>
            <a:r>
              <a:rPr lang="en-US" sz="6600" b="1" dirty="0">
                <a:solidFill>
                  <a:srgbClr val="FF0000"/>
                </a:solidFill>
              </a:rPr>
              <a:t>abusus</a:t>
            </a:r>
            <a:endParaRPr lang="en-US" sz="66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solidFill>
                  <a:srgbClr val="008000"/>
                </a:solidFill>
              </a:rPr>
              <a:t>     to mistreat; cruel and harsh punishment.  </a:t>
            </a:r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endParaRPr lang="en-US" sz="1000" b="1" dirty="0"/>
          </a:p>
          <a:p>
            <a:pPr marL="0" indent="0" algn="r">
              <a:buNone/>
            </a:pPr>
            <a:r>
              <a:rPr lang="en-US" sz="1200" b="1" dirty="0"/>
              <a:t>P. 11</a:t>
            </a:r>
          </a:p>
        </p:txBody>
      </p:sp>
    </p:spTree>
    <p:extLst>
      <p:ext uri="{BB962C8B-B14F-4D97-AF65-F5344CB8AC3E}">
        <p14:creationId xmlns:p14="http://schemas.microsoft.com/office/powerpoint/2010/main" val="29074300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Negative Nurturing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Neglect</a:t>
            </a:r>
            <a:r>
              <a:rPr lang="en-US" dirty="0"/>
              <a:t> </a:t>
            </a:r>
            <a:r>
              <a:rPr lang="en-US" dirty="0">
                <a:solidFill>
                  <a:srgbClr val="139D41"/>
                </a:solidFill>
              </a:rPr>
              <a:t>comes from the Latin word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4000" dirty="0">
                <a:solidFill>
                  <a:srgbClr val="C00000"/>
                </a:solidFill>
              </a:rPr>
              <a:t>                  </a:t>
            </a:r>
            <a:r>
              <a:rPr lang="en-US" sz="5400" dirty="0" err="1">
                <a:solidFill>
                  <a:srgbClr val="C00000"/>
                </a:solidFill>
              </a:rPr>
              <a:t>neg</a:t>
            </a:r>
            <a:r>
              <a:rPr lang="en-US" sz="5400" dirty="0">
                <a:solidFill>
                  <a:srgbClr val="C00000"/>
                </a:solidFill>
              </a:rPr>
              <a:t> le </a:t>
            </a:r>
            <a:r>
              <a:rPr lang="en-US" sz="5400" dirty="0" err="1">
                <a:solidFill>
                  <a:srgbClr val="C00000"/>
                </a:solidFill>
              </a:rPr>
              <a:t>gere</a:t>
            </a:r>
            <a:r>
              <a:rPr lang="en-US" sz="5400" dirty="0">
                <a:solidFill>
                  <a:srgbClr val="C00000"/>
                </a:solidFill>
              </a:rPr>
              <a:t>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4000" dirty="0">
                <a:solidFill>
                  <a:srgbClr val="C00000"/>
                </a:solidFill>
              </a:rPr>
              <a:t>   </a:t>
            </a:r>
            <a:r>
              <a:rPr lang="en-US" dirty="0"/>
              <a:t>   </a:t>
            </a:r>
            <a:r>
              <a:rPr lang="en-US" b="1" dirty="0">
                <a:solidFill>
                  <a:srgbClr val="139D41"/>
                </a:solidFill>
              </a:rPr>
              <a:t>neg</a:t>
            </a:r>
            <a:r>
              <a:rPr lang="en-US" dirty="0"/>
              <a:t> </a:t>
            </a:r>
            <a:r>
              <a:rPr lang="en-US" dirty="0">
                <a:solidFill>
                  <a:srgbClr val="EB3D94"/>
                </a:solidFill>
              </a:rPr>
              <a:t>means</a:t>
            </a:r>
            <a:r>
              <a:rPr lang="en-US" dirty="0"/>
              <a:t> </a:t>
            </a:r>
            <a:r>
              <a:rPr lang="en-US" b="1" dirty="0">
                <a:solidFill>
                  <a:srgbClr val="139D41"/>
                </a:solidFill>
              </a:rPr>
              <a:t>“not” </a:t>
            </a:r>
            <a:r>
              <a:rPr lang="en-US" dirty="0">
                <a:solidFill>
                  <a:srgbClr val="EB3D94"/>
                </a:solidFill>
              </a:rPr>
              <a:t>and</a:t>
            </a:r>
            <a:endParaRPr lang="en-US" dirty="0"/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dirty="0">
                <a:solidFill>
                  <a:srgbClr val="139D41"/>
                </a:solidFill>
              </a:rPr>
              <a:t>                             legere</a:t>
            </a:r>
            <a:r>
              <a:rPr lang="en-US" dirty="0"/>
              <a:t> </a:t>
            </a:r>
            <a:r>
              <a:rPr lang="en-US" dirty="0">
                <a:solidFill>
                  <a:srgbClr val="EB3D94"/>
                </a:solidFill>
              </a:rPr>
              <a:t>means</a:t>
            </a:r>
            <a:r>
              <a:rPr lang="en-US" dirty="0"/>
              <a:t> </a:t>
            </a:r>
            <a:r>
              <a:rPr lang="en-US" b="1" dirty="0">
                <a:solidFill>
                  <a:srgbClr val="139D41"/>
                </a:solidFill>
              </a:rPr>
              <a:t>“pick up.”</a:t>
            </a: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b="1" dirty="0">
              <a:solidFill>
                <a:srgbClr val="139D41"/>
              </a:solidFill>
            </a:endParaRP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dirty="0">
                <a:solidFill>
                  <a:srgbClr val="139D41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Neglectful parenting means not holding or </a:t>
            </a: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dirty="0">
                <a:solidFill>
                  <a:srgbClr val="7030A0"/>
                </a:solidFill>
              </a:rPr>
              <a:t>                        touching children</a:t>
            </a: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200" b="1" dirty="0"/>
              <a:t>P. 11</a:t>
            </a: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>
              <a:solidFill>
                <a:srgbClr val="7030A0"/>
              </a:solidFill>
            </a:endParaRPr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</p:txBody>
      </p:sp>
      <p:pic>
        <p:nvPicPr>
          <p:cNvPr id="4" name="Picture 3" descr="C:\Users\clapin\AppData\Local\Microsoft\Windows\Temporary Internet Files\Content.IE5\7LO7U6P8\MC9002321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994372" cy="28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759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Research on the effects of Positive and Negative Nurturing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3" pitchFamily="18" charset="2"/>
              <a:buNone/>
            </a:pPr>
            <a:endParaRPr lang="en-US" sz="5400" dirty="0">
              <a:solidFill>
                <a:srgbClr val="00B050"/>
              </a:solidFill>
            </a:endParaRPr>
          </a:p>
          <a:p>
            <a:pPr eaLnBrk="1" hangingPunct="1">
              <a:buFont typeface="Wingdings 3" pitchFamily="18" charset="2"/>
              <a:buNone/>
            </a:pPr>
            <a:r>
              <a:rPr lang="en-US" sz="5400" dirty="0">
                <a:solidFill>
                  <a:srgbClr val="00B050"/>
                </a:solidFill>
              </a:rPr>
              <a:t>Positive</a:t>
            </a:r>
            <a:r>
              <a:rPr lang="en-US" sz="3600" dirty="0"/>
              <a:t>, </a:t>
            </a:r>
            <a:r>
              <a:rPr lang="en-US" dirty="0"/>
              <a:t>healthy nurturing in childhood is related to subsequent healthy lifestyles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5400" dirty="0"/>
              <a:t> </a:t>
            </a:r>
            <a:r>
              <a:rPr lang="en-US" sz="5400" dirty="0">
                <a:solidFill>
                  <a:srgbClr val="FF0000"/>
                </a:solidFill>
              </a:rPr>
              <a:t>Negative</a:t>
            </a:r>
            <a:r>
              <a:rPr lang="en-US" sz="4000" dirty="0"/>
              <a:t>, </a:t>
            </a:r>
            <a:r>
              <a:rPr lang="en-US" dirty="0"/>
              <a:t>unhealthy nurturing in childhood is related to subsequent unhealthy lifestyles.</a:t>
            </a:r>
          </a:p>
          <a:p>
            <a:pPr eaLnBrk="1" hangingPunct="1">
              <a:buFont typeface="Wingdings 3" pitchFamily="18" charset="2"/>
              <a:buNone/>
            </a:pPr>
            <a:endParaRPr lang="en-US" dirty="0"/>
          </a:p>
          <a:p>
            <a:pPr eaLnBrk="1" hangingPunct="1">
              <a:buFont typeface="Wingdings 3" pitchFamily="18" charset="2"/>
              <a:buNone/>
            </a:pPr>
            <a:endParaRPr lang="en-US" dirty="0"/>
          </a:p>
          <a:p>
            <a:pPr algn="r" eaLnBrk="1" hangingPunct="1">
              <a:buFont typeface="Wingdings 3" pitchFamily="18" charset="2"/>
              <a:buNone/>
            </a:pPr>
            <a:endParaRPr lang="en-US" sz="1000" b="1" dirty="0"/>
          </a:p>
          <a:p>
            <a:pPr algn="r" eaLnBrk="1" hangingPunct="1">
              <a:buFont typeface="Wingdings 3" pitchFamily="18" charset="2"/>
              <a:buNone/>
            </a:pPr>
            <a:r>
              <a:rPr lang="en-US" sz="1200" b="1" dirty="0"/>
              <a:t>P. 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681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Who’s in control?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sz="4000" dirty="0"/>
              <a:t>Brain or Mind?</a:t>
            </a:r>
          </a:p>
        </p:txBody>
      </p:sp>
    </p:spTree>
    <p:extLst>
      <p:ext uri="{BB962C8B-B14F-4D97-AF65-F5344CB8AC3E}">
        <p14:creationId xmlns:p14="http://schemas.microsoft.com/office/powerpoint/2010/main" val="8595369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Neuroplasticity</a:t>
            </a:r>
          </a:p>
        </p:txBody>
      </p:sp>
      <p:pic>
        <p:nvPicPr>
          <p:cNvPr id="6" name="Content Placeholder 5" descr="Image result for map of lexington ky to cincinnati oh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1"/>
            <a:ext cx="7010400" cy="434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21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Findings of ACE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96200" cy="495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660066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660066"/>
                </a:solidFill>
              </a:rPr>
              <a:t>More than half of the 17,500 adults completing the questionnaire reported at least </a:t>
            </a:r>
            <a:r>
              <a:rPr lang="en-US" b="1" dirty="0"/>
              <a:t>one</a:t>
            </a:r>
            <a:r>
              <a:rPr lang="en-US" dirty="0"/>
              <a:t> </a:t>
            </a:r>
            <a:r>
              <a:rPr lang="en-US" dirty="0">
                <a:solidFill>
                  <a:srgbClr val="660066"/>
                </a:solidFill>
              </a:rPr>
              <a:t>exposure</a:t>
            </a:r>
            <a:br>
              <a:rPr lang="en-US" dirty="0">
                <a:solidFill>
                  <a:srgbClr val="660066"/>
                </a:solidFill>
              </a:rPr>
            </a:br>
            <a:endParaRPr lang="en-US" dirty="0">
              <a:solidFill>
                <a:srgbClr val="660066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39D41"/>
                </a:solidFill>
              </a:rPr>
              <a:t>25% reported </a:t>
            </a:r>
            <a:r>
              <a:rPr lang="en-US" b="1" dirty="0">
                <a:solidFill>
                  <a:srgbClr val="139D41"/>
                </a:solidFill>
              </a:rPr>
              <a:t>two or more </a:t>
            </a:r>
            <a:r>
              <a:rPr lang="en-US" dirty="0">
                <a:solidFill>
                  <a:srgbClr val="139D41"/>
                </a:solidFill>
              </a:rPr>
              <a:t>childhood exposures</a:t>
            </a:r>
            <a:br>
              <a:rPr lang="en-US" dirty="0">
                <a:solidFill>
                  <a:srgbClr val="139D41"/>
                </a:solidFill>
              </a:rPr>
            </a:br>
            <a:endParaRPr lang="en-US" dirty="0">
              <a:solidFill>
                <a:srgbClr val="139D4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EB3D94"/>
                </a:solidFill>
              </a:rPr>
              <a:t>Patients who experienced </a:t>
            </a:r>
            <a:r>
              <a:rPr lang="en-US" b="1" dirty="0"/>
              <a:t>four or more </a:t>
            </a:r>
            <a:r>
              <a:rPr lang="en-US" dirty="0">
                <a:solidFill>
                  <a:srgbClr val="EB3D94"/>
                </a:solidFill>
              </a:rPr>
              <a:t>childhood exposures compared to patients who experienced none had a </a:t>
            </a:r>
            <a:r>
              <a:rPr lang="en-US" b="1" dirty="0"/>
              <a:t>4 to 12 </a:t>
            </a:r>
            <a:r>
              <a:rPr lang="en-US" dirty="0">
                <a:solidFill>
                  <a:srgbClr val="EB3D94"/>
                </a:solidFill>
              </a:rPr>
              <a:t>fold increase for health risks.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EB3D94"/>
              </a:solidFill>
            </a:endParaRP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100" b="1" dirty="0"/>
              <a:t>P. 56</a:t>
            </a:r>
            <a:endParaRPr lang="en-US" sz="11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EB3D94"/>
              </a:solidFill>
            </a:endParaRP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en-US" sz="1000" b="1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3730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2800" dirty="0"/>
              <a:t>that brain cells carry an </a:t>
            </a:r>
            <a:r>
              <a:rPr lang="en-US" sz="2800" dirty="0">
                <a:solidFill>
                  <a:srgbClr val="FF0000"/>
                </a:solidFill>
              </a:rPr>
              <a:t>emotional memory </a:t>
            </a:r>
            <a:r>
              <a:rPr lang="en-US" sz="2800" dirty="0"/>
              <a:t>in addition to a </a:t>
            </a:r>
            <a:r>
              <a:rPr lang="en-US" sz="2800" dirty="0">
                <a:solidFill>
                  <a:srgbClr val="FF0000"/>
                </a:solidFill>
              </a:rPr>
              <a:t>cognitive memory</a:t>
            </a:r>
            <a:r>
              <a:rPr lang="en-US" sz="2800" dirty="0"/>
              <a:t>. </a:t>
            </a:r>
          </a:p>
          <a:p>
            <a:pPr>
              <a:buFont typeface="Arial" charset="0"/>
              <a:buChar char="•"/>
            </a:pPr>
            <a:endParaRPr lang="en-US" sz="2800" dirty="0"/>
          </a:p>
          <a:p>
            <a:pPr>
              <a:buFont typeface="Arial" charset="0"/>
              <a:buChar char="•"/>
            </a:pPr>
            <a:r>
              <a:rPr lang="en-US" sz="2800" dirty="0"/>
              <a:t>the more negative or positive images of your self, the more those thoughts become </a:t>
            </a:r>
            <a:r>
              <a:rPr lang="en-US" sz="2800" dirty="0">
                <a:solidFill>
                  <a:srgbClr val="00B050"/>
                </a:solidFill>
              </a:rPr>
              <a:t>“normalized”</a:t>
            </a: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00B05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/>
              <a:t>images form </a:t>
            </a:r>
            <a:r>
              <a:rPr lang="en-US" sz="2800" dirty="0">
                <a:solidFill>
                  <a:srgbClr val="0070C0"/>
                </a:solidFill>
              </a:rPr>
              <a:t>neural pathways</a:t>
            </a:r>
            <a:r>
              <a:rPr lang="en-US" sz="2800" dirty="0"/>
              <a:t>, and become the story of that person.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dirty="0">
                <a:solidFill>
                  <a:srgbClr val="139D41"/>
                </a:solidFill>
              </a:rPr>
              <a:t>Recent discoveries in brain functioning: 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420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For Pete’s Sake!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Who’s Pete?</a:t>
            </a:r>
          </a:p>
        </p:txBody>
      </p:sp>
    </p:spTree>
    <p:extLst>
      <p:ext uri="{BB962C8B-B14F-4D97-AF65-F5344CB8AC3E}">
        <p14:creationId xmlns:p14="http://schemas.microsoft.com/office/powerpoint/2010/main" val="33509302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6400"/>
          </a:xfrm>
        </p:spPr>
        <p:txBody>
          <a:bodyPr>
            <a:noAutofit/>
          </a:bodyPr>
          <a:lstStyle/>
          <a:p>
            <a:r>
              <a:rPr lang="en-US" sz="2800" dirty="0"/>
              <a:t>Nurturing and Abuse/Neglect are two parenting patterns that exist on a continuum of frequency and intensity of </a:t>
            </a:r>
            <a:r>
              <a:rPr lang="en-US" sz="2800" b="1" dirty="0">
                <a:solidFill>
                  <a:srgbClr val="FF0000"/>
                </a:solidFill>
              </a:rPr>
              <a:t>zero to 10</a:t>
            </a:r>
            <a:r>
              <a:rPr lang="en-US" sz="280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42672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en-US" sz="4000" b="1" dirty="0"/>
          </a:p>
          <a:p>
            <a:pPr algn="ctr">
              <a:buNone/>
            </a:pPr>
            <a:r>
              <a:rPr lang="en-US" sz="4000" b="1" dirty="0"/>
              <a:t>Nurturing Parenting</a:t>
            </a:r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400" b="1" dirty="0"/>
              <a:t>Frequency             </a:t>
            </a:r>
            <a:r>
              <a:rPr lang="en-US" b="1" dirty="0"/>
              <a:t>Always          Frequent       Sometimes    Infrequent      Never</a:t>
            </a:r>
          </a:p>
          <a:p>
            <a:pPr>
              <a:buNone/>
            </a:pPr>
            <a:r>
              <a:rPr lang="en-US" sz="1400" b="1" dirty="0"/>
              <a:t>Intensity            </a:t>
            </a:r>
            <a:r>
              <a:rPr lang="en-US" sz="2300" b="1" dirty="0"/>
              <a:t>Very High               </a:t>
            </a:r>
            <a:r>
              <a:rPr lang="en-US" sz="2300" b="1" dirty="0" err="1"/>
              <a:t>High</a:t>
            </a:r>
            <a:r>
              <a:rPr lang="en-US" sz="2300" b="1" dirty="0"/>
              <a:t>              Average              Low         Not Present</a:t>
            </a:r>
          </a:p>
          <a:p>
            <a:pPr>
              <a:buNone/>
            </a:pPr>
            <a:r>
              <a:rPr lang="en-US" sz="2800" b="1" dirty="0"/>
              <a:t>                10                  9 8 7            6 5 4            3 2 1              0</a:t>
            </a:r>
          </a:p>
          <a:p>
            <a:pPr>
              <a:buNone/>
            </a:pPr>
            <a:endParaRPr lang="en-US" sz="2800" b="1" dirty="0"/>
          </a:p>
          <a:p>
            <a:pPr algn="ctr">
              <a:buNone/>
            </a:pPr>
            <a:r>
              <a:rPr lang="en-US" sz="4000" b="1" dirty="0"/>
              <a:t>Abusive and Neglectful Parenting</a:t>
            </a:r>
          </a:p>
          <a:p>
            <a:pPr>
              <a:buNone/>
            </a:pPr>
            <a:endParaRPr lang="en-US" sz="1100" b="1" dirty="0"/>
          </a:p>
          <a:p>
            <a:pPr>
              <a:buNone/>
            </a:pPr>
            <a:r>
              <a:rPr lang="en-US" sz="1400" b="1" dirty="0"/>
              <a:t>Frequency            </a:t>
            </a:r>
            <a:r>
              <a:rPr lang="en-US" b="1" dirty="0"/>
              <a:t>Never         Infrequent     Sometimes        Frequent        Always</a:t>
            </a:r>
          </a:p>
          <a:p>
            <a:pPr>
              <a:buNone/>
            </a:pPr>
            <a:r>
              <a:rPr lang="en-US" sz="1400" b="1" dirty="0"/>
              <a:t>Intensity           </a:t>
            </a:r>
            <a:r>
              <a:rPr lang="en-US" sz="2300" b="1" dirty="0"/>
              <a:t>Not Present          Low             Average                High          Very High</a:t>
            </a:r>
          </a:p>
          <a:p>
            <a:pPr>
              <a:buNone/>
            </a:pPr>
            <a:r>
              <a:rPr lang="en-US" sz="2800" b="1" dirty="0"/>
              <a:t>                 0               1 2 3             4 5 6             7 8 9            10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		</a:t>
            </a:r>
            <a:r>
              <a:rPr lang="en-US" sz="1700" dirty="0"/>
              <a:t>p. 18</a:t>
            </a:r>
          </a:p>
        </p:txBody>
      </p:sp>
    </p:spTree>
    <p:extLst>
      <p:ext uri="{BB962C8B-B14F-4D97-AF65-F5344CB8AC3E}">
        <p14:creationId xmlns:p14="http://schemas.microsoft.com/office/powerpoint/2010/main" val="7463604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  Impossible or Unbelievable?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800" i="1" dirty="0">
                <a:solidFill>
                  <a:srgbClr val="139D41"/>
                </a:solidFill>
              </a:rPr>
              <a:t>Alice laughed, “There’s no use in trying,” she said.  “One can’t  believe in impossible things.” </a:t>
            </a: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2800" i="1" dirty="0">
              <a:solidFill>
                <a:srgbClr val="139D4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800" i="1" dirty="0">
                <a:solidFill>
                  <a:srgbClr val="139D41"/>
                </a:solidFill>
              </a:rPr>
              <a:t>“I daresay you haven’t had much practice,” said the queen.  “When I was your age I always did it for half an hour a day.  Why sometimes I’ve believed as many as six impossible things … before breakfast.”</a:t>
            </a: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800" dirty="0"/>
              <a:t>                                           - Lewis Carroll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106500" name="Footer Placeholder 1"/>
          <p:cNvSpPr>
            <a:spLocks noGrp="1"/>
          </p:cNvSpPr>
          <p:nvPr/>
        </p:nvSpPr>
        <p:spPr bwMode="auto">
          <a:xfrm>
            <a:off x="6056313" y="6248400"/>
            <a:ext cx="29908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724264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Childhood Hours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09537" indent="0">
              <a:buNone/>
            </a:pPr>
            <a:r>
              <a:rPr lang="en-US" dirty="0"/>
              <a:t>The neurological networks and pathways that are created in childhood and influence behavior are the result of the frequency and intensity of the quality of life.</a:t>
            </a:r>
          </a:p>
          <a:p>
            <a:pPr marL="109537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Font typeface="Wingdings 3" pitchFamily="18" charset="2"/>
              <a:buNone/>
            </a:pPr>
            <a:r>
              <a:rPr lang="en-US" dirty="0">
                <a:latin typeface="Century Gothic" panose="020B0502020202020204" pitchFamily="34" charset="0"/>
              </a:rPr>
              <a:t>There are approximately </a:t>
            </a:r>
            <a:r>
              <a:rPr lang="en-US" b="1" dirty="0">
                <a:latin typeface="Century Gothic" panose="020B0502020202020204" pitchFamily="34" charset="0"/>
              </a:rPr>
              <a:t>       </a:t>
            </a:r>
          </a:p>
          <a:p>
            <a:pPr>
              <a:buFont typeface="Wingdings 3" pitchFamily="18" charset="2"/>
              <a:buNone/>
            </a:pPr>
            <a:r>
              <a:rPr lang="en-US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			157,776 hours </a:t>
            </a:r>
            <a:endParaRPr lang="en-US" sz="3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>
              <a:buFont typeface="Wingdings 3" pitchFamily="18" charset="2"/>
              <a:buNone/>
            </a:pPr>
            <a:r>
              <a:rPr lang="en-US" dirty="0">
                <a:latin typeface="Century Gothic" panose="020B0502020202020204" pitchFamily="34" charset="0"/>
              </a:rPr>
              <a:t>                           		 in the first 18 years of life. </a:t>
            </a:r>
          </a:p>
          <a:p>
            <a:pPr>
              <a:buFont typeface="Wingdings 3" pitchFamily="18" charset="2"/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The following chart displays how personalities and behavior patterns are influenced early in life based on the quality of life in childhood portrayed in hours.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		</a:t>
            </a:r>
            <a:r>
              <a:rPr lang="en-US" sz="1200" dirty="0"/>
              <a:t>p. 18</a:t>
            </a:r>
          </a:p>
        </p:txBody>
      </p:sp>
    </p:spTree>
    <p:extLst>
      <p:ext uri="{BB962C8B-B14F-4D97-AF65-F5344CB8AC3E}">
        <p14:creationId xmlns:p14="http://schemas.microsoft.com/office/powerpoint/2010/main" val="28072043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Positive and Negative nurturing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Positive %  Negative %      </a:t>
            </a:r>
            <a:r>
              <a:rPr lang="en-US" sz="2800" b="1" dirty="0" err="1">
                <a:solidFill>
                  <a:schemeClr val="tx1"/>
                </a:solidFill>
              </a:rPr>
              <a:t>Pos</a:t>
            </a:r>
            <a:r>
              <a:rPr lang="en-US" sz="2800" b="1" dirty="0">
                <a:solidFill>
                  <a:schemeClr val="tx1"/>
                </a:solidFill>
              </a:rPr>
              <a:t> Hours  </a:t>
            </a:r>
            <a:r>
              <a:rPr lang="en-US" sz="2800" b="1" dirty="0" err="1">
                <a:solidFill>
                  <a:schemeClr val="tx1"/>
                </a:solidFill>
              </a:rPr>
              <a:t>Neg</a:t>
            </a:r>
            <a:r>
              <a:rPr lang="en-US" sz="2800" b="1" dirty="0">
                <a:solidFill>
                  <a:schemeClr val="tx1"/>
                </a:solidFill>
              </a:rPr>
              <a:t> Hours</a:t>
            </a:r>
            <a:endParaRPr lang="en-US" sz="2800" dirty="0">
              <a:solidFill>
                <a:schemeClr val="tx1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 20%   	     80%	      31,555          126,220    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 30%	     70%	      47,333          110,443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 50%	     50%	      78,888            78,888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 70%	     30%	     110,443           47,333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 80%	     20%	     126,221           31,555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 90%	     10%	     141,998           15,778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 95%              5%             149,887             7,889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 99%	       1%	     156,198             1,578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solidFill>
                  <a:schemeClr val="tx1"/>
                </a:solidFill>
              </a:rPr>
              <a:t> 100%             0%             157,776                   0</a:t>
            </a:r>
            <a:r>
              <a:rPr lang="en-US" dirty="0"/>
              <a:t>    </a:t>
            </a:r>
            <a:r>
              <a:rPr lang="en-US" sz="1300" dirty="0"/>
              <a:t>p.18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09572" name="Footer Placeholder 1"/>
          <p:cNvSpPr>
            <a:spLocks noGrp="1"/>
          </p:cNvSpPr>
          <p:nvPr/>
        </p:nvSpPr>
        <p:spPr bwMode="auto">
          <a:xfrm>
            <a:off x="6056313" y="6248400"/>
            <a:ext cx="29908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06540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our Self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8679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10863" y="6206728"/>
            <a:ext cx="5584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1000" b="1" dirty="0">
                <a:latin typeface="+mj-lt"/>
              </a:rPr>
              <a:t>P. 19</a:t>
            </a:r>
          </a:p>
        </p:txBody>
      </p:sp>
    </p:spTree>
    <p:extLst>
      <p:ext uri="{BB962C8B-B14F-4D97-AF65-F5344CB8AC3E}">
        <p14:creationId xmlns:p14="http://schemas.microsoft.com/office/powerpoint/2010/main" val="13449312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endParaRPr lang="en-US" altLang="en-US" sz="1000"/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sz="3200"/>
              <a:t>Abusive and neglecting parenting practices create diseased networks of anger, stress, etc.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sz="1400"/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7391400" y="6172200"/>
            <a:ext cx="1219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000" dirty="0"/>
              <a:t>                p. 11-12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990600" y="1044575"/>
            <a:ext cx="765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Philosophy of Nurturing Parenting</a:t>
            </a:r>
          </a:p>
        </p:txBody>
      </p:sp>
      <p:pic>
        <p:nvPicPr>
          <p:cNvPr id="41989" name="Picture 5" descr="0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69080"/>
            <a:ext cx="3771900" cy="344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9717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Stress caused by negative nurturing experiences produce stress hormones cortisol and adrenaline</a:t>
            </a:r>
          </a:p>
          <a:p>
            <a:pPr>
              <a:buNone/>
              <a:defRPr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  <a:defRPr/>
            </a:pPr>
            <a:r>
              <a:rPr lang="en-US" sz="3200" dirty="0">
                <a:solidFill>
                  <a:srgbClr val="139D41"/>
                </a:solidFill>
              </a:rPr>
              <a:t>Brain is normalizing dysfunction</a:t>
            </a:r>
          </a:p>
          <a:p>
            <a:pPr>
              <a:buNone/>
              <a:defRPr/>
            </a:pP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 3" pitchFamily="18" charset="2"/>
              <a:buNone/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Diseased neurological networks and pathways are developed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7030A0"/>
                </a:solidFill>
              </a:rPr>
              <a:t>Negative Nurturing Experiences</a:t>
            </a:r>
          </a:p>
        </p:txBody>
      </p:sp>
    </p:spTree>
    <p:extLst>
      <p:ext uri="{BB962C8B-B14F-4D97-AF65-F5344CB8AC3E}">
        <p14:creationId xmlns:p14="http://schemas.microsoft.com/office/powerpoint/2010/main" val="16442978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Monkey see </a:t>
            </a:r>
            <a:br>
              <a:rPr lang="en-US" dirty="0"/>
            </a:br>
            <a:r>
              <a:rPr lang="en-US" dirty="0"/>
              <a:t>Monkey Do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https://www.youtube.com/watch?v=6doYhDD8kqs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832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3275</TotalTime>
  <Words>4654</Words>
  <Application>Microsoft Office PowerPoint</Application>
  <PresentationFormat>On-screen Show (4:3)</PresentationFormat>
  <Paragraphs>1108</Paragraphs>
  <Slides>182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182</vt:i4>
      </vt:variant>
    </vt:vector>
  </HeadingPairs>
  <TitlesOfParts>
    <vt:vector size="190" baseType="lpstr">
      <vt:lpstr>Arial</vt:lpstr>
      <vt:lpstr>Calibri</vt:lpstr>
      <vt:lpstr>Century Gothic</vt:lpstr>
      <vt:lpstr>Papyrus</vt:lpstr>
      <vt:lpstr>Verdana</vt:lpstr>
      <vt:lpstr>Wingdings</vt:lpstr>
      <vt:lpstr>Wingdings 3</vt:lpstr>
      <vt:lpstr>Clarity</vt:lpstr>
      <vt:lpstr>Successful Implementation of Nurturing Parenting Programs®  Stephen Bavolek, Ph.D.</vt:lpstr>
      <vt:lpstr>Communicating and Connecting</vt:lpstr>
      <vt:lpstr>Hopes  and Fears</vt:lpstr>
      <vt:lpstr>What is Abuse or Neglect?</vt:lpstr>
      <vt:lpstr>Tragic Results of Child Abuse and Neglect</vt:lpstr>
      <vt:lpstr> The ACE Study </vt:lpstr>
      <vt:lpstr> Adverse Childhood Experiences Study </vt:lpstr>
      <vt:lpstr>ACE Study</vt:lpstr>
      <vt:lpstr>Findings of ACE Study</vt:lpstr>
      <vt:lpstr>Findings of the ACE Study</vt:lpstr>
      <vt:lpstr>Findings Related to Child Maltreatment</vt:lpstr>
      <vt:lpstr>Findings of ACE Study</vt:lpstr>
      <vt:lpstr>PowerPoint Presentation</vt:lpstr>
      <vt:lpstr>PowerPoint Presentation</vt:lpstr>
      <vt:lpstr>PowerPoint Presentation</vt:lpstr>
      <vt:lpstr> </vt:lpstr>
      <vt:lpstr>Nature’s Heritable Traits</vt:lpstr>
      <vt:lpstr>Nature vs. Nurture</vt:lpstr>
      <vt:lpstr>Nurturing Parenting Programs®</vt:lpstr>
      <vt:lpstr>Dr. Bavolek’s Research</vt:lpstr>
      <vt:lpstr>Critical Practices of Child Maltreatment</vt:lpstr>
      <vt:lpstr>Process and Product</vt:lpstr>
      <vt:lpstr>Inappropriate Expectations Construct A of the AAPI</vt:lpstr>
      <vt:lpstr>Inappropriate Expectation </vt:lpstr>
      <vt:lpstr>Inappropriate  Expectation </vt:lpstr>
      <vt:lpstr>Inappropriate  Expectation </vt:lpstr>
      <vt:lpstr>Common Effects of Inappropriate Expectations on Children</vt:lpstr>
      <vt:lpstr>Consistent Lack of Parental Empathy Construct B of the AAPI</vt:lpstr>
      <vt:lpstr>Lack of Parental Empathy</vt:lpstr>
      <vt:lpstr>Lack of Parental Empathy</vt:lpstr>
      <vt:lpstr>Lack of Parental Empathy</vt:lpstr>
      <vt:lpstr>Common Effects of Low Parental Empathy</vt:lpstr>
      <vt:lpstr>Attachment Research</vt:lpstr>
      <vt:lpstr>Secure Attachment</vt:lpstr>
      <vt:lpstr>Anxious Attachment</vt:lpstr>
      <vt:lpstr>Avoidant Attachment</vt:lpstr>
      <vt:lpstr>Learning Emotional Regulation</vt:lpstr>
      <vt:lpstr>Strong Belief in Physical Punishment     Construct C of the AAPI </vt:lpstr>
      <vt:lpstr>Strong Belief in Corporal Punishment</vt:lpstr>
      <vt:lpstr>Strong Belief in Corporal Punishment</vt:lpstr>
      <vt:lpstr>Strong Belief in Corporal Punishment</vt:lpstr>
      <vt:lpstr>Why Parents Hit their Children</vt:lpstr>
      <vt:lpstr>Common Effects of using Physical Punishment on Children:</vt:lpstr>
      <vt:lpstr>Parent-Child Role Reversal Construct D of the AAPI</vt:lpstr>
      <vt:lpstr>Parent/Child Role Reversal</vt:lpstr>
      <vt:lpstr>Parent/Child Role Reversal</vt:lpstr>
      <vt:lpstr>Parent/Child Role Reversal</vt:lpstr>
      <vt:lpstr>Parentified Child</vt:lpstr>
      <vt:lpstr>Common effects of role reversal on children:</vt:lpstr>
      <vt:lpstr>Oppressing Power &amp; Independence Construct E of the AAPI</vt:lpstr>
      <vt:lpstr>Oppressing Power and Independence</vt:lpstr>
      <vt:lpstr>Oppressing Power and Independence</vt:lpstr>
      <vt:lpstr>Oppressing Power and Independence</vt:lpstr>
      <vt:lpstr> Common effects of oppressing children’s power and independence </vt:lpstr>
      <vt:lpstr>Build A Tower</vt:lpstr>
      <vt:lpstr>What  makes Nurturing Parenting tick?</vt:lpstr>
      <vt:lpstr>Nurturing Parenting Programs are designed to involve the entire family.</vt:lpstr>
      <vt:lpstr>Current research indicates family based programs provide the most robust results and have the greatest impact on changing family dynamics.</vt:lpstr>
      <vt:lpstr>Nurturing Parenting Programs are proven, evidence-based programs recognized by the National Registry for Evidence-based Programs and Practices (NREPP).</vt:lpstr>
      <vt:lpstr>Skill-focused, competency-based programs designed to correspond to the developmental age level of children.</vt:lpstr>
      <vt:lpstr>Principles of Nurturing Principles</vt:lpstr>
      <vt:lpstr>Nurturing Parenting embraces the theory of “re-parenting.”</vt:lpstr>
      <vt:lpstr>Nurturing Oneself</vt:lpstr>
      <vt:lpstr>Nurturing oneself as a man or woman is an important practice in nurturing children and others.</vt:lpstr>
      <vt:lpstr>In humans, there is an essential difference between our Being, which constitutes the core elements of our identity …</vt:lpstr>
      <vt:lpstr>…and our Doing, which constitutes our behavior.</vt:lpstr>
      <vt:lpstr>Principles of Nurturing Parenting</vt:lpstr>
      <vt:lpstr>Principles of Nurturing Parenting</vt:lpstr>
      <vt:lpstr>Family</vt:lpstr>
      <vt:lpstr>Work/Career</vt:lpstr>
      <vt:lpstr>Community Service</vt:lpstr>
      <vt:lpstr>Principles of Nurturing Parenting</vt:lpstr>
      <vt:lpstr>Parenting is a role.  A role is generally defined as a set of behaviors that are time and situation specific.</vt:lpstr>
      <vt:lpstr>Principles of Nurturing Parenting</vt:lpstr>
      <vt:lpstr>Principles of Nurturing Parenting</vt:lpstr>
      <vt:lpstr>A self-identity formed from role-identity places the burden of ones self-worth on others or on one’s performance.</vt:lpstr>
      <vt:lpstr>Principles of Nurturing Parenting</vt:lpstr>
      <vt:lpstr>Principles of Nurturing Parenting</vt:lpstr>
      <vt:lpstr>Philosophy of Nurturing Parenting</vt:lpstr>
      <vt:lpstr>Nurturing: The Energy of Life</vt:lpstr>
      <vt:lpstr>Philosophy of Nurturing Parenting</vt:lpstr>
      <vt:lpstr>Nurturing Creates and Influences the Quality of Life</vt:lpstr>
      <vt:lpstr>Positive Nurturing</vt:lpstr>
      <vt:lpstr>Empathy</vt:lpstr>
      <vt:lpstr>Negative Nurturing</vt:lpstr>
      <vt:lpstr> Negative Nurturing</vt:lpstr>
      <vt:lpstr>Research on the effects of Positive and Negative Nurturing</vt:lpstr>
      <vt:lpstr>Who’s in control?</vt:lpstr>
      <vt:lpstr>Neuroplasticity</vt:lpstr>
      <vt:lpstr> Recent discoveries in brain functioning:  </vt:lpstr>
      <vt:lpstr>For Pete’s Sake!</vt:lpstr>
      <vt:lpstr>Nurturing and Abuse/Neglect are two parenting patterns that exist on a continuum of frequency and intensity of zero to 10.</vt:lpstr>
      <vt:lpstr>  Impossible or Unbelievable?</vt:lpstr>
      <vt:lpstr>Childhood Hours</vt:lpstr>
      <vt:lpstr>Positive and Negative nurturing </vt:lpstr>
      <vt:lpstr>Understanding our Self</vt:lpstr>
      <vt:lpstr>PowerPoint Presentation</vt:lpstr>
      <vt:lpstr>  Negative Nurturing Experiences</vt:lpstr>
      <vt:lpstr>Monkey see  Monkey Do</vt:lpstr>
      <vt:lpstr>Children see children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Story of Me</vt:lpstr>
      <vt:lpstr>Welcome to Day 2</vt:lpstr>
      <vt:lpstr>Secure Attachment</vt:lpstr>
      <vt:lpstr>Rate Your Nurturing Skills</vt:lpstr>
      <vt:lpstr>PowerPoint Presentation</vt:lpstr>
      <vt:lpstr>Discipline</vt:lpstr>
      <vt:lpstr> Four Personality Poster</vt:lpstr>
      <vt:lpstr>Personality Traits</vt:lpstr>
      <vt:lpstr>Personality Traits</vt:lpstr>
      <vt:lpstr>Positive Personality Traits</vt:lpstr>
      <vt:lpstr>Positive Personality Traits</vt:lpstr>
      <vt:lpstr>Negative Personality Traits</vt:lpstr>
      <vt:lpstr>Negative Personality Traits</vt:lpstr>
      <vt:lpstr>Commitment to 10-Zero</vt:lpstr>
      <vt:lpstr>Taking Care of My Self</vt:lpstr>
      <vt:lpstr>Exposure to Child Abuse</vt:lpstr>
      <vt:lpstr>Life Experiences Causing  Physical Changes to the Brain</vt:lpstr>
      <vt:lpstr> Successful Implementation Criteria</vt:lpstr>
      <vt:lpstr>Philosopher</vt:lpstr>
      <vt:lpstr> Nurturing Program  Facilitator  is a Philosopher</vt:lpstr>
      <vt:lpstr>     Scientist</vt:lpstr>
      <vt:lpstr>Facilitator is a Scientist</vt:lpstr>
      <vt:lpstr>Clinician</vt:lpstr>
      <vt:lpstr>Clinician:  Having insight into the origins and value of my parenting beliefs.</vt:lpstr>
      <vt:lpstr>    Practitioner  Do I practice and teach healthy, proven parenting strategies and techniques? </vt:lpstr>
      <vt:lpstr>Facilitator as a practitioner</vt:lpstr>
      <vt:lpstr>Nurturing  vs.  Abusive World</vt:lpstr>
      <vt:lpstr>The quality of life experiences we have shape our perceptions about ourselves which are often referred to as our …</vt:lpstr>
      <vt:lpstr>Labels</vt:lpstr>
      <vt:lpstr>Brainstorm the following:</vt:lpstr>
      <vt:lpstr>Self-Worth</vt:lpstr>
      <vt:lpstr>Self-Worth Activity</vt:lpstr>
      <vt:lpstr>Diagram of Self -Worth</vt:lpstr>
      <vt:lpstr>Labels</vt:lpstr>
      <vt:lpstr>Survivor</vt:lpstr>
      <vt:lpstr>Labels for Self and Others</vt:lpstr>
      <vt:lpstr>Decoding Problem Behavior</vt:lpstr>
      <vt:lpstr>Positive, Hope-Based Reframe</vt:lpstr>
      <vt:lpstr>Negative Labels</vt:lpstr>
      <vt:lpstr>Small Group Activity </vt:lpstr>
      <vt:lpstr>Negative Labels</vt:lpstr>
      <vt:lpstr>Small Group Activity</vt:lpstr>
      <vt:lpstr>Praising Children and Ourselves</vt:lpstr>
      <vt:lpstr>Praise for Being and Doing</vt:lpstr>
      <vt:lpstr>Self-Praise</vt:lpstr>
      <vt:lpstr>Empathy</vt:lpstr>
      <vt:lpstr>NEEDS</vt:lpstr>
      <vt:lpstr>Needs drive behavior</vt:lpstr>
      <vt:lpstr>Welcome to Day 3</vt:lpstr>
      <vt:lpstr>Morals and Values of nurturing parenting programs</vt:lpstr>
      <vt:lpstr>    Appropriate Expectations</vt:lpstr>
      <vt:lpstr>   Appropriate Expectations</vt:lpstr>
      <vt:lpstr>  Empathy</vt:lpstr>
      <vt:lpstr>  Empathy</vt:lpstr>
      <vt:lpstr>      Dignified Discipline</vt:lpstr>
      <vt:lpstr>        Dignified Discipline</vt:lpstr>
      <vt:lpstr>        Dignified Discipline</vt:lpstr>
      <vt:lpstr>Self-Awareness &amp; Family Roles</vt:lpstr>
      <vt:lpstr> Self Awareness &amp; Family Roles</vt:lpstr>
      <vt:lpstr> Empowerment</vt:lpstr>
      <vt:lpstr> Empowerment</vt:lpstr>
      <vt:lpstr> Empowerment</vt:lpstr>
      <vt:lpstr>Empowerment</vt:lpstr>
      <vt:lpstr>       Humor and Laughter</vt:lpstr>
      <vt:lpstr>Assessment and outcome measures</vt:lpstr>
      <vt:lpstr>SPANKING IN OUR SOCIETY</vt:lpstr>
      <vt:lpstr>Personal Power</vt:lpstr>
      <vt:lpstr>Small Group Activity</vt:lpstr>
      <vt:lpstr>Small Group Activity</vt:lpstr>
      <vt:lpstr>PowerPoint Presentation</vt:lpstr>
      <vt:lpstr>Recognizing, Understanding and Communicating Feelings</vt:lpstr>
      <vt:lpstr>Recognizing and Handling Stress</vt:lpstr>
      <vt:lpstr>Morals and Values of Nurturing</vt:lpstr>
      <vt:lpstr>Morals and Values of Nurturing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Nurturing Parenting Programs®  Stephen Bavolek, Ph.D.</dc:title>
  <dc:creator>Carol Lapin</dc:creator>
  <cp:lastModifiedBy>Margaret Cox</cp:lastModifiedBy>
  <cp:revision>197</cp:revision>
  <dcterms:created xsi:type="dcterms:W3CDTF">2016-04-18T15:23:46Z</dcterms:created>
  <dcterms:modified xsi:type="dcterms:W3CDTF">2018-03-06T18:34:34Z</dcterms:modified>
</cp:coreProperties>
</file>