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85" r:id="rId2"/>
    <p:sldId id="284" r:id="rId3"/>
    <p:sldId id="256" r:id="rId4"/>
    <p:sldId id="257" r:id="rId5"/>
    <p:sldId id="258" r:id="rId6"/>
    <p:sldId id="259" r:id="rId7"/>
    <p:sldId id="266" r:id="rId8"/>
    <p:sldId id="260" r:id="rId9"/>
    <p:sldId id="261" r:id="rId10"/>
    <p:sldId id="277" r:id="rId11"/>
    <p:sldId id="278" r:id="rId12"/>
    <p:sldId id="279" r:id="rId13"/>
    <p:sldId id="280" r:id="rId14"/>
    <p:sldId id="283" r:id="rId15"/>
    <p:sldId id="262" r:id="rId16"/>
    <p:sldId id="263" r:id="rId17"/>
    <p:sldId id="268" r:id="rId18"/>
    <p:sldId id="269" r:id="rId19"/>
    <p:sldId id="264" r:id="rId20"/>
    <p:sldId id="265" r:id="rId21"/>
    <p:sldId id="267" r:id="rId22"/>
    <p:sldId id="270" r:id="rId23"/>
    <p:sldId id="271" r:id="rId24"/>
    <p:sldId id="272" r:id="rId25"/>
    <p:sldId id="273" r:id="rId26"/>
    <p:sldId id="274" r:id="rId27"/>
    <p:sldId id="275" r:id="rId28"/>
    <p:sldId id="276"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42"/>
      </p:cViewPr>
      <p:guideLst/>
    </p:cSldViewPr>
  </p:slideViewPr>
  <p:notesTextViewPr>
    <p:cViewPr>
      <p:scale>
        <a:sx n="1" d="1"/>
        <a:sy n="1" d="1"/>
      </p:scale>
      <p:origin x="0" y="0"/>
    </p:cViewPr>
  </p:notesTextViewPr>
  <p:notesViewPr>
    <p:cSldViewPr snapToGrid="0">
      <p:cViewPr>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9957-6F7C-5244-970B-6580B0C18575}"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11663-4CD2-7E45-9024-DA26E7538042}" type="slidenum">
              <a:rPr lang="en-US" smtClean="0"/>
              <a:t>‹#›</a:t>
            </a:fld>
            <a:endParaRPr lang="en-US"/>
          </a:p>
        </p:txBody>
      </p:sp>
    </p:spTree>
    <p:extLst>
      <p:ext uri="{BB962C8B-B14F-4D97-AF65-F5344CB8AC3E}">
        <p14:creationId xmlns:p14="http://schemas.microsoft.com/office/powerpoint/2010/main" val="6333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communications with mental health professionals are privileged under KRE 506. The client is the one who may exert the privilege or you may only on behalf of the client.  But the privilege may be exceptions. Wait until you are ordered to answer a question by a judge. Whether it is a written order to comply with a subpoena or a verbal order to respond to a question. You may have to exert the privilege on behalf of other clients in the therapy session even if the client at interest in the matter waives the privilege. A child should have a guardian ad litem who will exert the privilege or waive on their behalf. </a:t>
            </a:r>
          </a:p>
        </p:txBody>
      </p:sp>
      <p:sp>
        <p:nvSpPr>
          <p:cNvPr id="4" name="Slide Number Placeholder 3"/>
          <p:cNvSpPr>
            <a:spLocks noGrp="1"/>
          </p:cNvSpPr>
          <p:nvPr>
            <p:ph type="sldNum" sz="quarter" idx="5"/>
          </p:nvPr>
        </p:nvSpPr>
        <p:spPr/>
        <p:txBody>
          <a:bodyPr/>
          <a:lstStyle/>
          <a:p>
            <a:fld id="{6BE11663-4CD2-7E45-9024-DA26E7538042}" type="slidenum">
              <a:rPr lang="en-US" smtClean="0"/>
              <a:t>27</a:t>
            </a:fld>
            <a:endParaRPr lang="en-US"/>
          </a:p>
        </p:txBody>
      </p:sp>
    </p:spTree>
    <p:extLst>
      <p:ext uri="{BB962C8B-B14F-4D97-AF65-F5344CB8AC3E}">
        <p14:creationId xmlns:p14="http://schemas.microsoft.com/office/powerpoint/2010/main" val="316888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a case file as you normally would, unless specific information is requested of you.  You are not obligated to gather information f other parties in order to provide it to the requesting attorney. Provide what you have. If you don’t have something, simply state you don’t have it. If you are expected to testify, reports, records, etc. that you did not prepare will likely be hearsay and inadmissible. While family court tends to have relaxed rules of evidence, it is only incumbent on you to testify for the facts you know. This may be. Different if you are testifying as an expert, which you would know ahead of time, in which case you may be relying on reports gathered from there parties. </a:t>
            </a:r>
          </a:p>
        </p:txBody>
      </p:sp>
      <p:sp>
        <p:nvSpPr>
          <p:cNvPr id="4" name="Slide Number Placeholder 3"/>
          <p:cNvSpPr>
            <a:spLocks noGrp="1"/>
          </p:cNvSpPr>
          <p:nvPr>
            <p:ph type="sldNum" sz="quarter" idx="5"/>
          </p:nvPr>
        </p:nvSpPr>
        <p:spPr/>
        <p:txBody>
          <a:bodyPr/>
          <a:lstStyle/>
          <a:p>
            <a:fld id="{6BE11663-4CD2-7E45-9024-DA26E7538042}" type="slidenum">
              <a:rPr lang="en-US" smtClean="0"/>
              <a:t>28</a:t>
            </a:fld>
            <a:endParaRPr lang="en-US"/>
          </a:p>
        </p:txBody>
      </p:sp>
    </p:spTree>
    <p:extLst>
      <p:ext uri="{BB962C8B-B14F-4D97-AF65-F5344CB8AC3E}">
        <p14:creationId xmlns:p14="http://schemas.microsoft.com/office/powerpoint/2010/main" val="274299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and will email a more detailed answer after the fact</a:t>
            </a:r>
          </a:p>
        </p:txBody>
      </p:sp>
      <p:sp>
        <p:nvSpPr>
          <p:cNvPr id="4" name="Slide Number Placeholder 3"/>
          <p:cNvSpPr>
            <a:spLocks noGrp="1"/>
          </p:cNvSpPr>
          <p:nvPr>
            <p:ph type="sldNum" sz="quarter" idx="5"/>
          </p:nvPr>
        </p:nvSpPr>
        <p:spPr/>
        <p:txBody>
          <a:bodyPr/>
          <a:lstStyle/>
          <a:p>
            <a:fld id="{6BE11663-4CD2-7E45-9024-DA26E7538042}" type="slidenum">
              <a:rPr lang="en-US" smtClean="0"/>
              <a:t>29</a:t>
            </a:fld>
            <a:endParaRPr lang="en-US"/>
          </a:p>
        </p:txBody>
      </p:sp>
    </p:spTree>
    <p:extLst>
      <p:ext uri="{BB962C8B-B14F-4D97-AF65-F5344CB8AC3E}">
        <p14:creationId xmlns:p14="http://schemas.microsoft.com/office/powerpoint/2010/main" val="415410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 your job. Your primary job is to treat your patient. Concerning yourself over what may happen in the event something is subpoenaed is less of a concern than you not properly treating your patient because you want to take the ideal notes for court.</a:t>
            </a:r>
          </a:p>
          <a:p>
            <a:pPr marL="228600" indent="-228600">
              <a:buAutoNum type="arabicPeriod"/>
            </a:pPr>
            <a:r>
              <a:rPr lang="en-US" dirty="0"/>
              <a:t>and 3. These are loaded and I don’t know if they are necessarily within the scope of this presentation, but I will do my best to answer. Yes, the courts have historically been dominated by white men, but this is changing (and quickly). There are now only two male judges in Jefferson District Court, two male family court judges, and equal male/female in circuit court. African American judges represent a proportionate percent of the bench compared to the general population. There are many </a:t>
            </a:r>
            <a:r>
              <a:rPr lang="en-US" dirty="0" err="1"/>
              <a:t>femail</a:t>
            </a:r>
            <a:r>
              <a:rPr lang="en-US" dirty="0"/>
              <a:t> attorneys (I don’t know the numbers) and of different races and nationalities. There is no denying the disparities in arrests and contact with the criminal justice system between races and </a:t>
            </a:r>
            <a:r>
              <a:rPr lang="en-US" dirty="0" err="1"/>
              <a:t>ethinicities</a:t>
            </a:r>
            <a:r>
              <a:rPr lang="en-US" dirty="0"/>
              <a:t>, but it is important to point out that this is, as you said, a reflection of a greater problem. You can shed some light on the impact the client’s life has had on their mental and emotional health, which is a great fact to present to the court, but you are not the advocate for the client. You are the witness and you should stay in your lane. Certainly present facts that are true and accurate and do so in a manner that mitigates any negative impact they may have on the outcome of the case, but you are not the advocate in court. That is the job of the client’s attorney </a:t>
            </a:r>
            <a:r>
              <a:rPr lang="en-US"/>
              <a:t>or guardian ad litem. </a:t>
            </a:r>
            <a:endParaRPr lang="en-US" dirty="0"/>
          </a:p>
        </p:txBody>
      </p:sp>
      <p:sp>
        <p:nvSpPr>
          <p:cNvPr id="4" name="Slide Number Placeholder 3"/>
          <p:cNvSpPr>
            <a:spLocks noGrp="1"/>
          </p:cNvSpPr>
          <p:nvPr>
            <p:ph type="sldNum" sz="quarter" idx="5"/>
          </p:nvPr>
        </p:nvSpPr>
        <p:spPr/>
        <p:txBody>
          <a:bodyPr/>
          <a:lstStyle/>
          <a:p>
            <a:fld id="{6BE11663-4CD2-7E45-9024-DA26E7538042}" type="slidenum">
              <a:rPr lang="en-US" smtClean="0"/>
              <a:t>30</a:t>
            </a:fld>
            <a:endParaRPr lang="en-US"/>
          </a:p>
        </p:txBody>
      </p:sp>
    </p:spTree>
    <p:extLst>
      <p:ext uri="{BB962C8B-B14F-4D97-AF65-F5344CB8AC3E}">
        <p14:creationId xmlns:p14="http://schemas.microsoft.com/office/powerpoint/2010/main" val="228076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1/10/2020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hhs.gov/hipaa/for-professionals/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9694-B70C-4021-9C2F-D8933479AC76}"/>
              </a:ext>
            </a:extLst>
          </p:cNvPr>
          <p:cNvSpPr>
            <a:spLocks noGrp="1"/>
          </p:cNvSpPr>
          <p:nvPr>
            <p:ph type="title"/>
          </p:nvPr>
        </p:nvSpPr>
        <p:spPr/>
        <p:txBody>
          <a:bodyPr/>
          <a:lstStyle/>
          <a:p>
            <a:pPr algn="ctr"/>
            <a:r>
              <a:rPr lang="en-US" dirty="0"/>
              <a:t>Roy C. Denny</a:t>
            </a:r>
            <a:br>
              <a:rPr lang="en-US" dirty="0"/>
            </a:br>
            <a:r>
              <a:rPr lang="en-US" dirty="0"/>
              <a:t>Attorney at Law</a:t>
            </a:r>
          </a:p>
        </p:txBody>
      </p:sp>
      <p:sp>
        <p:nvSpPr>
          <p:cNvPr id="3" name="Content Placeholder 2">
            <a:extLst>
              <a:ext uri="{FF2B5EF4-FFF2-40B4-BE49-F238E27FC236}">
                <a16:creationId xmlns:a16="http://schemas.microsoft.com/office/drawing/2014/main" id="{A7DC650C-01C6-4F0E-B95C-6EC3AD71DFB4}"/>
              </a:ext>
            </a:extLst>
          </p:cNvPr>
          <p:cNvSpPr>
            <a:spLocks noGrp="1"/>
          </p:cNvSpPr>
          <p:nvPr>
            <p:ph idx="1"/>
          </p:nvPr>
        </p:nvSpPr>
        <p:spPr/>
        <p:txBody>
          <a:bodyPr/>
          <a:lstStyle/>
          <a:p>
            <a:pPr marL="0" indent="0">
              <a:buNone/>
            </a:pPr>
            <a:r>
              <a:rPr lang="en-US" dirty="0"/>
              <a:t>P.O Box 70391</a:t>
            </a:r>
          </a:p>
          <a:p>
            <a:pPr marL="0" indent="0">
              <a:buNone/>
            </a:pPr>
            <a:r>
              <a:rPr lang="en-US" dirty="0"/>
              <a:t>Louisville, KY 40270</a:t>
            </a:r>
          </a:p>
          <a:p>
            <a:pPr marL="0" indent="0">
              <a:buNone/>
            </a:pPr>
            <a:endParaRPr lang="en-US" dirty="0"/>
          </a:p>
          <a:p>
            <a:pPr marL="0" indent="0">
              <a:buNone/>
            </a:pPr>
            <a:r>
              <a:rPr lang="en-US" dirty="0"/>
              <a:t>(502)641-8438 and (502) 221-5513</a:t>
            </a:r>
          </a:p>
          <a:p>
            <a:pPr marL="0" indent="0">
              <a:buNone/>
            </a:pPr>
            <a:r>
              <a:rPr lang="en-US" dirty="0"/>
              <a:t>DennyKYLaw@gmail.com</a:t>
            </a:r>
          </a:p>
        </p:txBody>
      </p:sp>
    </p:spTree>
    <p:extLst>
      <p:ext uri="{BB962C8B-B14F-4D97-AF65-F5344CB8AC3E}">
        <p14:creationId xmlns:p14="http://schemas.microsoft.com/office/powerpoint/2010/main" val="151723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CF35-E19E-475C-831C-3CB88701AA61}"/>
              </a:ext>
            </a:extLst>
          </p:cNvPr>
          <p:cNvSpPr>
            <a:spLocks noGrp="1"/>
          </p:cNvSpPr>
          <p:nvPr>
            <p:ph type="title"/>
          </p:nvPr>
        </p:nvSpPr>
        <p:spPr/>
        <p:txBody>
          <a:bodyPr/>
          <a:lstStyle/>
          <a:p>
            <a:r>
              <a:rPr lang="en-US" dirty="0"/>
              <a:t>HIPAA </a:t>
            </a:r>
            <a:r>
              <a:rPr lang="en-US" sz="1600" dirty="0"/>
              <a:t>(Health Insurance Portability and Accountability act)</a:t>
            </a:r>
          </a:p>
        </p:txBody>
      </p:sp>
      <p:sp>
        <p:nvSpPr>
          <p:cNvPr id="3" name="Content Placeholder 2">
            <a:extLst>
              <a:ext uri="{FF2B5EF4-FFF2-40B4-BE49-F238E27FC236}">
                <a16:creationId xmlns:a16="http://schemas.microsoft.com/office/drawing/2014/main" id="{3999A039-CB58-4FF5-A2FA-07DC224AD8B9}"/>
              </a:ext>
            </a:extLst>
          </p:cNvPr>
          <p:cNvSpPr>
            <a:spLocks noGrp="1"/>
          </p:cNvSpPr>
          <p:nvPr>
            <p:ph idx="1"/>
          </p:nvPr>
        </p:nvSpPr>
        <p:spPr/>
        <p:txBody>
          <a:bodyPr>
            <a:normAutofit fontScale="77500" lnSpcReduction="20000"/>
          </a:bodyPr>
          <a:lstStyle/>
          <a:p>
            <a:r>
              <a:rPr lang="en-US" dirty="0">
                <a:hlinkClick r:id="rId2"/>
              </a:rPr>
              <a:t>https://www.hhs.gov/hipaa/for-professionals/index.html</a:t>
            </a:r>
            <a:endParaRPr lang="en-US" dirty="0"/>
          </a:p>
          <a:p>
            <a:pPr lvl="1"/>
            <a:r>
              <a:rPr lang="en-US" dirty="0"/>
              <a:t>This resource is for healthcare professionals and will answer many of the questions regarding disclosure of health information</a:t>
            </a:r>
          </a:p>
          <a:p>
            <a:r>
              <a:rPr lang="en-US" dirty="0"/>
              <a:t>What is protected?</a:t>
            </a:r>
          </a:p>
          <a:p>
            <a:pPr lvl="1"/>
            <a:r>
              <a:rPr lang="en-US" dirty="0"/>
              <a:t>Past, present, or future physical or mental health or condition</a:t>
            </a:r>
          </a:p>
          <a:p>
            <a:pPr lvl="1"/>
            <a:r>
              <a:rPr lang="en-US" dirty="0"/>
              <a:t>Provision of health care</a:t>
            </a:r>
          </a:p>
          <a:p>
            <a:pPr lvl="1"/>
            <a:r>
              <a:rPr lang="en-US" dirty="0"/>
              <a:t>Past, present, or future payment</a:t>
            </a:r>
          </a:p>
          <a:p>
            <a:pPr lvl="1"/>
            <a:r>
              <a:rPr lang="en-US" dirty="0"/>
              <a:t>Must identify the individual or which a reasonable basis exists to identify the individual</a:t>
            </a:r>
          </a:p>
          <a:p>
            <a:r>
              <a:rPr lang="en-US" dirty="0"/>
              <a:t>Federal law that generally preempts local and state laws</a:t>
            </a:r>
          </a:p>
          <a:p>
            <a:r>
              <a:rPr lang="en-US" dirty="0"/>
              <a:t>Intended to both ensure the privacy of health information and ease the sharing of information between</a:t>
            </a:r>
          </a:p>
        </p:txBody>
      </p:sp>
    </p:spTree>
    <p:extLst>
      <p:ext uri="{BB962C8B-B14F-4D97-AF65-F5344CB8AC3E}">
        <p14:creationId xmlns:p14="http://schemas.microsoft.com/office/powerpoint/2010/main" val="255741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47AA-F69A-41A5-8ACA-EAEA9AFC4562}"/>
              </a:ext>
            </a:extLst>
          </p:cNvPr>
          <p:cNvSpPr>
            <a:spLocks noGrp="1"/>
          </p:cNvSpPr>
          <p:nvPr>
            <p:ph type="title"/>
          </p:nvPr>
        </p:nvSpPr>
        <p:spPr/>
        <p:txBody>
          <a:bodyPr/>
          <a:lstStyle/>
          <a:p>
            <a:r>
              <a:rPr lang="en-US" dirty="0"/>
              <a:t>HIPAA (Continued)</a:t>
            </a:r>
          </a:p>
        </p:txBody>
      </p:sp>
      <p:sp>
        <p:nvSpPr>
          <p:cNvPr id="3" name="Content Placeholder 2">
            <a:extLst>
              <a:ext uri="{FF2B5EF4-FFF2-40B4-BE49-F238E27FC236}">
                <a16:creationId xmlns:a16="http://schemas.microsoft.com/office/drawing/2014/main" id="{4351B94B-6C2E-495E-8E79-FFD084F99B11}"/>
              </a:ext>
            </a:extLst>
          </p:cNvPr>
          <p:cNvSpPr>
            <a:spLocks noGrp="1"/>
          </p:cNvSpPr>
          <p:nvPr>
            <p:ph idx="1"/>
          </p:nvPr>
        </p:nvSpPr>
        <p:spPr>
          <a:xfrm>
            <a:off x="1141413" y="2129883"/>
            <a:ext cx="9905998" cy="4393580"/>
          </a:xfrm>
        </p:spPr>
        <p:txBody>
          <a:bodyPr>
            <a:normAutofit lnSpcReduction="10000"/>
          </a:bodyPr>
          <a:lstStyle/>
          <a:p>
            <a:r>
              <a:rPr lang="en-US" dirty="0"/>
              <a:t>Generally you are required to keep client medical information confidential </a:t>
            </a:r>
          </a:p>
          <a:p>
            <a:r>
              <a:rPr lang="en-US" dirty="0"/>
              <a:t>Unlawful disclosures are punishable by substantial fines</a:t>
            </a:r>
          </a:p>
          <a:p>
            <a:r>
              <a:rPr lang="en-US" dirty="0"/>
              <a:t>Disclosure is permitted under specific circumstances, including:</a:t>
            </a:r>
          </a:p>
          <a:p>
            <a:pPr lvl="1"/>
            <a:r>
              <a:rPr lang="en-US" dirty="0"/>
              <a:t>With authorization from the client (in writing)</a:t>
            </a:r>
          </a:p>
          <a:p>
            <a:pPr lvl="1"/>
            <a:r>
              <a:rPr lang="en-US" dirty="0"/>
              <a:t>Subject to a court order</a:t>
            </a:r>
          </a:p>
          <a:p>
            <a:pPr lvl="1"/>
            <a:r>
              <a:rPr lang="en-US" dirty="0"/>
              <a:t>Subpoena or other lawful process if certain assurances regarding notice to the individual OR a protective order are provided</a:t>
            </a:r>
          </a:p>
          <a:p>
            <a:pPr lvl="1"/>
            <a:r>
              <a:rPr lang="en-US" dirty="0"/>
              <a:t>To law enforcement</a:t>
            </a:r>
          </a:p>
          <a:p>
            <a:pPr lvl="2"/>
            <a:r>
              <a:rPr lang="en-US" dirty="0"/>
              <a:t>As required by law (court orders, warrants, subpoenas and administrative requests</a:t>
            </a:r>
          </a:p>
          <a:p>
            <a:pPr lvl="2"/>
            <a:r>
              <a:rPr lang="en-US" dirty="0"/>
              <a:t>In response to request for information about a victim or suspected victim of a crime</a:t>
            </a:r>
          </a:p>
          <a:p>
            <a:pPr lvl="1"/>
            <a:r>
              <a:rPr lang="en-US" dirty="0"/>
              <a:t>Serious threat to health or safety – to prevent serious and imminent threat to person or public</a:t>
            </a:r>
          </a:p>
        </p:txBody>
      </p:sp>
    </p:spTree>
    <p:extLst>
      <p:ext uri="{BB962C8B-B14F-4D97-AF65-F5344CB8AC3E}">
        <p14:creationId xmlns:p14="http://schemas.microsoft.com/office/powerpoint/2010/main" val="2601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019B-3D9A-416E-B022-BD22C7AACF92}"/>
              </a:ext>
            </a:extLst>
          </p:cNvPr>
          <p:cNvSpPr>
            <a:spLocks noGrp="1"/>
          </p:cNvSpPr>
          <p:nvPr>
            <p:ph type="title"/>
          </p:nvPr>
        </p:nvSpPr>
        <p:spPr/>
        <p:txBody>
          <a:bodyPr/>
          <a:lstStyle/>
          <a:p>
            <a:r>
              <a:rPr lang="en-US" dirty="0" err="1"/>
              <a:t>Hipaa</a:t>
            </a:r>
            <a:r>
              <a:rPr lang="en-US" dirty="0"/>
              <a:t> and Personal Representative</a:t>
            </a:r>
          </a:p>
        </p:txBody>
      </p:sp>
      <p:sp>
        <p:nvSpPr>
          <p:cNvPr id="3" name="Content Placeholder 2">
            <a:extLst>
              <a:ext uri="{FF2B5EF4-FFF2-40B4-BE49-F238E27FC236}">
                <a16:creationId xmlns:a16="http://schemas.microsoft.com/office/drawing/2014/main" id="{BF793C4C-23F2-4F01-9B37-CD7D9753A22A}"/>
              </a:ext>
            </a:extLst>
          </p:cNvPr>
          <p:cNvSpPr>
            <a:spLocks noGrp="1"/>
          </p:cNvSpPr>
          <p:nvPr>
            <p:ph idx="1"/>
          </p:nvPr>
        </p:nvSpPr>
        <p:spPr/>
        <p:txBody>
          <a:bodyPr>
            <a:normAutofit fontScale="62500" lnSpcReduction="20000"/>
          </a:bodyPr>
          <a:lstStyle/>
          <a:p>
            <a:r>
              <a:rPr lang="en-US" dirty="0"/>
              <a:t>You treat a personal representative the same as you treat the client/patient</a:t>
            </a:r>
          </a:p>
          <a:p>
            <a:r>
              <a:rPr lang="en-US" dirty="0"/>
              <a:t>Parents or guardian</a:t>
            </a:r>
          </a:p>
          <a:p>
            <a:pPr lvl="1"/>
            <a:r>
              <a:rPr lang="en-US" dirty="0"/>
              <a:t>Are typically default personal representatives</a:t>
            </a:r>
          </a:p>
          <a:p>
            <a:pPr lvl="1"/>
            <a:r>
              <a:rPr lang="en-US" dirty="0"/>
              <a:t>Exceptions</a:t>
            </a:r>
          </a:p>
          <a:p>
            <a:pPr lvl="2"/>
            <a:r>
              <a:rPr lang="en-US" dirty="0"/>
              <a:t>Parent agrees to confidential relationship between provider and patient</a:t>
            </a:r>
          </a:p>
          <a:p>
            <a:pPr lvl="2"/>
            <a:r>
              <a:rPr lang="en-US" dirty="0"/>
              <a:t>Emancipation of minor</a:t>
            </a:r>
          </a:p>
          <a:p>
            <a:pPr lvl="2"/>
            <a:r>
              <a:rPr lang="en-US" dirty="0"/>
              <a:t>Abuse or neglect by parent or guardian</a:t>
            </a:r>
          </a:p>
          <a:p>
            <a:pPr lvl="2"/>
            <a:r>
              <a:rPr lang="en-US" dirty="0"/>
              <a:t>Age of majority in Kentucky is 18</a:t>
            </a:r>
          </a:p>
          <a:p>
            <a:r>
              <a:rPr lang="en-US" dirty="0"/>
              <a:t>Persons authorized by patient</a:t>
            </a:r>
          </a:p>
          <a:p>
            <a:pPr lvl="1"/>
            <a:r>
              <a:rPr lang="en-US" dirty="0"/>
              <a:t>Healthcare POA; healthcare representative</a:t>
            </a:r>
          </a:p>
          <a:p>
            <a:pPr lvl="1"/>
            <a:r>
              <a:rPr lang="en-US" dirty="0"/>
              <a:t>Same exceptions regarding abuse or neglect</a:t>
            </a:r>
          </a:p>
          <a:p>
            <a:r>
              <a:rPr lang="en-US" dirty="0"/>
              <a:t>The provider should step in and refuse disclosure in situations where there is a concern over the wellbeing of the patient</a:t>
            </a:r>
          </a:p>
          <a:p>
            <a:endParaRPr lang="en-US" dirty="0"/>
          </a:p>
          <a:p>
            <a:pPr lvl="1"/>
            <a:endParaRPr lang="en-US" dirty="0"/>
          </a:p>
        </p:txBody>
      </p:sp>
    </p:spTree>
    <p:extLst>
      <p:ext uri="{BB962C8B-B14F-4D97-AF65-F5344CB8AC3E}">
        <p14:creationId xmlns:p14="http://schemas.microsoft.com/office/powerpoint/2010/main" val="278337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7F8F-23FC-4099-B7F3-B283F6FF6110}"/>
              </a:ext>
            </a:extLst>
          </p:cNvPr>
          <p:cNvSpPr>
            <a:spLocks noGrp="1"/>
          </p:cNvSpPr>
          <p:nvPr>
            <p:ph type="title"/>
          </p:nvPr>
        </p:nvSpPr>
        <p:spPr/>
        <p:txBody>
          <a:bodyPr/>
          <a:lstStyle/>
          <a:p>
            <a:r>
              <a:rPr lang="en-US" dirty="0"/>
              <a:t>HIPAA (</a:t>
            </a:r>
            <a:r>
              <a:rPr lang="en-US" dirty="0" err="1"/>
              <a:t>Cont</a:t>
            </a:r>
            <a:r>
              <a:rPr lang="en-US" dirty="0"/>
              <a:t>)</a:t>
            </a:r>
          </a:p>
        </p:txBody>
      </p:sp>
      <p:sp>
        <p:nvSpPr>
          <p:cNvPr id="3" name="Content Placeholder 2">
            <a:extLst>
              <a:ext uri="{FF2B5EF4-FFF2-40B4-BE49-F238E27FC236}">
                <a16:creationId xmlns:a16="http://schemas.microsoft.com/office/drawing/2014/main" id="{64E910CB-5112-4525-BB4C-2204435CD049}"/>
              </a:ext>
            </a:extLst>
          </p:cNvPr>
          <p:cNvSpPr>
            <a:spLocks noGrp="1"/>
          </p:cNvSpPr>
          <p:nvPr>
            <p:ph idx="1"/>
          </p:nvPr>
        </p:nvSpPr>
        <p:spPr/>
        <p:txBody>
          <a:bodyPr/>
          <a:lstStyle/>
          <a:p>
            <a:r>
              <a:rPr lang="en-US" dirty="0"/>
              <a:t>Who may refuse to disclose information </a:t>
            </a:r>
          </a:p>
          <a:p>
            <a:pPr lvl="1"/>
            <a:r>
              <a:rPr lang="en-US" dirty="0"/>
              <a:t>The patient</a:t>
            </a:r>
          </a:p>
          <a:p>
            <a:pPr lvl="1"/>
            <a:r>
              <a:rPr lang="en-US" dirty="0"/>
              <a:t>The personal representative</a:t>
            </a:r>
          </a:p>
          <a:p>
            <a:pPr lvl="1"/>
            <a:r>
              <a:rPr lang="en-US" dirty="0"/>
              <a:t>The provider on behalf of the client if it is believed to be in the interest of the client</a:t>
            </a:r>
          </a:p>
        </p:txBody>
      </p:sp>
    </p:spTree>
    <p:extLst>
      <p:ext uri="{BB962C8B-B14F-4D97-AF65-F5344CB8AC3E}">
        <p14:creationId xmlns:p14="http://schemas.microsoft.com/office/powerpoint/2010/main" val="345683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ABEF-2ADF-479F-A00A-D98602330842}"/>
              </a:ext>
            </a:extLst>
          </p:cNvPr>
          <p:cNvSpPr>
            <a:spLocks noGrp="1"/>
          </p:cNvSpPr>
          <p:nvPr>
            <p:ph type="title"/>
          </p:nvPr>
        </p:nvSpPr>
        <p:spPr/>
        <p:txBody>
          <a:bodyPr/>
          <a:lstStyle/>
          <a:p>
            <a:r>
              <a:rPr lang="en-US" dirty="0"/>
              <a:t>Counselor-Client Privilege</a:t>
            </a:r>
          </a:p>
        </p:txBody>
      </p:sp>
      <p:sp>
        <p:nvSpPr>
          <p:cNvPr id="3" name="Content Placeholder 2">
            <a:extLst>
              <a:ext uri="{FF2B5EF4-FFF2-40B4-BE49-F238E27FC236}">
                <a16:creationId xmlns:a16="http://schemas.microsoft.com/office/drawing/2014/main" id="{42C69F11-26A8-4693-9897-7D798372B7C4}"/>
              </a:ext>
            </a:extLst>
          </p:cNvPr>
          <p:cNvSpPr>
            <a:spLocks noGrp="1"/>
          </p:cNvSpPr>
          <p:nvPr>
            <p:ph idx="1"/>
          </p:nvPr>
        </p:nvSpPr>
        <p:spPr/>
        <p:txBody>
          <a:bodyPr>
            <a:normAutofit fontScale="70000" lnSpcReduction="20000"/>
          </a:bodyPr>
          <a:lstStyle/>
          <a:p>
            <a:r>
              <a:rPr lang="en-US" dirty="0"/>
              <a:t>KRE 506</a:t>
            </a:r>
          </a:p>
          <a:p>
            <a:r>
              <a:rPr lang="en-US" dirty="0"/>
              <a:t>Must be confidential information, i.e. not intended to be disclosed to third person except those present to further the interest of the client in the consultation</a:t>
            </a:r>
          </a:p>
          <a:p>
            <a:r>
              <a:rPr lang="en-US" dirty="0"/>
              <a:t>Can be exerted by client, his guardian, or the counselor on behalf of the client</a:t>
            </a:r>
          </a:p>
          <a:p>
            <a:r>
              <a:rPr lang="en-US" dirty="0"/>
              <a:t>The counselor cannot exert this privilege on behalf of the counselor</a:t>
            </a:r>
          </a:p>
          <a:p>
            <a:r>
              <a:rPr lang="en-US" dirty="0"/>
              <a:t>In group therapy, other clients may be entitled to this privilege but not party to the litigation</a:t>
            </a:r>
          </a:p>
          <a:p>
            <a:r>
              <a:rPr lang="en-US" dirty="0"/>
              <a:t>Exceptions exist and information may still be required to be disclosed, but subject to certain protections</a:t>
            </a:r>
          </a:p>
          <a:p>
            <a:pPr lvl="1"/>
            <a:r>
              <a:rPr lang="en-US" dirty="0"/>
              <a:t>If it is relevant to essential issue of the case</a:t>
            </a:r>
          </a:p>
          <a:p>
            <a:pPr lvl="1"/>
            <a:r>
              <a:rPr lang="en-US" dirty="0"/>
              <a:t>There is no available alternative means to obtain the substantial equivalent; AND</a:t>
            </a:r>
          </a:p>
          <a:p>
            <a:pPr lvl="1"/>
            <a:r>
              <a:rPr lang="en-US" dirty="0"/>
              <a:t>The need for the information outweighs the interest protected by the privilege</a:t>
            </a:r>
          </a:p>
        </p:txBody>
      </p:sp>
    </p:spTree>
    <p:extLst>
      <p:ext uri="{BB962C8B-B14F-4D97-AF65-F5344CB8AC3E}">
        <p14:creationId xmlns:p14="http://schemas.microsoft.com/office/powerpoint/2010/main" val="103140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C54A-B820-7946-BD26-31011F46BD06}"/>
              </a:ext>
            </a:extLst>
          </p:cNvPr>
          <p:cNvSpPr>
            <a:spLocks noGrp="1"/>
          </p:cNvSpPr>
          <p:nvPr>
            <p:ph type="title"/>
          </p:nvPr>
        </p:nvSpPr>
        <p:spPr/>
        <p:txBody>
          <a:bodyPr/>
          <a:lstStyle/>
          <a:p>
            <a:r>
              <a:rPr lang="en-US" dirty="0"/>
              <a:t>Turning over physical evidence </a:t>
            </a:r>
          </a:p>
        </p:txBody>
      </p:sp>
      <p:sp>
        <p:nvSpPr>
          <p:cNvPr id="3" name="Content Placeholder 2">
            <a:extLst>
              <a:ext uri="{FF2B5EF4-FFF2-40B4-BE49-F238E27FC236}">
                <a16:creationId xmlns:a16="http://schemas.microsoft.com/office/drawing/2014/main" id="{37BF7DEE-1DFC-6146-BB76-63D94049A82D}"/>
              </a:ext>
            </a:extLst>
          </p:cNvPr>
          <p:cNvSpPr>
            <a:spLocks noGrp="1"/>
          </p:cNvSpPr>
          <p:nvPr>
            <p:ph idx="1"/>
          </p:nvPr>
        </p:nvSpPr>
        <p:spPr/>
        <p:txBody>
          <a:bodyPr>
            <a:normAutofit fontScale="92500" lnSpcReduction="20000"/>
          </a:bodyPr>
          <a:lstStyle/>
          <a:p>
            <a:r>
              <a:rPr lang="en-US" dirty="0"/>
              <a:t>Is the information privileged?</a:t>
            </a:r>
          </a:p>
          <a:p>
            <a:r>
              <a:rPr lang="en-US" dirty="0"/>
              <a:t>Is it subject to HIPPA?</a:t>
            </a:r>
          </a:p>
          <a:p>
            <a:r>
              <a:rPr lang="en-US" dirty="0"/>
              <a:t>Does release of the information require consent of a parent or guardian?</a:t>
            </a:r>
          </a:p>
          <a:p>
            <a:r>
              <a:rPr lang="en-US" dirty="0"/>
              <a:t>Is it possible or realistic to gather the requested information?</a:t>
            </a:r>
          </a:p>
          <a:p>
            <a:r>
              <a:rPr lang="en-US" dirty="0"/>
              <a:t>Does the request threaten the privacy rights or other rights of non-parties to the action?</a:t>
            </a:r>
          </a:p>
          <a:p>
            <a:r>
              <a:rPr lang="en-US" dirty="0"/>
              <a:t>Does the information requested implicate you criminally?</a:t>
            </a:r>
          </a:p>
          <a:p>
            <a:r>
              <a:rPr lang="en-US" dirty="0"/>
              <a:t>You need not appear at place to turnover documents, they may be Mailed or otherwise delivered </a:t>
            </a:r>
          </a:p>
        </p:txBody>
      </p:sp>
    </p:spTree>
    <p:extLst>
      <p:ext uri="{BB962C8B-B14F-4D97-AF65-F5344CB8AC3E}">
        <p14:creationId xmlns:p14="http://schemas.microsoft.com/office/powerpoint/2010/main" val="11226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0D63-E6F6-A24D-BCA1-C8E09A0B88D6}"/>
              </a:ext>
            </a:extLst>
          </p:cNvPr>
          <p:cNvSpPr>
            <a:spLocks noGrp="1"/>
          </p:cNvSpPr>
          <p:nvPr>
            <p:ph type="title"/>
          </p:nvPr>
        </p:nvSpPr>
        <p:spPr/>
        <p:txBody>
          <a:bodyPr/>
          <a:lstStyle/>
          <a:p>
            <a:r>
              <a:rPr lang="en-US" dirty="0"/>
              <a:t>Giving testimony </a:t>
            </a:r>
          </a:p>
        </p:txBody>
      </p:sp>
      <p:sp>
        <p:nvSpPr>
          <p:cNvPr id="3" name="Content Placeholder 2">
            <a:extLst>
              <a:ext uri="{FF2B5EF4-FFF2-40B4-BE49-F238E27FC236}">
                <a16:creationId xmlns:a16="http://schemas.microsoft.com/office/drawing/2014/main" id="{ECC2BF0F-0277-4048-A5CF-1D0ED835E713}"/>
              </a:ext>
            </a:extLst>
          </p:cNvPr>
          <p:cNvSpPr>
            <a:spLocks noGrp="1"/>
          </p:cNvSpPr>
          <p:nvPr>
            <p:ph idx="1"/>
          </p:nvPr>
        </p:nvSpPr>
        <p:spPr/>
        <p:txBody>
          <a:bodyPr/>
          <a:lstStyle/>
          <a:p>
            <a:r>
              <a:rPr lang="en-US" dirty="0"/>
              <a:t>Same considerations as before</a:t>
            </a:r>
          </a:p>
          <a:p>
            <a:r>
              <a:rPr lang="en-US" dirty="0"/>
              <a:t>Should you have a lawyer with you?</a:t>
            </a:r>
          </a:p>
          <a:p>
            <a:r>
              <a:rPr lang="en-US" dirty="0"/>
              <a:t>Depositions vs. hearing or trial</a:t>
            </a:r>
          </a:p>
          <a:p>
            <a:r>
              <a:rPr lang="en-US" dirty="0"/>
              <a:t>You may only be required to appear in the county you reside or conduct business, unless otherwise ordered by court</a:t>
            </a:r>
          </a:p>
        </p:txBody>
      </p:sp>
    </p:spTree>
    <p:extLst>
      <p:ext uri="{BB962C8B-B14F-4D97-AF65-F5344CB8AC3E}">
        <p14:creationId xmlns:p14="http://schemas.microsoft.com/office/powerpoint/2010/main" val="213161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9F29-951B-2949-B749-80EC775FB1EC}"/>
              </a:ext>
            </a:extLst>
          </p:cNvPr>
          <p:cNvSpPr>
            <a:spLocks noGrp="1"/>
          </p:cNvSpPr>
          <p:nvPr>
            <p:ph type="title"/>
          </p:nvPr>
        </p:nvSpPr>
        <p:spPr/>
        <p:txBody>
          <a:bodyPr/>
          <a:lstStyle/>
          <a:p>
            <a:r>
              <a:rPr lang="en-US" dirty="0"/>
              <a:t>Types of witnesses – fact witness</a:t>
            </a:r>
          </a:p>
        </p:txBody>
      </p:sp>
      <p:sp>
        <p:nvSpPr>
          <p:cNvPr id="3" name="Content Placeholder 2">
            <a:extLst>
              <a:ext uri="{FF2B5EF4-FFF2-40B4-BE49-F238E27FC236}">
                <a16:creationId xmlns:a16="http://schemas.microsoft.com/office/drawing/2014/main" id="{9F8A6A14-6D30-A34B-A227-39A0A33B6217}"/>
              </a:ext>
            </a:extLst>
          </p:cNvPr>
          <p:cNvSpPr>
            <a:spLocks noGrp="1"/>
          </p:cNvSpPr>
          <p:nvPr>
            <p:ph idx="1"/>
          </p:nvPr>
        </p:nvSpPr>
        <p:spPr/>
        <p:txBody>
          <a:bodyPr/>
          <a:lstStyle/>
          <a:p>
            <a:r>
              <a:rPr lang="en-US" dirty="0"/>
              <a:t>A fact witness testifies to facts that they know or believe to be true</a:t>
            </a:r>
          </a:p>
          <a:p>
            <a:r>
              <a:rPr lang="en-US" dirty="0"/>
              <a:t>Hearsay is typically inadmissible</a:t>
            </a:r>
          </a:p>
          <a:p>
            <a:r>
              <a:rPr lang="en-US" dirty="0"/>
              <a:t>Testimony is usually limited to first hand knowledge</a:t>
            </a:r>
          </a:p>
          <a:p>
            <a:r>
              <a:rPr lang="en-US" dirty="0"/>
              <a:t>“Just the facts, please”</a:t>
            </a:r>
          </a:p>
        </p:txBody>
      </p:sp>
    </p:spTree>
    <p:extLst>
      <p:ext uri="{BB962C8B-B14F-4D97-AF65-F5344CB8AC3E}">
        <p14:creationId xmlns:p14="http://schemas.microsoft.com/office/powerpoint/2010/main" val="252008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FE2F-7B52-1047-BFF3-A749C1746257}"/>
              </a:ext>
            </a:extLst>
          </p:cNvPr>
          <p:cNvSpPr>
            <a:spLocks noGrp="1"/>
          </p:cNvSpPr>
          <p:nvPr>
            <p:ph type="title"/>
          </p:nvPr>
        </p:nvSpPr>
        <p:spPr/>
        <p:txBody>
          <a:bodyPr/>
          <a:lstStyle/>
          <a:p>
            <a:r>
              <a:rPr lang="en-US" dirty="0"/>
              <a:t>Types of witnesses – Expert witness</a:t>
            </a:r>
          </a:p>
        </p:txBody>
      </p:sp>
      <p:sp>
        <p:nvSpPr>
          <p:cNvPr id="3" name="Content Placeholder 2">
            <a:extLst>
              <a:ext uri="{FF2B5EF4-FFF2-40B4-BE49-F238E27FC236}">
                <a16:creationId xmlns:a16="http://schemas.microsoft.com/office/drawing/2014/main" id="{AEEFC935-D870-F345-B382-96B3C5ABE8BF}"/>
              </a:ext>
            </a:extLst>
          </p:cNvPr>
          <p:cNvSpPr>
            <a:spLocks noGrp="1"/>
          </p:cNvSpPr>
          <p:nvPr>
            <p:ph idx="1"/>
          </p:nvPr>
        </p:nvSpPr>
        <p:spPr/>
        <p:txBody>
          <a:bodyPr>
            <a:normAutofit lnSpcReduction="10000"/>
          </a:bodyPr>
          <a:lstStyle/>
          <a:p>
            <a:r>
              <a:rPr lang="en-US" dirty="0"/>
              <a:t>There to give your OPINION</a:t>
            </a:r>
          </a:p>
          <a:p>
            <a:r>
              <a:rPr lang="en-US" dirty="0"/>
              <a:t>Must be certified as an expert by the court</a:t>
            </a:r>
          </a:p>
          <a:p>
            <a:r>
              <a:rPr lang="en-US" dirty="0"/>
              <a:t>Usually based on education, training, and experience </a:t>
            </a:r>
          </a:p>
          <a:p>
            <a:r>
              <a:rPr lang="en-US" dirty="0"/>
              <a:t>Opinion must be based on som factual knowledge of the case</a:t>
            </a:r>
          </a:p>
          <a:p>
            <a:r>
              <a:rPr lang="en-US" dirty="0"/>
              <a:t>Your testimony is intended to educate the finder of fact on a matter which would requires specialized knowledge </a:t>
            </a:r>
          </a:p>
          <a:p>
            <a:r>
              <a:rPr lang="en-US" dirty="0"/>
              <a:t>You may refer to research, treatises, or other typically inadmissible hearsay</a:t>
            </a:r>
          </a:p>
          <a:p>
            <a:r>
              <a:rPr lang="en-US" dirty="0"/>
              <a:t>Your opinion will often be countered by the opposing side’s expert</a:t>
            </a:r>
          </a:p>
        </p:txBody>
      </p:sp>
    </p:spTree>
    <p:extLst>
      <p:ext uri="{BB962C8B-B14F-4D97-AF65-F5344CB8AC3E}">
        <p14:creationId xmlns:p14="http://schemas.microsoft.com/office/powerpoint/2010/main" val="161889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13BE-1FA7-984A-B490-63B9B56DF5DA}"/>
              </a:ext>
            </a:extLst>
          </p:cNvPr>
          <p:cNvSpPr>
            <a:spLocks noGrp="1"/>
          </p:cNvSpPr>
          <p:nvPr>
            <p:ph type="title"/>
          </p:nvPr>
        </p:nvSpPr>
        <p:spPr/>
        <p:txBody>
          <a:bodyPr/>
          <a:lstStyle/>
          <a:p>
            <a:r>
              <a:rPr lang="en-US" dirty="0"/>
              <a:t>Testifying at a deposition </a:t>
            </a:r>
          </a:p>
        </p:txBody>
      </p:sp>
      <p:sp>
        <p:nvSpPr>
          <p:cNvPr id="3" name="Content Placeholder 2">
            <a:extLst>
              <a:ext uri="{FF2B5EF4-FFF2-40B4-BE49-F238E27FC236}">
                <a16:creationId xmlns:a16="http://schemas.microsoft.com/office/drawing/2014/main" id="{E52E62FA-1B05-A34A-AA09-D0C91C920C2A}"/>
              </a:ext>
            </a:extLst>
          </p:cNvPr>
          <p:cNvSpPr>
            <a:spLocks noGrp="1"/>
          </p:cNvSpPr>
          <p:nvPr>
            <p:ph idx="1"/>
          </p:nvPr>
        </p:nvSpPr>
        <p:spPr/>
        <p:txBody>
          <a:bodyPr/>
          <a:lstStyle/>
          <a:p>
            <a:r>
              <a:rPr lang="en-US" dirty="0"/>
              <a:t>A deposition is a method of obtaining information and testimony in advance of trial. It is a method of “discovery” prior to a trial or hearing</a:t>
            </a:r>
          </a:p>
          <a:p>
            <a:r>
              <a:rPr lang="en-US" dirty="0"/>
              <a:t>The scope of questions can be broad and the despondent can be required to answer questions and given information that would never be admissible in court</a:t>
            </a:r>
          </a:p>
          <a:p>
            <a:r>
              <a:rPr lang="en-US" dirty="0"/>
              <a:t>The purpose is to either lock in a witness statement and/or fish for useful information</a:t>
            </a:r>
          </a:p>
          <a:p>
            <a:r>
              <a:rPr lang="en-US" dirty="0"/>
              <a:t>You could be in an office or any location identified </a:t>
            </a:r>
          </a:p>
          <a:p>
            <a:r>
              <a:rPr lang="en-US" dirty="0"/>
              <a:t>Dress professionally, because you are a professional </a:t>
            </a:r>
          </a:p>
        </p:txBody>
      </p:sp>
    </p:spTree>
    <p:extLst>
      <p:ext uri="{BB962C8B-B14F-4D97-AF65-F5344CB8AC3E}">
        <p14:creationId xmlns:p14="http://schemas.microsoft.com/office/powerpoint/2010/main" val="422469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2E3-0DDC-4961-839D-CDE1A3588F45}"/>
              </a:ext>
            </a:extLst>
          </p:cNvPr>
          <p:cNvSpPr>
            <a:spLocks noGrp="1"/>
          </p:cNvSpPr>
          <p:nvPr>
            <p:ph type="title"/>
          </p:nvPr>
        </p:nvSpPr>
        <p:spPr/>
        <p:txBody>
          <a:bodyPr/>
          <a:lstStyle/>
          <a:p>
            <a:pPr algn="ctr"/>
            <a:r>
              <a:rPr lang="en-US" dirty="0"/>
              <a:t>Copyright	</a:t>
            </a:r>
          </a:p>
        </p:txBody>
      </p:sp>
      <p:sp>
        <p:nvSpPr>
          <p:cNvPr id="3" name="Content Placeholder 2">
            <a:extLst>
              <a:ext uri="{FF2B5EF4-FFF2-40B4-BE49-F238E27FC236}">
                <a16:creationId xmlns:a16="http://schemas.microsoft.com/office/drawing/2014/main" id="{3987F73A-9F96-4FA1-963C-22047CF214CE}"/>
              </a:ext>
            </a:extLst>
          </p:cNvPr>
          <p:cNvSpPr>
            <a:spLocks noGrp="1"/>
          </p:cNvSpPr>
          <p:nvPr>
            <p:ph idx="1"/>
          </p:nvPr>
        </p:nvSpPr>
        <p:spPr/>
        <p:txBody>
          <a:bodyPr/>
          <a:lstStyle/>
          <a:p>
            <a:pPr marL="0" indent="0">
              <a:buNone/>
            </a:pPr>
            <a:r>
              <a:rPr lang="en-US" dirty="0"/>
              <a:t>All portions of the following presentation are the intellectual property of Roy Denny, Attorney at Law © 2019</a:t>
            </a:r>
          </a:p>
          <a:p>
            <a:pPr marL="0" indent="0">
              <a:buNone/>
            </a:pPr>
            <a:r>
              <a:rPr lang="en-US" dirty="0"/>
              <a:t>Any unauthorized use of this material is punishable by law</a:t>
            </a:r>
          </a:p>
          <a:p>
            <a:pPr marL="0" indent="0">
              <a:buNone/>
            </a:pPr>
            <a:endParaRPr lang="en-US" dirty="0"/>
          </a:p>
        </p:txBody>
      </p:sp>
    </p:spTree>
    <p:extLst>
      <p:ext uri="{BB962C8B-B14F-4D97-AF65-F5344CB8AC3E}">
        <p14:creationId xmlns:p14="http://schemas.microsoft.com/office/powerpoint/2010/main" val="205147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882-F8E3-8548-99E2-7833B0C75D7D}"/>
              </a:ext>
            </a:extLst>
          </p:cNvPr>
          <p:cNvSpPr>
            <a:spLocks noGrp="1"/>
          </p:cNvSpPr>
          <p:nvPr>
            <p:ph type="title"/>
          </p:nvPr>
        </p:nvSpPr>
        <p:spPr/>
        <p:txBody>
          <a:bodyPr/>
          <a:lstStyle/>
          <a:p>
            <a:r>
              <a:rPr lang="en-US" dirty="0"/>
              <a:t>Testifying at a deposition cont. (considerations)</a:t>
            </a:r>
          </a:p>
        </p:txBody>
      </p:sp>
      <p:sp>
        <p:nvSpPr>
          <p:cNvPr id="3" name="Content Placeholder 2">
            <a:extLst>
              <a:ext uri="{FF2B5EF4-FFF2-40B4-BE49-F238E27FC236}">
                <a16:creationId xmlns:a16="http://schemas.microsoft.com/office/drawing/2014/main" id="{AE10EF63-88AC-D644-B891-ED2BDBF50460}"/>
              </a:ext>
            </a:extLst>
          </p:cNvPr>
          <p:cNvSpPr>
            <a:spLocks noGrp="1"/>
          </p:cNvSpPr>
          <p:nvPr>
            <p:ph idx="1"/>
          </p:nvPr>
        </p:nvSpPr>
        <p:spPr/>
        <p:txBody>
          <a:bodyPr>
            <a:normAutofit fontScale="92500" lnSpcReduction="20000"/>
          </a:bodyPr>
          <a:lstStyle/>
          <a:p>
            <a:r>
              <a:rPr lang="en-US" dirty="0"/>
              <a:t>Take your time! </a:t>
            </a:r>
          </a:p>
          <a:p>
            <a:r>
              <a:rPr lang="en-US" dirty="0"/>
              <a:t>Think about your answer! </a:t>
            </a:r>
          </a:p>
          <a:p>
            <a:r>
              <a:rPr lang="en-US" dirty="0"/>
              <a:t>Only give affirmative statements you know to be true!</a:t>
            </a:r>
          </a:p>
          <a:p>
            <a:r>
              <a:rPr lang="en-US" dirty="0"/>
              <a:t>“I don’t know” is a perfectly acceptable answer </a:t>
            </a:r>
          </a:p>
          <a:p>
            <a:r>
              <a:rPr lang="en-US" dirty="0"/>
              <a:t>Beware of the leading question! The narrative statement should be yours, not the lawyer’s </a:t>
            </a:r>
          </a:p>
          <a:p>
            <a:r>
              <a:rPr lang="en-US" dirty="0"/>
              <a:t>If your lawyer objects, STOP! Wait to see if you need to answer and to what question</a:t>
            </a:r>
          </a:p>
          <a:p>
            <a:r>
              <a:rPr lang="en-US" dirty="0"/>
              <a:t>TELL THE TRUTH! The only wrong answer is one that is not true (even if you think it is true at the time you give it)</a:t>
            </a:r>
          </a:p>
        </p:txBody>
      </p:sp>
    </p:spTree>
    <p:extLst>
      <p:ext uri="{BB962C8B-B14F-4D97-AF65-F5344CB8AC3E}">
        <p14:creationId xmlns:p14="http://schemas.microsoft.com/office/powerpoint/2010/main" val="312389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268B-69D3-CB45-81CA-D75D4AEF1F1A}"/>
              </a:ext>
            </a:extLst>
          </p:cNvPr>
          <p:cNvSpPr>
            <a:spLocks noGrp="1"/>
          </p:cNvSpPr>
          <p:nvPr>
            <p:ph type="title"/>
          </p:nvPr>
        </p:nvSpPr>
        <p:spPr/>
        <p:txBody>
          <a:bodyPr/>
          <a:lstStyle/>
          <a:p>
            <a:r>
              <a:rPr lang="en-US" dirty="0"/>
              <a:t>Testifying at a hearing or trial</a:t>
            </a:r>
          </a:p>
        </p:txBody>
      </p:sp>
      <p:sp>
        <p:nvSpPr>
          <p:cNvPr id="3" name="Content Placeholder 2">
            <a:extLst>
              <a:ext uri="{FF2B5EF4-FFF2-40B4-BE49-F238E27FC236}">
                <a16:creationId xmlns:a16="http://schemas.microsoft.com/office/drawing/2014/main" id="{1CB83E4B-A39C-C546-A5AC-B729C9B08C02}"/>
              </a:ext>
            </a:extLst>
          </p:cNvPr>
          <p:cNvSpPr>
            <a:spLocks noGrp="1"/>
          </p:cNvSpPr>
          <p:nvPr>
            <p:ph idx="1"/>
          </p:nvPr>
        </p:nvSpPr>
        <p:spPr/>
        <p:txBody>
          <a:bodyPr>
            <a:normAutofit fontScale="92500"/>
          </a:bodyPr>
          <a:lstStyle/>
          <a:p>
            <a:r>
              <a:rPr lang="en-US" dirty="0"/>
              <a:t>You will be in a courtroom, so dress and act like accordingly</a:t>
            </a:r>
          </a:p>
          <a:p>
            <a:r>
              <a:rPr lang="en-US" dirty="0"/>
              <a:t>Courtrooms will be laid out differently, so ask the attorney who requested your appearance where you should sit before, during, and possibly after your testimony </a:t>
            </a:r>
          </a:p>
          <a:p>
            <a:r>
              <a:rPr lang="en-US" dirty="0"/>
              <a:t>You are not the expert on court procedure, so ask someone if you have a question </a:t>
            </a:r>
          </a:p>
          <a:p>
            <a:r>
              <a:rPr lang="en-US" dirty="0"/>
              <a:t>There will likely be a judge, bailiff, multiple attorneys, parties to the action, a court clerk, and possibly other persons in the courtroom</a:t>
            </a:r>
          </a:p>
          <a:p>
            <a:r>
              <a:rPr lang="en-US" dirty="0"/>
              <a:t>You will likely testify at a witness stand, next to the judge, facing the parties and their attorneys</a:t>
            </a:r>
          </a:p>
          <a:p>
            <a:endParaRPr lang="en-US" dirty="0"/>
          </a:p>
        </p:txBody>
      </p:sp>
    </p:spTree>
    <p:extLst>
      <p:ext uri="{BB962C8B-B14F-4D97-AF65-F5344CB8AC3E}">
        <p14:creationId xmlns:p14="http://schemas.microsoft.com/office/powerpoint/2010/main" val="19165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2BD3-F896-3140-9D4F-0A5C4A5057A0}"/>
              </a:ext>
            </a:extLst>
          </p:cNvPr>
          <p:cNvSpPr>
            <a:spLocks noGrp="1"/>
          </p:cNvSpPr>
          <p:nvPr>
            <p:ph type="title"/>
          </p:nvPr>
        </p:nvSpPr>
        <p:spPr/>
        <p:txBody>
          <a:bodyPr/>
          <a:lstStyle/>
          <a:p>
            <a:r>
              <a:rPr lang="en-US" dirty="0"/>
              <a:t>Testifying at hearing or trial (cont.)</a:t>
            </a:r>
          </a:p>
        </p:txBody>
      </p:sp>
      <p:sp>
        <p:nvSpPr>
          <p:cNvPr id="3" name="Content Placeholder 2">
            <a:extLst>
              <a:ext uri="{FF2B5EF4-FFF2-40B4-BE49-F238E27FC236}">
                <a16:creationId xmlns:a16="http://schemas.microsoft.com/office/drawing/2014/main" id="{6B781ABF-ADF4-B840-ACC6-C571EF41B05F}"/>
              </a:ext>
            </a:extLst>
          </p:cNvPr>
          <p:cNvSpPr>
            <a:spLocks noGrp="1"/>
          </p:cNvSpPr>
          <p:nvPr>
            <p:ph idx="1"/>
          </p:nvPr>
        </p:nvSpPr>
        <p:spPr/>
        <p:txBody>
          <a:bodyPr>
            <a:normAutofit fontScale="92500" lnSpcReduction="20000"/>
          </a:bodyPr>
          <a:lstStyle/>
          <a:p>
            <a:r>
              <a:rPr lang="en-US" dirty="0"/>
              <a:t>Separation of witnesses – fact witnesses need to be separated in order to ensure they have the opportunity to give their testimony without the influence of the testimony of others (parties to the case are the exception)</a:t>
            </a:r>
          </a:p>
          <a:p>
            <a:r>
              <a:rPr lang="en-US" dirty="0"/>
              <a:t>You will take an oath to tell the truth under the penalty of perjury, which is a felony offense</a:t>
            </a:r>
          </a:p>
          <a:p>
            <a:r>
              <a:rPr lang="en-US" dirty="0"/>
              <a:t>You will first be asked questions by the party who requested you testify (direct examination)</a:t>
            </a:r>
          </a:p>
          <a:p>
            <a:r>
              <a:rPr lang="en-US" dirty="0"/>
              <a:t>You will then be subject to questions from the other party or parties in the case (cross examination)</a:t>
            </a:r>
          </a:p>
          <a:p>
            <a:r>
              <a:rPr lang="en-US" dirty="0"/>
              <a:t>You may be subject to various rounds of redirect and recross</a:t>
            </a:r>
          </a:p>
        </p:txBody>
      </p:sp>
    </p:spTree>
    <p:extLst>
      <p:ext uri="{BB962C8B-B14F-4D97-AF65-F5344CB8AC3E}">
        <p14:creationId xmlns:p14="http://schemas.microsoft.com/office/powerpoint/2010/main" val="553660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F1C3-8E2D-024B-96D0-3E8E0E2B3C4E}"/>
              </a:ext>
            </a:extLst>
          </p:cNvPr>
          <p:cNvSpPr>
            <a:spLocks noGrp="1"/>
          </p:cNvSpPr>
          <p:nvPr>
            <p:ph type="title"/>
          </p:nvPr>
        </p:nvSpPr>
        <p:spPr/>
        <p:txBody>
          <a:bodyPr/>
          <a:lstStyle/>
          <a:p>
            <a:r>
              <a:rPr lang="en-US" dirty="0"/>
              <a:t>Direct examination</a:t>
            </a:r>
          </a:p>
        </p:txBody>
      </p:sp>
      <p:sp>
        <p:nvSpPr>
          <p:cNvPr id="3" name="Content Placeholder 2">
            <a:extLst>
              <a:ext uri="{FF2B5EF4-FFF2-40B4-BE49-F238E27FC236}">
                <a16:creationId xmlns:a16="http://schemas.microsoft.com/office/drawing/2014/main" id="{87BE4DBF-9A07-BA45-A2DA-146E9AF46751}"/>
              </a:ext>
            </a:extLst>
          </p:cNvPr>
          <p:cNvSpPr>
            <a:spLocks noGrp="1"/>
          </p:cNvSpPr>
          <p:nvPr>
            <p:ph idx="1"/>
          </p:nvPr>
        </p:nvSpPr>
        <p:spPr/>
        <p:txBody>
          <a:bodyPr>
            <a:normAutofit fontScale="85000" lnSpcReduction="20000"/>
          </a:bodyPr>
          <a:lstStyle/>
          <a:p>
            <a:r>
              <a:rPr lang="en-US" dirty="0"/>
              <a:t>You are the star of the show</a:t>
            </a:r>
          </a:p>
          <a:p>
            <a:r>
              <a:rPr lang="en-US" dirty="0"/>
              <a:t>The attorney will ask you open ended questions and is not permitted to lead you </a:t>
            </a:r>
          </a:p>
          <a:p>
            <a:r>
              <a:rPr lang="en-US" dirty="0"/>
              <a:t>You will give a narrative statement in response to the questions</a:t>
            </a:r>
          </a:p>
          <a:p>
            <a:r>
              <a:rPr lang="en-US" dirty="0"/>
              <a:t>Preparation is essential to ensuring you and the attorney know what questions are being asked and specifically what question you are responding to (but this is the responsibility of the attorney)</a:t>
            </a:r>
          </a:p>
          <a:p>
            <a:r>
              <a:rPr lang="en-US" dirty="0"/>
              <a:t>You may be asked to authenticate documents </a:t>
            </a:r>
          </a:p>
          <a:p>
            <a:r>
              <a:rPr lang="en-US" dirty="0"/>
              <a:t>Referencing your case file is permitted if you must to refresh your memory</a:t>
            </a:r>
          </a:p>
          <a:p>
            <a:r>
              <a:rPr lang="en-US" dirty="0"/>
              <a:t>Otherwise you are expected to give testimony without relying on documents (so know your case file)</a:t>
            </a:r>
          </a:p>
        </p:txBody>
      </p:sp>
    </p:spTree>
    <p:extLst>
      <p:ext uri="{BB962C8B-B14F-4D97-AF65-F5344CB8AC3E}">
        <p14:creationId xmlns:p14="http://schemas.microsoft.com/office/powerpoint/2010/main" val="152804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D93C-40CE-D24D-86E6-5FDB40424F8E}"/>
              </a:ext>
            </a:extLst>
          </p:cNvPr>
          <p:cNvSpPr>
            <a:spLocks noGrp="1"/>
          </p:cNvSpPr>
          <p:nvPr>
            <p:ph type="title"/>
          </p:nvPr>
        </p:nvSpPr>
        <p:spPr/>
        <p:txBody>
          <a:bodyPr/>
          <a:lstStyle/>
          <a:p>
            <a:r>
              <a:rPr lang="en-US" dirty="0"/>
              <a:t>Cross examination </a:t>
            </a:r>
          </a:p>
        </p:txBody>
      </p:sp>
      <p:sp>
        <p:nvSpPr>
          <p:cNvPr id="3" name="Content Placeholder 2">
            <a:extLst>
              <a:ext uri="{FF2B5EF4-FFF2-40B4-BE49-F238E27FC236}">
                <a16:creationId xmlns:a16="http://schemas.microsoft.com/office/drawing/2014/main" id="{65E85339-A206-2C49-89B2-BE5814CBDD58}"/>
              </a:ext>
            </a:extLst>
          </p:cNvPr>
          <p:cNvSpPr>
            <a:spLocks noGrp="1"/>
          </p:cNvSpPr>
          <p:nvPr>
            <p:ph idx="1"/>
          </p:nvPr>
        </p:nvSpPr>
        <p:spPr/>
        <p:txBody>
          <a:bodyPr>
            <a:normAutofit fontScale="92500"/>
          </a:bodyPr>
          <a:lstStyle/>
          <a:p>
            <a:r>
              <a:rPr lang="en-US" dirty="0"/>
              <a:t>The attorney is the star of the show</a:t>
            </a:r>
          </a:p>
          <a:p>
            <a:r>
              <a:rPr lang="en-US" dirty="0"/>
              <a:t>The attorney may (and will) ask leading questions </a:t>
            </a:r>
          </a:p>
          <a:p>
            <a:r>
              <a:rPr lang="en-US" dirty="0"/>
              <a:t>The attorney wants to limit your responses as much as possible to a simple yes or no</a:t>
            </a:r>
          </a:p>
          <a:p>
            <a:r>
              <a:rPr lang="en-US" dirty="0"/>
              <a:t>The attorney wants the finder of fact to remember their narrative, not yours</a:t>
            </a:r>
          </a:p>
          <a:p>
            <a:r>
              <a:rPr lang="en-US" dirty="0"/>
              <a:t>If you are testifying as an expert, the attorney may attack your knowledge, credentials, bias, and reliability</a:t>
            </a:r>
          </a:p>
          <a:p>
            <a:r>
              <a:rPr lang="en-US" dirty="0"/>
              <a:t>If you are testifying as an expert, remember the attorney is unlikely to know the subject matter nearly as well as you, so don’t be afraid to challenge them </a:t>
            </a:r>
          </a:p>
        </p:txBody>
      </p:sp>
    </p:spTree>
    <p:extLst>
      <p:ext uri="{BB962C8B-B14F-4D97-AF65-F5344CB8AC3E}">
        <p14:creationId xmlns:p14="http://schemas.microsoft.com/office/powerpoint/2010/main" val="426067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4851-CFB4-8247-9B83-93C901721D3E}"/>
              </a:ext>
            </a:extLst>
          </p:cNvPr>
          <p:cNvSpPr>
            <a:spLocks noGrp="1"/>
          </p:cNvSpPr>
          <p:nvPr>
            <p:ph type="title"/>
          </p:nvPr>
        </p:nvSpPr>
        <p:spPr/>
        <p:txBody>
          <a:bodyPr/>
          <a:lstStyle/>
          <a:p>
            <a:r>
              <a:rPr lang="en-US" dirty="0"/>
              <a:t>Cross examination (cont.)</a:t>
            </a:r>
          </a:p>
        </p:txBody>
      </p:sp>
      <p:sp>
        <p:nvSpPr>
          <p:cNvPr id="3" name="Content Placeholder 2">
            <a:extLst>
              <a:ext uri="{FF2B5EF4-FFF2-40B4-BE49-F238E27FC236}">
                <a16:creationId xmlns:a16="http://schemas.microsoft.com/office/drawing/2014/main" id="{2A99DC38-AC4E-4041-BBA1-6E0BF91E9FD7}"/>
              </a:ext>
            </a:extLst>
          </p:cNvPr>
          <p:cNvSpPr>
            <a:spLocks noGrp="1"/>
          </p:cNvSpPr>
          <p:nvPr>
            <p:ph idx="1"/>
          </p:nvPr>
        </p:nvSpPr>
        <p:spPr/>
        <p:txBody>
          <a:bodyPr>
            <a:normAutofit lnSpcReduction="10000"/>
          </a:bodyPr>
          <a:lstStyle/>
          <a:p>
            <a:r>
              <a:rPr lang="en-US" dirty="0"/>
              <a:t>Slow down</a:t>
            </a:r>
          </a:p>
          <a:p>
            <a:r>
              <a:rPr lang="en-US" dirty="0"/>
              <a:t>Think through your answer</a:t>
            </a:r>
          </a:p>
          <a:p>
            <a:r>
              <a:rPr lang="en-US" dirty="0"/>
              <a:t>Don’t be afraid to give a narrative statement</a:t>
            </a:r>
          </a:p>
          <a:p>
            <a:r>
              <a:rPr lang="en-US" dirty="0"/>
              <a:t>Remember you know the facts and science better than the attorney</a:t>
            </a:r>
          </a:p>
          <a:p>
            <a:r>
              <a:rPr lang="en-US" dirty="0"/>
              <a:t>“I don’t know” is an okay response </a:t>
            </a:r>
          </a:p>
          <a:p>
            <a:r>
              <a:rPr lang="en-US" dirty="0"/>
              <a:t>Try to remain consistent in your responses (so long as you remain truthful)</a:t>
            </a:r>
          </a:p>
          <a:p>
            <a:r>
              <a:rPr lang="en-US" dirty="0"/>
              <a:t>Always pause before answering!!!!! Give other attorneys the opportunity to object to the question before you say something you can’t get back</a:t>
            </a:r>
          </a:p>
        </p:txBody>
      </p:sp>
    </p:spTree>
    <p:extLst>
      <p:ext uri="{BB962C8B-B14F-4D97-AF65-F5344CB8AC3E}">
        <p14:creationId xmlns:p14="http://schemas.microsoft.com/office/powerpoint/2010/main" val="153036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2857-48F0-B34C-AB27-C9375BF6A3F0}"/>
              </a:ext>
            </a:extLst>
          </p:cNvPr>
          <p:cNvSpPr>
            <a:spLocks noGrp="1"/>
          </p:cNvSpPr>
          <p:nvPr>
            <p:ph type="title"/>
          </p:nvPr>
        </p:nvSpPr>
        <p:spPr/>
        <p:txBody>
          <a:bodyPr/>
          <a:lstStyle/>
          <a:p>
            <a:r>
              <a:rPr lang="en-US" dirty="0"/>
              <a:t>What happens afterwards</a:t>
            </a:r>
          </a:p>
        </p:txBody>
      </p:sp>
      <p:sp>
        <p:nvSpPr>
          <p:cNvPr id="3" name="Content Placeholder 2">
            <a:extLst>
              <a:ext uri="{FF2B5EF4-FFF2-40B4-BE49-F238E27FC236}">
                <a16:creationId xmlns:a16="http://schemas.microsoft.com/office/drawing/2014/main" id="{CF06815D-7861-8646-BC16-38433DADB5A7}"/>
              </a:ext>
            </a:extLst>
          </p:cNvPr>
          <p:cNvSpPr>
            <a:spLocks noGrp="1"/>
          </p:cNvSpPr>
          <p:nvPr>
            <p:ph idx="1"/>
          </p:nvPr>
        </p:nvSpPr>
        <p:spPr/>
        <p:txBody>
          <a:bodyPr/>
          <a:lstStyle/>
          <a:p>
            <a:r>
              <a:rPr lang="en-US" dirty="0"/>
              <a:t>Ask if you are excused.  You may be subject to be recalled.</a:t>
            </a:r>
          </a:p>
          <a:p>
            <a:r>
              <a:rPr lang="en-US" dirty="0"/>
              <a:t>The hearing will continue</a:t>
            </a:r>
          </a:p>
          <a:p>
            <a:r>
              <a:rPr lang="en-US" dirty="0"/>
              <a:t>Typically a judge will render a decision on the issues brought before the court on that day</a:t>
            </a:r>
          </a:p>
          <a:p>
            <a:r>
              <a:rPr lang="en-US" dirty="0"/>
              <a:t>A judge may take the matter under submission, meaning they will consider the law and evidence and render an order at a later date</a:t>
            </a:r>
          </a:p>
        </p:txBody>
      </p:sp>
    </p:spTree>
    <p:extLst>
      <p:ext uri="{BB962C8B-B14F-4D97-AF65-F5344CB8AC3E}">
        <p14:creationId xmlns:p14="http://schemas.microsoft.com/office/powerpoint/2010/main" val="1368963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27C3-1586-304D-BD46-995DA682D3BA}"/>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8B37AFFB-71D1-D344-878E-F24EBB78D30A}"/>
              </a:ext>
            </a:extLst>
          </p:cNvPr>
          <p:cNvSpPr>
            <a:spLocks noGrp="1"/>
          </p:cNvSpPr>
          <p:nvPr>
            <p:ph idx="1"/>
          </p:nvPr>
        </p:nvSpPr>
        <p:spPr/>
        <p:txBody>
          <a:bodyPr/>
          <a:lstStyle/>
          <a:p>
            <a:r>
              <a:rPr lang="en-US" sz="1800" dirty="0">
                <a:solidFill>
                  <a:schemeClr val="tx1"/>
                </a:solidFill>
              </a:rPr>
              <a:t>I would like to know more about legal responsibility for testifying, particularly if it involves CPS. I want to make sure I am protecting my client's rights (11 years old) but also complying with parents requests and lawyers/CPS requested information. Essentially, what is protected information for my client and what do I have to testify to regarding lawyers/judges questions?</a:t>
            </a:r>
            <a:endParaRPr lang="en-US" dirty="0">
              <a:solidFill>
                <a:schemeClr val="tx1"/>
              </a:solidFill>
            </a:endParaRPr>
          </a:p>
        </p:txBody>
      </p:sp>
    </p:spTree>
    <p:extLst>
      <p:ext uri="{BB962C8B-B14F-4D97-AF65-F5344CB8AC3E}">
        <p14:creationId xmlns:p14="http://schemas.microsoft.com/office/powerpoint/2010/main" val="165728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135C-AD77-214D-8FA1-88205447596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617F4BA-0986-1140-B7D2-E8E16462278E}"/>
              </a:ext>
            </a:extLst>
          </p:cNvPr>
          <p:cNvSpPr>
            <a:spLocks noGrp="1"/>
          </p:cNvSpPr>
          <p:nvPr>
            <p:ph idx="1"/>
          </p:nvPr>
        </p:nvSpPr>
        <p:spPr/>
        <p:txBody>
          <a:bodyPr/>
          <a:lstStyle/>
          <a:p>
            <a:r>
              <a:rPr lang="en-US" sz="1800" dirty="0">
                <a:solidFill>
                  <a:schemeClr val="tx1"/>
                </a:solidFill>
              </a:rPr>
              <a:t>I would like to know what type of information should a therapist prepare for a </a:t>
            </a:r>
            <a:r>
              <a:rPr lang="en-US" sz="1800" dirty="0" err="1">
                <a:solidFill>
                  <a:schemeClr val="tx1"/>
                </a:solidFill>
              </a:rPr>
              <a:t>supoena</a:t>
            </a:r>
            <a:r>
              <a:rPr lang="en-US" sz="1800" dirty="0">
                <a:solidFill>
                  <a:schemeClr val="tx1"/>
                </a:solidFill>
              </a:rPr>
              <a:t>, particularly if you work in a school (ex. should you check in with the MHP, or the guidance counselor)?</a:t>
            </a:r>
            <a:endParaRPr lang="en-US" dirty="0">
              <a:solidFill>
                <a:schemeClr val="tx1"/>
              </a:solidFill>
            </a:endParaRPr>
          </a:p>
        </p:txBody>
      </p:sp>
    </p:spTree>
    <p:extLst>
      <p:ext uri="{BB962C8B-B14F-4D97-AF65-F5344CB8AC3E}">
        <p14:creationId xmlns:p14="http://schemas.microsoft.com/office/powerpoint/2010/main" val="402506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4170-9A9D-4062-8682-89D46CA49D46}"/>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15EF0E0C-8547-4BFF-86CF-D5AE928AE267}"/>
              </a:ext>
            </a:extLst>
          </p:cNvPr>
          <p:cNvSpPr>
            <a:spLocks noGrp="1"/>
          </p:cNvSpPr>
          <p:nvPr>
            <p:ph idx="1"/>
          </p:nvPr>
        </p:nvSpPr>
        <p:spPr/>
        <p:txBody>
          <a:bodyPr/>
          <a:lstStyle/>
          <a:p>
            <a:r>
              <a:rPr lang="en-US" dirty="0"/>
              <a:t>At what age may a minor seek medical treatment on their own and, if they do, what rights do parents have to that information?</a:t>
            </a:r>
          </a:p>
        </p:txBody>
      </p:sp>
    </p:spTree>
    <p:extLst>
      <p:ext uri="{BB962C8B-B14F-4D97-AF65-F5344CB8AC3E}">
        <p14:creationId xmlns:p14="http://schemas.microsoft.com/office/powerpoint/2010/main" val="350628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CC2D-6B6A-C449-A5A2-0FAF8F8C6C9A}"/>
              </a:ext>
            </a:extLst>
          </p:cNvPr>
          <p:cNvSpPr>
            <a:spLocks noGrp="1"/>
          </p:cNvSpPr>
          <p:nvPr>
            <p:ph type="ctrTitle"/>
          </p:nvPr>
        </p:nvSpPr>
        <p:spPr>
          <a:xfrm>
            <a:off x="1751012" y="609601"/>
            <a:ext cx="8676222" cy="3200400"/>
          </a:xfrm>
        </p:spPr>
        <p:txBody>
          <a:bodyPr/>
          <a:lstStyle/>
          <a:p>
            <a:r>
              <a:rPr lang="en-US" dirty="0"/>
              <a:t>What to do if I receive a subpoena </a:t>
            </a:r>
          </a:p>
        </p:txBody>
      </p:sp>
      <p:sp>
        <p:nvSpPr>
          <p:cNvPr id="3" name="Subtitle 2">
            <a:extLst>
              <a:ext uri="{FF2B5EF4-FFF2-40B4-BE49-F238E27FC236}">
                <a16:creationId xmlns:a16="http://schemas.microsoft.com/office/drawing/2014/main" id="{2AB67347-4089-A446-B3B3-4AFDB36FFEF2}"/>
              </a:ext>
            </a:extLst>
          </p:cNvPr>
          <p:cNvSpPr>
            <a:spLocks noGrp="1"/>
          </p:cNvSpPr>
          <p:nvPr>
            <p:ph type="subTitle" idx="1"/>
          </p:nvPr>
        </p:nvSpPr>
        <p:spPr/>
        <p:txBody>
          <a:bodyPr/>
          <a:lstStyle/>
          <a:p>
            <a:r>
              <a:rPr lang="en-US" dirty="0"/>
              <a:t>Guidance for mental health professionals </a:t>
            </a:r>
          </a:p>
        </p:txBody>
      </p:sp>
    </p:spTree>
    <p:extLst>
      <p:ext uri="{BB962C8B-B14F-4D97-AF65-F5344CB8AC3E}">
        <p14:creationId xmlns:p14="http://schemas.microsoft.com/office/powerpoint/2010/main" val="118331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5CB3-67B1-4138-9183-80269CA8AA12}"/>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BF446EB4-7AEF-474D-A48D-BFEDA69E7E45}"/>
              </a:ext>
            </a:extLst>
          </p:cNvPr>
          <p:cNvSpPr>
            <a:spLocks noGrp="1"/>
          </p:cNvSpPr>
          <p:nvPr>
            <p:ph idx="1"/>
          </p:nvPr>
        </p:nvSpPr>
        <p:spPr/>
        <p:txBody>
          <a:bodyPr>
            <a:normAutofit fontScale="70000" lnSpcReduction="20000"/>
          </a:bodyPr>
          <a:lstStyle/>
          <a:p>
            <a:r>
              <a:rPr lang="en-US" dirty="0"/>
              <a:t>1. In terms of documentation how much or how little should be included in the progress note?  Are there specific Do's and or Don'ts that would protect us if we have to testify in court.  Being too general in documentation may not provide for accurate recall of the session work.  Being too detailed would give an attorney more info to pick apart and criticize.   </a:t>
            </a:r>
            <a:br>
              <a:rPr lang="en-US" dirty="0"/>
            </a:br>
            <a:br>
              <a:rPr lang="en-US" dirty="0"/>
            </a:br>
            <a:r>
              <a:rPr lang="en-US" dirty="0"/>
              <a:t>2. It's clear court is a reflection of society.  All people are culturally conditioned to implicitly benefit or burden people based on their social identities (biological sex, skin color, </a:t>
            </a:r>
            <a:r>
              <a:rPr lang="en-US" dirty="0" err="1"/>
              <a:t>etc</a:t>
            </a:r>
            <a:r>
              <a:rPr lang="en-US" dirty="0"/>
              <a:t>).  For example, social research shows that in conversations men speak 70% of the time.  When women speak 30-50% of the time they are seen as dominating the conversation.  If a therapist has an identity marginalized by the culture and is required to testify what are some suggestions to manage being burdened/minimized by those in the court system?</a:t>
            </a:r>
            <a:br>
              <a:rPr lang="en-US" dirty="0"/>
            </a:br>
            <a:br>
              <a:rPr lang="en-US" dirty="0"/>
            </a:br>
            <a:r>
              <a:rPr lang="en-US" dirty="0"/>
              <a:t>3. Again, court is a reflection of society.  It's clear in like circumstances the court responds to people based on their identities, hence we see many disparities in the court system.  For example, we know white, black and brown youth smoke weed at similar rates yet brown and black youth are 2-3 x more likely in Jefferson County to be sent into the criminal justice system.  What are some ways we can advocate for clientele who have identities marginalized by the culture, in other words, throw away identities, in order to minimize these disparities in the court system?</a:t>
            </a:r>
            <a:br>
              <a:rPr lang="en-US" dirty="0"/>
            </a:br>
            <a:endParaRPr lang="en-US" dirty="0"/>
          </a:p>
        </p:txBody>
      </p:sp>
    </p:spTree>
    <p:extLst>
      <p:ext uri="{BB962C8B-B14F-4D97-AF65-F5344CB8AC3E}">
        <p14:creationId xmlns:p14="http://schemas.microsoft.com/office/powerpoint/2010/main" val="171821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B33D-B525-9E49-B1AA-DB955DE42BAC}"/>
              </a:ext>
            </a:extLst>
          </p:cNvPr>
          <p:cNvSpPr>
            <a:spLocks noGrp="1"/>
          </p:cNvSpPr>
          <p:nvPr>
            <p:ph type="title"/>
          </p:nvPr>
        </p:nvSpPr>
        <p:spPr/>
        <p:txBody>
          <a:bodyPr/>
          <a:lstStyle/>
          <a:p>
            <a:r>
              <a:rPr lang="en-US" dirty="0"/>
              <a:t>What is a subpoena?</a:t>
            </a:r>
          </a:p>
        </p:txBody>
      </p:sp>
      <p:sp>
        <p:nvSpPr>
          <p:cNvPr id="3" name="Content Placeholder 2">
            <a:extLst>
              <a:ext uri="{FF2B5EF4-FFF2-40B4-BE49-F238E27FC236}">
                <a16:creationId xmlns:a16="http://schemas.microsoft.com/office/drawing/2014/main" id="{89821688-CB47-D943-BE47-A63064BD7CA2}"/>
              </a:ext>
            </a:extLst>
          </p:cNvPr>
          <p:cNvSpPr>
            <a:spLocks noGrp="1"/>
          </p:cNvSpPr>
          <p:nvPr>
            <p:ph idx="1"/>
          </p:nvPr>
        </p:nvSpPr>
        <p:spPr/>
        <p:txBody>
          <a:bodyPr/>
          <a:lstStyle/>
          <a:p>
            <a:r>
              <a:rPr lang="en-US" dirty="0"/>
              <a:t>An order from a court or court official to produce evidence </a:t>
            </a:r>
          </a:p>
          <a:p>
            <a:r>
              <a:rPr lang="en-US" dirty="0"/>
              <a:t>Enforceable against the recipient subject to contempt</a:t>
            </a:r>
          </a:p>
          <a:p>
            <a:r>
              <a:rPr lang="en-US" dirty="0"/>
              <a:t>CR 45.01</a:t>
            </a:r>
          </a:p>
        </p:txBody>
      </p:sp>
    </p:spTree>
    <p:extLst>
      <p:ext uri="{BB962C8B-B14F-4D97-AF65-F5344CB8AC3E}">
        <p14:creationId xmlns:p14="http://schemas.microsoft.com/office/powerpoint/2010/main" val="172161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4B84-FAF2-A04A-BD23-795C6BEC6265}"/>
              </a:ext>
            </a:extLst>
          </p:cNvPr>
          <p:cNvSpPr>
            <a:spLocks noGrp="1"/>
          </p:cNvSpPr>
          <p:nvPr>
            <p:ph type="title"/>
          </p:nvPr>
        </p:nvSpPr>
        <p:spPr/>
        <p:txBody>
          <a:bodyPr/>
          <a:lstStyle/>
          <a:p>
            <a:r>
              <a:rPr lang="en-US" dirty="0"/>
              <a:t>Types of subpoena </a:t>
            </a:r>
          </a:p>
        </p:txBody>
      </p:sp>
      <p:sp>
        <p:nvSpPr>
          <p:cNvPr id="3" name="Content Placeholder 2">
            <a:extLst>
              <a:ext uri="{FF2B5EF4-FFF2-40B4-BE49-F238E27FC236}">
                <a16:creationId xmlns:a16="http://schemas.microsoft.com/office/drawing/2014/main" id="{65B99321-FB45-A74E-A7D9-C4083A0BC6F4}"/>
              </a:ext>
            </a:extLst>
          </p:cNvPr>
          <p:cNvSpPr>
            <a:spLocks noGrp="1"/>
          </p:cNvSpPr>
          <p:nvPr>
            <p:ph idx="1"/>
          </p:nvPr>
        </p:nvSpPr>
        <p:spPr/>
        <p:txBody>
          <a:bodyPr/>
          <a:lstStyle/>
          <a:p>
            <a:r>
              <a:rPr lang="en-US" dirty="0"/>
              <a:t>Subpoena – to order a person to produce testimony </a:t>
            </a:r>
          </a:p>
          <a:p>
            <a:r>
              <a:rPr lang="en-US" dirty="0"/>
              <a:t>Subpoena duces </a:t>
            </a:r>
            <a:r>
              <a:rPr lang="en-US" dirty="0" err="1"/>
              <a:t>tecum</a:t>
            </a:r>
            <a:r>
              <a:rPr lang="en-US" dirty="0"/>
              <a:t> – to order the production or inspection of physical evidence </a:t>
            </a:r>
          </a:p>
        </p:txBody>
      </p:sp>
    </p:spTree>
    <p:extLst>
      <p:ext uri="{BB962C8B-B14F-4D97-AF65-F5344CB8AC3E}">
        <p14:creationId xmlns:p14="http://schemas.microsoft.com/office/powerpoint/2010/main" val="399903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64EB-3290-4A48-95AA-3091ECCC0918}"/>
              </a:ext>
            </a:extLst>
          </p:cNvPr>
          <p:cNvSpPr>
            <a:spLocks noGrp="1"/>
          </p:cNvSpPr>
          <p:nvPr>
            <p:ph type="title"/>
          </p:nvPr>
        </p:nvSpPr>
        <p:spPr/>
        <p:txBody>
          <a:bodyPr/>
          <a:lstStyle/>
          <a:p>
            <a:r>
              <a:rPr lang="en-US" dirty="0"/>
              <a:t>How is a subpoena issued?</a:t>
            </a:r>
          </a:p>
        </p:txBody>
      </p:sp>
      <p:sp>
        <p:nvSpPr>
          <p:cNvPr id="3" name="Content Placeholder 2">
            <a:extLst>
              <a:ext uri="{FF2B5EF4-FFF2-40B4-BE49-F238E27FC236}">
                <a16:creationId xmlns:a16="http://schemas.microsoft.com/office/drawing/2014/main" id="{B85968F6-2690-274C-82B0-DB5F2BE6258B}"/>
              </a:ext>
            </a:extLst>
          </p:cNvPr>
          <p:cNvSpPr>
            <a:spLocks noGrp="1"/>
          </p:cNvSpPr>
          <p:nvPr>
            <p:ph idx="1"/>
          </p:nvPr>
        </p:nvSpPr>
        <p:spPr/>
        <p:txBody>
          <a:bodyPr/>
          <a:lstStyle/>
          <a:p>
            <a:pPr marL="0" indent="0">
              <a:buNone/>
            </a:pPr>
            <a:r>
              <a:rPr lang="en-US" dirty="0"/>
              <a:t>Typically an attorney will issue a subpoena, signed by the circuit court clerk, to the recipient. The subpoena is usually signed “in blank” by the clerk and later filled in by the attorney. Attorneys will have stacks of blank subpoenas available to issue as needed in litigation. </a:t>
            </a:r>
          </a:p>
        </p:txBody>
      </p:sp>
    </p:spTree>
    <p:extLst>
      <p:ext uri="{BB962C8B-B14F-4D97-AF65-F5344CB8AC3E}">
        <p14:creationId xmlns:p14="http://schemas.microsoft.com/office/powerpoint/2010/main" val="254875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C67C-8CBA-524C-8496-2842D71320E4}"/>
              </a:ext>
            </a:extLst>
          </p:cNvPr>
          <p:cNvSpPr>
            <a:spLocks noGrp="1"/>
          </p:cNvSpPr>
          <p:nvPr>
            <p:ph type="title"/>
          </p:nvPr>
        </p:nvSpPr>
        <p:spPr/>
        <p:txBody>
          <a:bodyPr/>
          <a:lstStyle/>
          <a:p>
            <a:r>
              <a:rPr lang="en-US" dirty="0"/>
              <a:t>How Subpoenas are served</a:t>
            </a:r>
          </a:p>
        </p:txBody>
      </p:sp>
      <p:sp>
        <p:nvSpPr>
          <p:cNvPr id="3" name="Content Placeholder 2">
            <a:extLst>
              <a:ext uri="{FF2B5EF4-FFF2-40B4-BE49-F238E27FC236}">
                <a16:creationId xmlns:a16="http://schemas.microsoft.com/office/drawing/2014/main" id="{DC259EAE-5067-6A45-8805-471F3B1469B8}"/>
              </a:ext>
            </a:extLst>
          </p:cNvPr>
          <p:cNvSpPr>
            <a:spLocks noGrp="1"/>
          </p:cNvSpPr>
          <p:nvPr>
            <p:ph idx="1"/>
          </p:nvPr>
        </p:nvSpPr>
        <p:spPr/>
        <p:txBody>
          <a:bodyPr/>
          <a:lstStyle/>
          <a:p>
            <a:r>
              <a:rPr lang="en-US" dirty="0"/>
              <a:t>Registered mail</a:t>
            </a:r>
          </a:p>
          <a:p>
            <a:r>
              <a:rPr lang="en-US" dirty="0"/>
              <a:t>Certified mail</a:t>
            </a:r>
          </a:p>
          <a:p>
            <a:r>
              <a:rPr lang="en-US" dirty="0"/>
              <a:t>Sheriff</a:t>
            </a:r>
          </a:p>
          <a:p>
            <a:r>
              <a:rPr lang="en-US" dirty="0"/>
              <a:t>Personally by other party over age of 18</a:t>
            </a:r>
          </a:p>
          <a:p>
            <a:r>
              <a:rPr lang="en-US" dirty="0"/>
              <a:t>CR 45.03</a:t>
            </a:r>
          </a:p>
        </p:txBody>
      </p:sp>
    </p:spTree>
    <p:extLst>
      <p:ext uri="{BB962C8B-B14F-4D97-AF65-F5344CB8AC3E}">
        <p14:creationId xmlns:p14="http://schemas.microsoft.com/office/powerpoint/2010/main" val="59570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2311-C613-1941-8329-9497065F76B4}"/>
              </a:ext>
            </a:extLst>
          </p:cNvPr>
          <p:cNvSpPr>
            <a:spLocks noGrp="1"/>
          </p:cNvSpPr>
          <p:nvPr>
            <p:ph type="title"/>
          </p:nvPr>
        </p:nvSpPr>
        <p:spPr/>
        <p:txBody>
          <a:bodyPr/>
          <a:lstStyle/>
          <a:p>
            <a:r>
              <a:rPr lang="en-US" dirty="0"/>
              <a:t>What to do when you receive a subpoena </a:t>
            </a:r>
          </a:p>
        </p:txBody>
      </p:sp>
      <p:sp>
        <p:nvSpPr>
          <p:cNvPr id="3" name="Content Placeholder 2">
            <a:extLst>
              <a:ext uri="{FF2B5EF4-FFF2-40B4-BE49-F238E27FC236}">
                <a16:creationId xmlns:a16="http://schemas.microsoft.com/office/drawing/2014/main" id="{6CC199ED-4CA7-3A42-8E02-1DDA0363545B}"/>
              </a:ext>
            </a:extLst>
          </p:cNvPr>
          <p:cNvSpPr>
            <a:spLocks noGrp="1"/>
          </p:cNvSpPr>
          <p:nvPr>
            <p:ph idx="1"/>
          </p:nvPr>
        </p:nvSpPr>
        <p:spPr/>
        <p:txBody>
          <a:bodyPr/>
          <a:lstStyle/>
          <a:p>
            <a:r>
              <a:rPr lang="en-US" dirty="0"/>
              <a:t>Show up or produce the requested evidence</a:t>
            </a:r>
          </a:p>
          <a:p>
            <a:r>
              <a:rPr lang="en-US" dirty="0"/>
              <a:t>Object – you have ten days generally to do so</a:t>
            </a:r>
          </a:p>
          <a:p>
            <a:r>
              <a:rPr lang="en-US" dirty="0"/>
              <a:t>Contact your own lawyer (or that of your employer)</a:t>
            </a:r>
          </a:p>
        </p:txBody>
      </p:sp>
    </p:spTree>
    <p:extLst>
      <p:ext uri="{BB962C8B-B14F-4D97-AF65-F5344CB8AC3E}">
        <p14:creationId xmlns:p14="http://schemas.microsoft.com/office/powerpoint/2010/main" val="169647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6816-601A-7345-AFE8-F34A30304699}"/>
              </a:ext>
            </a:extLst>
          </p:cNvPr>
          <p:cNvSpPr>
            <a:spLocks noGrp="1"/>
          </p:cNvSpPr>
          <p:nvPr>
            <p:ph type="title"/>
          </p:nvPr>
        </p:nvSpPr>
        <p:spPr/>
        <p:txBody>
          <a:bodyPr/>
          <a:lstStyle/>
          <a:p>
            <a:r>
              <a:rPr lang="en-US" dirty="0"/>
              <a:t>Reasons to object</a:t>
            </a:r>
          </a:p>
        </p:txBody>
      </p:sp>
      <p:sp>
        <p:nvSpPr>
          <p:cNvPr id="3" name="Content Placeholder 2">
            <a:extLst>
              <a:ext uri="{FF2B5EF4-FFF2-40B4-BE49-F238E27FC236}">
                <a16:creationId xmlns:a16="http://schemas.microsoft.com/office/drawing/2014/main" id="{B9B692B8-D7D3-4841-9060-D2F5C4F8C26F}"/>
              </a:ext>
            </a:extLst>
          </p:cNvPr>
          <p:cNvSpPr>
            <a:spLocks noGrp="1"/>
          </p:cNvSpPr>
          <p:nvPr>
            <p:ph idx="1"/>
          </p:nvPr>
        </p:nvSpPr>
        <p:spPr/>
        <p:txBody>
          <a:bodyPr/>
          <a:lstStyle/>
          <a:p>
            <a:r>
              <a:rPr lang="en-US" dirty="0"/>
              <a:t>The information requested is not relevant/outside the scope of discovery</a:t>
            </a:r>
          </a:p>
          <a:p>
            <a:r>
              <a:rPr lang="en-US" dirty="0"/>
              <a:t>The request is to broad or fails to adequately specify what is being requested </a:t>
            </a:r>
          </a:p>
          <a:p>
            <a:r>
              <a:rPr lang="en-US" dirty="0"/>
              <a:t>The information requested is privileged</a:t>
            </a:r>
          </a:p>
          <a:p>
            <a:r>
              <a:rPr lang="en-US" dirty="0"/>
              <a:t>May be entitled to a protective order limiting the scope or manner in which the information is turned over</a:t>
            </a:r>
          </a:p>
          <a:p>
            <a:r>
              <a:rPr lang="en-US" dirty="0"/>
              <a:t>Information requested must be relevant and likely to lead to admissible evidence</a:t>
            </a:r>
          </a:p>
          <a:p>
            <a:r>
              <a:rPr lang="en-US" dirty="0"/>
              <a:t>CR 26.02</a:t>
            </a:r>
          </a:p>
        </p:txBody>
      </p:sp>
    </p:spTree>
    <p:extLst>
      <p:ext uri="{BB962C8B-B14F-4D97-AF65-F5344CB8AC3E}">
        <p14:creationId xmlns:p14="http://schemas.microsoft.com/office/powerpoint/2010/main" val="2301583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2806</Words>
  <Application>Microsoft Office PowerPoint</Application>
  <PresentationFormat>Widescreen</PresentationFormat>
  <Paragraphs>183</Paragraphs>
  <Slides>30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Mesh</vt:lpstr>
      <vt:lpstr>Roy C. Denny Attorney at Law</vt:lpstr>
      <vt:lpstr>Copyright </vt:lpstr>
      <vt:lpstr>What to do if I receive a subpoena </vt:lpstr>
      <vt:lpstr>What is a subpoena?</vt:lpstr>
      <vt:lpstr>Types of subpoena </vt:lpstr>
      <vt:lpstr>How is a subpoena issued?</vt:lpstr>
      <vt:lpstr>How Subpoenas are served</vt:lpstr>
      <vt:lpstr>What to do when you receive a subpoena </vt:lpstr>
      <vt:lpstr>Reasons to object</vt:lpstr>
      <vt:lpstr>HIPAA (Health Insurance Portability and Accountability act)</vt:lpstr>
      <vt:lpstr>HIPAA (Continued)</vt:lpstr>
      <vt:lpstr>Hipaa and Personal Representative</vt:lpstr>
      <vt:lpstr>HIPAA (Cont)</vt:lpstr>
      <vt:lpstr>Counselor-Client Privilege</vt:lpstr>
      <vt:lpstr>Turning over physical evidence </vt:lpstr>
      <vt:lpstr>Giving testimony </vt:lpstr>
      <vt:lpstr>Types of witnesses – fact witness</vt:lpstr>
      <vt:lpstr>Types of witnesses – Expert witness</vt:lpstr>
      <vt:lpstr>Testifying at a deposition </vt:lpstr>
      <vt:lpstr>Testifying at a deposition cont. (considerations)</vt:lpstr>
      <vt:lpstr>Testifying at a hearing or trial</vt:lpstr>
      <vt:lpstr>Testifying at hearing or trial (cont.)</vt:lpstr>
      <vt:lpstr>Direct examination</vt:lpstr>
      <vt:lpstr>Cross examination </vt:lpstr>
      <vt:lpstr>Cross examination (cont.)</vt:lpstr>
      <vt:lpstr>What happens afterwards</vt:lpstr>
      <vt:lpstr>Questions </vt:lpstr>
      <vt:lpstr>Questions</vt:lpstr>
      <vt:lpstr>Questions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if I receive a subpoena</dc:title>
  <dc:creator>Roy Denny</dc:creator>
  <cp:lastModifiedBy>Roy Denny</cp:lastModifiedBy>
  <cp:revision>13</cp:revision>
  <dcterms:created xsi:type="dcterms:W3CDTF">2019-11-19T20:40:45Z</dcterms:created>
  <dcterms:modified xsi:type="dcterms:W3CDTF">2020-01-12T21:42:21Z</dcterms:modified>
</cp:coreProperties>
</file>