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68" r:id="rId4"/>
  </p:sldMasterIdLst>
  <p:notesMasterIdLst>
    <p:notesMasterId r:id="rId21"/>
  </p:notesMasterIdLst>
  <p:handoutMasterIdLst>
    <p:handoutMasterId r:id="rId22"/>
  </p:handoutMasterIdLst>
  <p:sldIdLst>
    <p:sldId id="502" r:id="rId5"/>
    <p:sldId id="2147309567" r:id="rId6"/>
    <p:sldId id="2147309714" r:id="rId7"/>
    <p:sldId id="2147309571" r:id="rId8"/>
    <p:sldId id="2147309715" r:id="rId9"/>
    <p:sldId id="2147309679" r:id="rId10"/>
    <p:sldId id="2147309684" r:id="rId11"/>
    <p:sldId id="2147309706" r:id="rId12"/>
    <p:sldId id="2147309713" r:id="rId13"/>
    <p:sldId id="2147309701" r:id="rId14"/>
    <p:sldId id="2147309709" r:id="rId15"/>
    <p:sldId id="2147309711" r:id="rId16"/>
    <p:sldId id="2147309720" r:id="rId17"/>
    <p:sldId id="2147309718" r:id="rId18"/>
    <p:sldId id="2147309717" r:id="rId19"/>
    <p:sldId id="2147309611" r:id="rId20"/>
  </p:sldIdLst>
  <p:sldSz cx="12188825" cy="6858000"/>
  <p:notesSz cx="9144000" cy="6858000"/>
  <p:defaultTextStyle>
    <a:defPPr>
      <a:defRPr lang="en-US"/>
    </a:defPPr>
    <a:lvl1pPr marL="0" indent="0" algn="l" defTabSz="457200" rtl="0" eaLnBrk="1" latinLnBrk="0" hangingPunct="1">
      <a:buClrTx/>
      <a:buFont typeface="Arial"/>
      <a:buNone/>
      <a:defRPr sz="1500" b="0" kern="1200">
        <a:solidFill>
          <a:schemeClr val="tx2"/>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7" userDrawn="1">
          <p15:clr>
            <a:srgbClr val="A4A3A4"/>
          </p15:clr>
        </p15:guide>
        <p15:guide id="3" orient="horz" pos="507" userDrawn="1">
          <p15:clr>
            <a:srgbClr val="A4A3A4"/>
          </p15:clr>
        </p15:guide>
        <p15:guide id="4" orient="horz" pos="3852" userDrawn="1">
          <p15:clr>
            <a:srgbClr val="A4A3A4"/>
          </p15:clr>
        </p15:guide>
        <p15:guide id="7" pos="3838"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Shelley K" initials="BSK" lastIdx="6" clrIdx="0">
    <p:extLst>
      <p:ext uri="{19B8F6BF-5375-455C-9EA6-DF929625EA0E}">
        <p15:presenceInfo xmlns:p15="http://schemas.microsoft.com/office/powerpoint/2012/main" userId="S::BrownS17@aetna.com::a4ba3ad5-6974-47f1-ad5f-cc4c3e428943" providerId="AD"/>
      </p:ext>
    </p:extLst>
  </p:cmAuthor>
  <p:cmAuthor id="2" name="Malhotra, Nidhi" initials="MN" lastIdx="10" clrIdx="1">
    <p:extLst>
      <p:ext uri="{19B8F6BF-5375-455C-9EA6-DF929625EA0E}">
        <p15:presenceInfo xmlns:p15="http://schemas.microsoft.com/office/powerpoint/2012/main" userId="S::MalhotraN1@aetna.com::cc07d14a-f33a-4c83-9c94-808eb70661c7" providerId="AD"/>
      </p:ext>
    </p:extLst>
  </p:cmAuthor>
  <p:cmAuthor id="3" name="Scott" initials="S" lastIdx="2" clrIdx="2">
    <p:extLst>
      <p:ext uri="{19B8F6BF-5375-455C-9EA6-DF929625EA0E}">
        <p15:presenceInfo xmlns:p15="http://schemas.microsoft.com/office/powerpoint/2012/main" userId="S::Scott.Davis3@CVSHealth.com::cbaf7703-d0d5-492d-9d43-8a5eda984ced" providerId="AD"/>
      </p:ext>
    </p:extLst>
  </p:cmAuthor>
  <p:cmAuthor id="4" name="Sanders, Jerri R" initials="SJR" lastIdx="4" clrIdx="3">
    <p:extLst>
      <p:ext uri="{19B8F6BF-5375-455C-9EA6-DF929625EA0E}">
        <p15:presenceInfo xmlns:p15="http://schemas.microsoft.com/office/powerpoint/2012/main" userId="S::SandersJ1@aetna.com::b7ac1b9d-64d8-4480-89ff-f0cd14e46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CC462-380C-459E-AE84-78C333A5141E}" v="2" dt="2022-08-15T13:57:52.291"/>
    <p1510:client id="{AE14C696-F9DB-4DBA-86AB-42D273440342}" v="8" dt="2022-08-15T13:02:48.634"/>
  </p1510:revLst>
</p1510:revInfo>
</file>

<file path=ppt/tableStyles.xml><?xml version="1.0" encoding="utf-8"?>
<a:tblStyleLst xmlns:a="http://schemas.openxmlformats.org/drawingml/2006/main" def="{9F4BECD3-1946-49B8-A077-205F1168E22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F4BECD3-1946-49B8-A077-205F1168E22D}" styleName="CVS Table 1">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ack"/>
        </a:fontRef>
        <a:schemeClr val="tx2"/>
      </a:tcTxStyle>
      <a:tcStyle>
        <a:tcBdr>
          <a:bottom>
            <a:ln w="12700" cmpd="sng">
              <a:solidFill>
                <a:schemeClr val="accent6"/>
              </a:solidFill>
            </a:ln>
          </a:bottom>
        </a:tcBdr>
      </a:tcStyle>
    </a:firstRow>
  </a:tblStyle>
  <a:tblStyle styleId="{C0B4EDBA-67D5-4435-A0B7-D5753C67F26B}" styleName="CVS Table 2">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ack"/>
        </a:fontRef>
        <a:schemeClr val="tx2"/>
      </a:tcTxStyle>
      <a:tcStyle>
        <a:tcBdr>
          <a:bottom>
            <a:ln w="12700" cmpd="sng">
              <a:solidFill>
                <a:schemeClr val="accent2"/>
              </a:solidFill>
            </a:ln>
          </a:bottom>
        </a:tcBdr>
      </a:tcStyle>
    </a:firstRow>
  </a:tblStyle>
  <a:tblStyle styleId="{16486439-AC5F-4A27-B78C-A0BE22C8523E}" styleName="CVS Table 3">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red"/>
        </a:fontRef>
        <a:schemeClr val="accent2"/>
      </a:tcTxStyle>
      <a:tcStyle>
        <a:tcBdr>
          <a:bottom>
            <a:ln w="12700" cmpd="sng">
              <a:solidFill>
                <a:schemeClr val="accent6"/>
              </a:solidFill>
            </a:ln>
          </a:bottom>
        </a:tcBdr>
      </a:tcStyle>
    </a:firstRow>
  </a:tblStyle>
  <a:tblStyle styleId="{45550388-6236-4824-97A7-F25172F56FC5}" styleName="CVS Table 4">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ue"/>
        </a:fontRef>
        <a:srgbClr val="0A4B8C"/>
      </a:tcTxStyle>
      <a:tcStyle>
        <a:tcBdr>
          <a:bottom>
            <a:ln w="12700" cmpd="sng">
              <a:solidFill>
                <a:schemeClr val="accent6"/>
              </a:solidFill>
            </a:ln>
          </a:bottom>
        </a:tcBdr>
      </a:tcStyle>
    </a:firstRow>
  </a:tblStyle>
  <a:tblStyle styleId="{2268F375-FF24-489F-8BCC-F0714B050B05}" styleName="CVS Table 5">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rown"/>
        </a:fontRef>
        <a:schemeClr val="accent1"/>
      </a:tcTxStyle>
      <a:tcStyle>
        <a:tcBdr/>
      </a:tcStyle>
    </a:lastRow>
    <a:firstRow>
      <a:tcTxStyle b="on">
        <a:fontRef idx="minor">
          <a:prstClr val="black"/>
        </a:fontRef>
        <a:schemeClr val="tx2"/>
      </a:tcTxStyle>
      <a:tcStyle>
        <a:tcBdr>
          <a:bottom>
            <a:ln w="12700" cmpd="sng">
              <a:solidFill>
                <a:schemeClr val="accent6"/>
              </a:solidFill>
            </a:ln>
          </a:bottom>
        </a:tcBdr>
        <a:fill>
          <a:solidFill>
            <a:srgbClr val="E9E9E9"/>
          </a:solidFill>
        </a:fill>
      </a:tcStyle>
    </a:firstRow>
  </a:tblStyle>
  <a:tblStyle styleId="{5B16CA05-3835-4193-AC71-686F5E0D2453}" styleName="CVS Table 6">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lack"/>
        </a:fontRef>
        <a:schemeClr val="tx2"/>
      </a:tcTxStyle>
      <a:tcStyle>
        <a:tcBdr/>
      </a:tcStyle>
    </a:lastRow>
    <a:firstRow>
      <a:tcTxStyle b="on">
        <a:fontRef idx="minor">
          <a:prstClr val="black"/>
        </a:fontRef>
        <a:schemeClr val="tx2"/>
      </a:tcTxStyle>
      <a:tcStyle>
        <a:tcBdr>
          <a:bottom>
            <a:ln w="12700" cmpd="sng">
              <a:solidFill>
                <a:schemeClr val="accent2"/>
              </a:solidFill>
            </a:ln>
          </a:bottom>
        </a:tcBdr>
        <a:fill>
          <a:solidFill>
            <a:srgbClr val="E9E9E9"/>
          </a:solidFill>
        </a:fill>
      </a:tcStyle>
    </a:firstRow>
  </a:tblStyle>
  <a:tblStyle styleId="{FA0B3A61-A383-473F-9F12-C45DFEE99176}" styleName="CVS Table 7">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lack"/>
        </a:fontRef>
        <a:schemeClr val="tx2"/>
      </a:tcTxStyle>
      <a:tcStyle>
        <a:tcBdr/>
      </a:tcStyle>
    </a:lastRow>
    <a:firstRow>
      <a:tcTxStyle b="on">
        <a:fontRef idx="minor">
          <a:prstClr val="blue"/>
        </a:fontRef>
        <a:srgbClr val="0A4B8C"/>
      </a:tcTxStyle>
      <a:tcStyle>
        <a:tcBdr>
          <a:bottom>
            <a:ln w="12700" cmpd="sng">
              <a:solidFill>
                <a:schemeClr val="accent6"/>
              </a:solidFill>
            </a:ln>
          </a:bottom>
        </a:tcBdr>
        <a:fill>
          <a:solidFill>
            <a:srgbClr val="E9E9E9"/>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108" d="100"/>
          <a:sy n="108" d="100"/>
        </p:scale>
        <p:origin x="678" y="102"/>
      </p:cViewPr>
      <p:guideLst>
        <p:guide orient="horz" pos="1477"/>
        <p:guide orient="horz" pos="507"/>
        <p:guide orient="horz" pos="3852"/>
        <p:guide pos="383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Affiliate Baseline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Alliance Counseling</c:v>
                </c:pt>
                <c:pt idx="1">
                  <c:v>Boys &amp; Girls Haven</c:v>
                </c:pt>
                <c:pt idx="2">
                  <c:v>Children &amp; Family</c:v>
                </c:pt>
                <c:pt idx="3">
                  <c:v>DCCH</c:v>
                </c:pt>
                <c:pt idx="4">
                  <c:v>Gateway</c:v>
                </c:pt>
                <c:pt idx="5">
                  <c:v>Holly Hill</c:v>
                </c:pt>
                <c:pt idx="6">
                  <c:v>JP Interventions</c:v>
                </c:pt>
                <c:pt idx="7">
                  <c:v>KVC</c:v>
                </c:pt>
                <c:pt idx="8">
                  <c:v>Maryhurst</c:v>
                </c:pt>
                <c:pt idx="9">
                  <c:v>Methodist Home</c:v>
                </c:pt>
                <c:pt idx="10">
                  <c:v>Mountain Comp</c:v>
                </c:pt>
                <c:pt idx="11">
                  <c:v>Omni</c:v>
                </c:pt>
                <c:pt idx="12">
                  <c:v>Ramey</c:v>
                </c:pt>
                <c:pt idx="13">
                  <c:v>SAFY</c:v>
                </c:pt>
                <c:pt idx="14">
                  <c:v>Transformations</c:v>
                </c:pt>
              </c:strCache>
            </c:strRef>
          </c:cat>
          <c:val>
            <c:numRef>
              <c:f>Sheet1!$B$2:$B$16</c:f>
              <c:numCache>
                <c:formatCode>0.00%</c:formatCode>
                <c:ptCount val="15"/>
                <c:pt idx="0">
                  <c:v>0.125</c:v>
                </c:pt>
                <c:pt idx="1">
                  <c:v>0.1875</c:v>
                </c:pt>
                <c:pt idx="2">
                  <c:v>8.0799999999999997E-2</c:v>
                </c:pt>
                <c:pt idx="3" formatCode="0%">
                  <c:v>0</c:v>
                </c:pt>
                <c:pt idx="4" formatCode="0%">
                  <c:v>0</c:v>
                </c:pt>
                <c:pt idx="5">
                  <c:v>0.9</c:v>
                </c:pt>
                <c:pt idx="6" formatCode="0%">
                  <c:v>0</c:v>
                </c:pt>
                <c:pt idx="7">
                  <c:v>0.20269999999999999</c:v>
                </c:pt>
                <c:pt idx="8">
                  <c:v>0.33329999999999999</c:v>
                </c:pt>
                <c:pt idx="9">
                  <c:v>0.18509999999999999</c:v>
                </c:pt>
                <c:pt idx="10">
                  <c:v>7.9600000000000004E-2</c:v>
                </c:pt>
                <c:pt idx="11" formatCode="0%">
                  <c:v>0</c:v>
                </c:pt>
                <c:pt idx="12">
                  <c:v>5.2900000000000003E-2</c:v>
                </c:pt>
                <c:pt idx="13">
                  <c:v>0.3</c:v>
                </c:pt>
                <c:pt idx="14">
                  <c:v>0.25</c:v>
                </c:pt>
              </c:numCache>
            </c:numRef>
          </c:val>
          <c:extLst>
            <c:ext xmlns:c16="http://schemas.microsoft.com/office/drawing/2014/chart" uri="{C3380CC4-5D6E-409C-BE32-E72D297353CC}">
              <c16:uniqueId val="{00000000-C284-4B7F-B201-FB9EAF1C3B55}"/>
            </c:ext>
          </c:extLst>
        </c:ser>
        <c:ser>
          <c:idx val="1"/>
          <c:order val="1"/>
          <c:tx>
            <c:strRef>
              <c:f>Sheet1!$C$1</c:f>
              <c:strCache>
                <c:ptCount val="1"/>
                <c:pt idx="0">
                  <c:v>Series 2</c:v>
                </c:pt>
              </c:strCache>
            </c:strRef>
          </c:tx>
          <c:spPr>
            <a:solidFill>
              <a:schemeClr val="accent3"/>
            </a:solidFill>
            <a:ln>
              <a:noFill/>
            </a:ln>
            <a:effectLst/>
          </c:spPr>
          <c:invertIfNegative val="0"/>
          <c:cat>
            <c:strRef>
              <c:f>Sheet1!$A$2:$A$16</c:f>
              <c:strCache>
                <c:ptCount val="15"/>
                <c:pt idx="0">
                  <c:v>Alliance Counseling</c:v>
                </c:pt>
                <c:pt idx="1">
                  <c:v>Boys &amp; Girls Haven</c:v>
                </c:pt>
                <c:pt idx="2">
                  <c:v>Children &amp; Family</c:v>
                </c:pt>
                <c:pt idx="3">
                  <c:v>DCCH</c:v>
                </c:pt>
                <c:pt idx="4">
                  <c:v>Gateway</c:v>
                </c:pt>
                <c:pt idx="5">
                  <c:v>Holly Hill</c:v>
                </c:pt>
                <c:pt idx="6">
                  <c:v>JP Interventions</c:v>
                </c:pt>
                <c:pt idx="7">
                  <c:v>KVC</c:v>
                </c:pt>
                <c:pt idx="8">
                  <c:v>Maryhurst</c:v>
                </c:pt>
                <c:pt idx="9">
                  <c:v>Methodist Home</c:v>
                </c:pt>
                <c:pt idx="10">
                  <c:v>Mountain Comp</c:v>
                </c:pt>
                <c:pt idx="11">
                  <c:v>Omni</c:v>
                </c:pt>
                <c:pt idx="12">
                  <c:v>Ramey</c:v>
                </c:pt>
                <c:pt idx="13">
                  <c:v>SAFY</c:v>
                </c:pt>
                <c:pt idx="14">
                  <c:v>Transformations</c:v>
                </c:pt>
              </c:strCache>
            </c:strRef>
          </c:cat>
          <c:val>
            <c:numRef>
              <c:f>Sheet1!$C$2:$C$16</c:f>
              <c:numCache>
                <c:formatCode>General</c:formatCode>
                <c:ptCount val="15"/>
              </c:numCache>
            </c:numRef>
          </c:val>
          <c:extLst>
            <c:ext xmlns:c16="http://schemas.microsoft.com/office/drawing/2014/chart" uri="{C3380CC4-5D6E-409C-BE32-E72D297353CC}">
              <c16:uniqueId val="{00000001-C284-4B7F-B201-FB9EAF1C3B55}"/>
            </c:ext>
          </c:extLst>
        </c:ser>
        <c:dLbls>
          <c:showLegendKey val="0"/>
          <c:showVal val="0"/>
          <c:showCatName val="0"/>
          <c:showSerName val="0"/>
          <c:showPercent val="0"/>
          <c:showBubbleSize val="0"/>
        </c:dLbls>
        <c:gapWidth val="219"/>
        <c:axId val="1551747256"/>
        <c:axId val="1551745288"/>
      </c:barChart>
      <c:lineChart>
        <c:grouping val="standard"/>
        <c:varyColors val="0"/>
        <c:ser>
          <c:idx val="2"/>
          <c:order val="2"/>
          <c:tx>
            <c:strRef>
              <c:f>Sheet1!$D$1</c:f>
              <c:strCache>
                <c:ptCount val="1"/>
                <c:pt idx="0">
                  <c:v>CA Baseline</c:v>
                </c:pt>
              </c:strCache>
            </c:strRef>
          </c:tx>
          <c:spPr>
            <a:ln w="47625" cap="rnd">
              <a:solidFill>
                <a:srgbClr val="00B050"/>
              </a:solidFill>
              <a:round/>
            </a:ln>
            <a:effectLst/>
          </c:spPr>
          <c:marker>
            <c:symbol val="none"/>
          </c:marker>
          <c:cat>
            <c:strRef>
              <c:f>Sheet1!$A$2:$A$16</c:f>
              <c:strCache>
                <c:ptCount val="15"/>
                <c:pt idx="0">
                  <c:v>Alliance Counseling</c:v>
                </c:pt>
                <c:pt idx="1">
                  <c:v>Boys &amp; Girls Haven</c:v>
                </c:pt>
                <c:pt idx="2">
                  <c:v>Children &amp; Family</c:v>
                </c:pt>
                <c:pt idx="3">
                  <c:v>DCCH</c:v>
                </c:pt>
                <c:pt idx="4">
                  <c:v>Gateway</c:v>
                </c:pt>
                <c:pt idx="5">
                  <c:v>Holly Hill</c:v>
                </c:pt>
                <c:pt idx="6">
                  <c:v>JP Interventions</c:v>
                </c:pt>
                <c:pt idx="7">
                  <c:v>KVC</c:v>
                </c:pt>
                <c:pt idx="8">
                  <c:v>Maryhurst</c:v>
                </c:pt>
                <c:pt idx="9">
                  <c:v>Methodist Home</c:v>
                </c:pt>
                <c:pt idx="10">
                  <c:v>Mountain Comp</c:v>
                </c:pt>
                <c:pt idx="11">
                  <c:v>Omni</c:v>
                </c:pt>
                <c:pt idx="12">
                  <c:v>Ramey</c:v>
                </c:pt>
                <c:pt idx="13">
                  <c:v>SAFY</c:v>
                </c:pt>
                <c:pt idx="14">
                  <c:v>Transformations</c:v>
                </c:pt>
              </c:strCache>
            </c:strRef>
          </c:cat>
          <c:val>
            <c:numRef>
              <c:f>Sheet1!$D$2:$D$16</c:f>
              <c:numCache>
                <c:formatCode>0.00%</c:formatCode>
                <c:ptCount val="15"/>
                <c:pt idx="0">
                  <c:v>0.1181</c:v>
                </c:pt>
                <c:pt idx="1">
                  <c:v>0.1181</c:v>
                </c:pt>
                <c:pt idx="2">
                  <c:v>0.1181</c:v>
                </c:pt>
                <c:pt idx="3">
                  <c:v>0.1181</c:v>
                </c:pt>
                <c:pt idx="4">
                  <c:v>0.1181</c:v>
                </c:pt>
                <c:pt idx="5">
                  <c:v>0.1181</c:v>
                </c:pt>
                <c:pt idx="6">
                  <c:v>0.1181</c:v>
                </c:pt>
                <c:pt idx="7">
                  <c:v>0.1181</c:v>
                </c:pt>
                <c:pt idx="8">
                  <c:v>0.1181</c:v>
                </c:pt>
                <c:pt idx="9">
                  <c:v>0.1181</c:v>
                </c:pt>
                <c:pt idx="10">
                  <c:v>0.1181</c:v>
                </c:pt>
                <c:pt idx="11">
                  <c:v>0.1181</c:v>
                </c:pt>
                <c:pt idx="12">
                  <c:v>0.1181</c:v>
                </c:pt>
                <c:pt idx="13">
                  <c:v>0.1181</c:v>
                </c:pt>
                <c:pt idx="14">
                  <c:v>0.1181</c:v>
                </c:pt>
              </c:numCache>
            </c:numRef>
          </c:val>
          <c:smooth val="0"/>
          <c:extLst>
            <c:ext xmlns:c16="http://schemas.microsoft.com/office/drawing/2014/chart" uri="{C3380CC4-5D6E-409C-BE32-E72D297353CC}">
              <c16:uniqueId val="{00000002-C284-4B7F-B201-FB9EAF1C3B55}"/>
            </c:ext>
          </c:extLst>
        </c:ser>
        <c:dLbls>
          <c:showLegendKey val="0"/>
          <c:showVal val="0"/>
          <c:showCatName val="0"/>
          <c:showSerName val="0"/>
          <c:showPercent val="0"/>
          <c:showBubbleSize val="0"/>
        </c:dLbls>
        <c:marker val="1"/>
        <c:smooth val="0"/>
        <c:axId val="1551747256"/>
        <c:axId val="1551745288"/>
      </c:lineChart>
      <c:catAx>
        <c:axId val="155174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1745288"/>
        <c:crosses val="autoZero"/>
        <c:auto val="1"/>
        <c:lblAlgn val="ctr"/>
        <c:lblOffset val="40"/>
        <c:noMultiLvlLbl val="0"/>
      </c:catAx>
      <c:valAx>
        <c:axId val="1551745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1747256"/>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90000"/>
              </a:lnSpc>
              <a:spcBef>
                <a:spcPts val="0"/>
              </a:spcBef>
              <a:spcAft>
                <a:spcPts val="0"/>
              </a:spcAft>
              <a:buClrTx/>
              <a:buSzTx/>
              <a:buFontTx/>
              <a:buNone/>
              <a:tabLst/>
              <a:defRPr sz="1500" b="1" i="0" u="none" strike="noStrike" kern="1200" spc="0" baseline="0">
                <a:solidFill>
                  <a:srgbClr val="3F3F3F"/>
                </a:solidFill>
                <a:latin typeface="+mn-lt"/>
                <a:ea typeface="+mn-ea"/>
                <a:cs typeface="+mn-cs"/>
              </a:defRPr>
            </a:pPr>
            <a:r>
              <a:rPr lang="en-US" sz="1800" b="1">
                <a:effectLst/>
              </a:rPr>
              <a:t>Baseline Data 1/1/2021 – 3/31/2002</a:t>
            </a:r>
            <a:endParaRPr lang="en-US">
              <a:effectLst/>
            </a:endParaRPr>
          </a:p>
          <a:p>
            <a:pPr marL="0" marR="0" lvl="0" indent="0" algn="ctr" defTabSz="914400" rtl="0" eaLnBrk="1" fontAlgn="auto" latinLnBrk="0" hangingPunct="1">
              <a:lnSpc>
                <a:spcPct val="90000"/>
              </a:lnSpc>
              <a:spcBef>
                <a:spcPts val="0"/>
              </a:spcBef>
              <a:spcAft>
                <a:spcPts val="0"/>
              </a:spcAft>
              <a:buClrTx/>
              <a:buSzTx/>
              <a:buFontTx/>
              <a:buNone/>
              <a:tabLst/>
              <a:defRPr b="1">
                <a:solidFill>
                  <a:srgbClr val="3F3F3F"/>
                </a:solidFill>
              </a:defRPr>
            </a:pPr>
            <a:r>
              <a:rPr lang="en-US" sz="1800" b="1" i="0" baseline="0">
                <a:effectLst/>
              </a:rPr>
              <a:t>Emergency  Department Visit for Behavioral Health while receiving outpatient (ED/OP)</a:t>
            </a:r>
            <a:endParaRPr lang="en-US">
              <a:effectLst/>
            </a:endParaRPr>
          </a:p>
          <a:p>
            <a:pPr marL="0" marR="0" lvl="0" indent="0" algn="ctr" defTabSz="914400" rtl="0" eaLnBrk="1" fontAlgn="auto" latinLnBrk="0" hangingPunct="1">
              <a:lnSpc>
                <a:spcPct val="90000"/>
              </a:lnSpc>
              <a:spcBef>
                <a:spcPts val="0"/>
              </a:spcBef>
              <a:spcAft>
                <a:spcPts val="0"/>
              </a:spcAft>
              <a:buClrTx/>
              <a:buSzTx/>
              <a:buFontTx/>
              <a:buNone/>
              <a:tabLst/>
              <a:defRPr b="1">
                <a:solidFill>
                  <a:srgbClr val="3F3F3F"/>
                </a:solidFill>
              </a:defRPr>
            </a:pPr>
            <a:endParaRPr lang="en-US"/>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90000"/>
            </a:lnSpc>
            <a:spcBef>
              <a:spcPts val="0"/>
            </a:spcBef>
            <a:spcAft>
              <a:spcPts val="0"/>
            </a:spcAft>
            <a:buClrTx/>
            <a:buSzTx/>
            <a:buFontTx/>
            <a:buNone/>
            <a:tabLst/>
            <a:defRPr sz="1500" b="1" i="0" u="none" strike="noStrike" kern="1200" spc="0" baseline="0">
              <a:solidFill>
                <a:srgbClr val="3F3F3F"/>
              </a:solidFill>
              <a:latin typeface="+mn-lt"/>
              <a:ea typeface="+mn-ea"/>
              <a:cs typeface="+mn-cs"/>
            </a:defRPr>
          </a:pPr>
          <a:endParaRPr lang="en-US"/>
        </a:p>
      </c:txPr>
    </c:title>
    <c:autoTitleDeleted val="0"/>
    <c:plotArea>
      <c:layout>
        <c:manualLayout>
          <c:layoutTarget val="inner"/>
          <c:xMode val="edge"/>
          <c:yMode val="edge"/>
          <c:x val="7.1409125145111399E-2"/>
          <c:y val="0.2274714333477148"/>
          <c:w val="0.916051131633284"/>
          <c:h val="0.50320552904999716"/>
        </c:manualLayout>
      </c:layout>
      <c:barChart>
        <c:barDir val="col"/>
        <c:grouping val="clustered"/>
        <c:varyColors val="0"/>
        <c:ser>
          <c:idx val="0"/>
          <c:order val="0"/>
          <c:tx>
            <c:strRef>
              <c:f>Sheet1!$B$1</c:f>
              <c:strCache>
                <c:ptCount val="1"/>
                <c:pt idx="0">
                  <c:v>Affiliates Baseline</c:v>
                </c:pt>
              </c:strCache>
            </c:strRef>
          </c:tx>
          <c:spPr>
            <a:solidFill>
              <a:srgbClr val="7D3F98"/>
            </a:solidFill>
            <a:ln w="254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Alliance</c:v>
                </c:pt>
                <c:pt idx="1">
                  <c:v>Boys &amp; Girls Haven</c:v>
                </c:pt>
                <c:pt idx="2">
                  <c:v>Children &amp; Family</c:v>
                </c:pt>
                <c:pt idx="3">
                  <c:v>DCCH</c:v>
                </c:pt>
                <c:pt idx="4">
                  <c:v>Gateway</c:v>
                </c:pt>
                <c:pt idx="5">
                  <c:v>Holly Hill</c:v>
                </c:pt>
                <c:pt idx="6">
                  <c:v>JP Interventions</c:v>
                </c:pt>
                <c:pt idx="7">
                  <c:v>KVC</c:v>
                </c:pt>
                <c:pt idx="8">
                  <c:v>Maryhurst</c:v>
                </c:pt>
                <c:pt idx="9">
                  <c:v>Methodist Home</c:v>
                </c:pt>
                <c:pt idx="10">
                  <c:v>Mountain Comp</c:v>
                </c:pt>
                <c:pt idx="11">
                  <c:v>Omni</c:v>
                </c:pt>
                <c:pt idx="12">
                  <c:v>Ramey</c:v>
                </c:pt>
                <c:pt idx="13">
                  <c:v>SAFY</c:v>
                </c:pt>
                <c:pt idx="14">
                  <c:v>Transformations</c:v>
                </c:pt>
              </c:strCache>
            </c:strRef>
          </c:cat>
          <c:val>
            <c:numRef>
              <c:f>Sheet1!$B$2:$B$16</c:f>
              <c:numCache>
                <c:formatCode>0.00%</c:formatCode>
                <c:ptCount val="15"/>
                <c:pt idx="0">
                  <c:v>4.3700000000000003E-2</c:v>
                </c:pt>
                <c:pt idx="1">
                  <c:v>0.16569999999999999</c:v>
                </c:pt>
                <c:pt idx="2">
                  <c:v>0.08</c:v>
                </c:pt>
                <c:pt idx="3">
                  <c:v>0.1474</c:v>
                </c:pt>
                <c:pt idx="4" formatCode="0%">
                  <c:v>0</c:v>
                </c:pt>
                <c:pt idx="5">
                  <c:v>0.18179999999999999</c:v>
                </c:pt>
                <c:pt idx="6" formatCode="0%">
                  <c:v>0</c:v>
                </c:pt>
                <c:pt idx="7">
                  <c:v>0.1186</c:v>
                </c:pt>
                <c:pt idx="8">
                  <c:v>0.23519999999999999</c:v>
                </c:pt>
                <c:pt idx="9">
                  <c:v>0.31209999999999999</c:v>
                </c:pt>
                <c:pt idx="10">
                  <c:v>6.3100000000000003E-2</c:v>
                </c:pt>
                <c:pt idx="11">
                  <c:v>0.16170000000000001</c:v>
                </c:pt>
                <c:pt idx="12">
                  <c:v>0.1143</c:v>
                </c:pt>
                <c:pt idx="13">
                  <c:v>0.12859999999999999</c:v>
                </c:pt>
                <c:pt idx="14">
                  <c:v>8.7900000000000006E-2</c:v>
                </c:pt>
              </c:numCache>
            </c:numRef>
          </c:val>
          <c:extLst>
            <c:ext xmlns:c16="http://schemas.microsoft.com/office/drawing/2014/chart" uri="{C3380CC4-5D6E-409C-BE32-E72D297353CC}">
              <c16:uniqueId val="{00000000-C284-4B7F-B201-FB9EAF1C3B55}"/>
            </c:ext>
          </c:extLst>
        </c:ser>
        <c:ser>
          <c:idx val="1"/>
          <c:order val="1"/>
          <c:tx>
            <c:strRef>
              <c:f>Sheet1!$C$1</c:f>
              <c:strCache>
                <c:ptCount val="1"/>
                <c:pt idx="0">
                  <c:v>Series 2</c:v>
                </c:pt>
              </c:strCache>
            </c:strRef>
          </c:tx>
          <c:spPr>
            <a:solidFill>
              <a:schemeClr val="accent2"/>
            </a:solidFill>
            <a:ln w="25400">
              <a:solidFill>
                <a:schemeClr val="bg1"/>
              </a:solidFill>
            </a:ln>
            <a:effectLst/>
          </c:spPr>
          <c:invertIfNegative val="0"/>
          <c:cat>
            <c:strRef>
              <c:f>Sheet1!$A$2:$A$16</c:f>
              <c:strCache>
                <c:ptCount val="15"/>
                <c:pt idx="0">
                  <c:v>Alliance</c:v>
                </c:pt>
                <c:pt idx="1">
                  <c:v>Boys &amp; Girls Haven</c:v>
                </c:pt>
                <c:pt idx="2">
                  <c:v>Children &amp; Family</c:v>
                </c:pt>
                <c:pt idx="3">
                  <c:v>DCCH</c:v>
                </c:pt>
                <c:pt idx="4">
                  <c:v>Gateway</c:v>
                </c:pt>
                <c:pt idx="5">
                  <c:v>Holly Hill</c:v>
                </c:pt>
                <c:pt idx="6">
                  <c:v>JP Interventions</c:v>
                </c:pt>
                <c:pt idx="7">
                  <c:v>KVC</c:v>
                </c:pt>
                <c:pt idx="8">
                  <c:v>Maryhurst</c:v>
                </c:pt>
                <c:pt idx="9">
                  <c:v>Methodist Home</c:v>
                </c:pt>
                <c:pt idx="10">
                  <c:v>Mountain Comp</c:v>
                </c:pt>
                <c:pt idx="11">
                  <c:v>Omni</c:v>
                </c:pt>
                <c:pt idx="12">
                  <c:v>Ramey</c:v>
                </c:pt>
                <c:pt idx="13">
                  <c:v>SAFY</c:v>
                </c:pt>
                <c:pt idx="14">
                  <c:v>Transformations</c:v>
                </c:pt>
              </c:strCache>
            </c:strRef>
          </c:cat>
          <c:val>
            <c:numRef>
              <c:f>Sheet1!$C$2:$C$16</c:f>
              <c:numCache>
                <c:formatCode>General</c:formatCode>
                <c:ptCount val="15"/>
              </c:numCache>
            </c:numRef>
          </c:val>
          <c:extLst>
            <c:ext xmlns:c16="http://schemas.microsoft.com/office/drawing/2014/chart" uri="{C3380CC4-5D6E-409C-BE32-E72D297353CC}">
              <c16:uniqueId val="{00000001-C284-4B7F-B201-FB9EAF1C3B55}"/>
            </c:ext>
          </c:extLst>
        </c:ser>
        <c:dLbls>
          <c:showLegendKey val="0"/>
          <c:showVal val="0"/>
          <c:showCatName val="0"/>
          <c:showSerName val="0"/>
          <c:showPercent val="0"/>
          <c:showBubbleSize val="0"/>
        </c:dLbls>
        <c:gapWidth val="219"/>
        <c:axId val="1551747256"/>
        <c:axId val="1551745288"/>
      </c:barChart>
      <c:lineChart>
        <c:grouping val="standard"/>
        <c:varyColors val="0"/>
        <c:ser>
          <c:idx val="2"/>
          <c:order val="2"/>
          <c:tx>
            <c:strRef>
              <c:f>Sheet1!$D$1</c:f>
              <c:strCache>
                <c:ptCount val="1"/>
                <c:pt idx="0">
                  <c:v>CA Baseline</c:v>
                </c:pt>
              </c:strCache>
            </c:strRef>
          </c:tx>
          <c:spPr>
            <a:ln w="63500" cap="rnd">
              <a:solidFill>
                <a:srgbClr val="00B050"/>
              </a:solidFill>
              <a:round/>
            </a:ln>
            <a:effectLst/>
          </c:spPr>
          <c:marker>
            <c:symbol val="none"/>
          </c:marker>
          <c:cat>
            <c:strRef>
              <c:f>Sheet1!$A$2:$A$16</c:f>
              <c:strCache>
                <c:ptCount val="15"/>
                <c:pt idx="0">
                  <c:v>Alliance</c:v>
                </c:pt>
                <c:pt idx="1">
                  <c:v>Boys &amp; Girls Haven</c:v>
                </c:pt>
                <c:pt idx="2">
                  <c:v>Children &amp; Family</c:v>
                </c:pt>
                <c:pt idx="3">
                  <c:v>DCCH</c:v>
                </c:pt>
                <c:pt idx="4">
                  <c:v>Gateway</c:v>
                </c:pt>
                <c:pt idx="5">
                  <c:v>Holly Hill</c:v>
                </c:pt>
                <c:pt idx="6">
                  <c:v>JP Interventions</c:v>
                </c:pt>
                <c:pt idx="7">
                  <c:v>KVC</c:v>
                </c:pt>
                <c:pt idx="8">
                  <c:v>Maryhurst</c:v>
                </c:pt>
                <c:pt idx="9">
                  <c:v>Methodist Home</c:v>
                </c:pt>
                <c:pt idx="10">
                  <c:v>Mountain Comp</c:v>
                </c:pt>
                <c:pt idx="11">
                  <c:v>Omni</c:v>
                </c:pt>
                <c:pt idx="12">
                  <c:v>Ramey</c:v>
                </c:pt>
                <c:pt idx="13">
                  <c:v>SAFY</c:v>
                </c:pt>
                <c:pt idx="14">
                  <c:v>Transformations</c:v>
                </c:pt>
              </c:strCache>
            </c:strRef>
          </c:cat>
          <c:val>
            <c:numRef>
              <c:f>Sheet1!$D$2:$D$16</c:f>
              <c:numCache>
                <c:formatCode>0.00%</c:formatCode>
                <c:ptCount val="15"/>
                <c:pt idx="0">
                  <c:v>8.6800000000000002E-2</c:v>
                </c:pt>
                <c:pt idx="1">
                  <c:v>8.6800000000000002E-2</c:v>
                </c:pt>
                <c:pt idx="2">
                  <c:v>8.6800000000000002E-2</c:v>
                </c:pt>
                <c:pt idx="3">
                  <c:v>8.6800000000000002E-2</c:v>
                </c:pt>
                <c:pt idx="4">
                  <c:v>8.6800000000000002E-2</c:v>
                </c:pt>
                <c:pt idx="5">
                  <c:v>8.6800000000000002E-2</c:v>
                </c:pt>
                <c:pt idx="6">
                  <c:v>8.6800000000000002E-2</c:v>
                </c:pt>
                <c:pt idx="7">
                  <c:v>8.6800000000000002E-2</c:v>
                </c:pt>
                <c:pt idx="8">
                  <c:v>8.6800000000000002E-2</c:v>
                </c:pt>
                <c:pt idx="9">
                  <c:v>8.6800000000000002E-2</c:v>
                </c:pt>
                <c:pt idx="10">
                  <c:v>8.6800000000000002E-2</c:v>
                </c:pt>
                <c:pt idx="11">
                  <c:v>8.6800000000000002E-2</c:v>
                </c:pt>
                <c:pt idx="12">
                  <c:v>8.6800000000000002E-2</c:v>
                </c:pt>
                <c:pt idx="13">
                  <c:v>8.6800000000000002E-2</c:v>
                </c:pt>
                <c:pt idx="14">
                  <c:v>8.6800000000000002E-2</c:v>
                </c:pt>
              </c:numCache>
            </c:numRef>
          </c:val>
          <c:smooth val="0"/>
          <c:extLst>
            <c:ext xmlns:c16="http://schemas.microsoft.com/office/drawing/2014/chart" uri="{C3380CC4-5D6E-409C-BE32-E72D297353CC}">
              <c16:uniqueId val="{00000002-C284-4B7F-B201-FB9EAF1C3B55}"/>
            </c:ext>
          </c:extLst>
        </c:ser>
        <c:dLbls>
          <c:showLegendKey val="0"/>
          <c:showVal val="0"/>
          <c:showCatName val="0"/>
          <c:showSerName val="0"/>
          <c:showPercent val="0"/>
          <c:showBubbleSize val="0"/>
        </c:dLbls>
        <c:marker val="1"/>
        <c:smooth val="0"/>
        <c:axId val="1551747256"/>
        <c:axId val="1551745288"/>
      </c:lineChart>
      <c:catAx>
        <c:axId val="155174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spcAft>
                <a:spcPts val="1000"/>
              </a:spcAft>
              <a:defRPr sz="1200" b="0" i="0" u="none" strike="noStrike" kern="1200" baseline="0">
                <a:solidFill>
                  <a:schemeClr val="tx2"/>
                </a:solidFill>
                <a:latin typeface="+mn-lt"/>
                <a:ea typeface="+mn-ea"/>
                <a:cs typeface="+mn-cs"/>
              </a:defRPr>
            </a:pPr>
            <a:endParaRPr lang="en-US"/>
          </a:p>
        </c:txPr>
        <c:crossAx val="1551745288"/>
        <c:crosses val="autoZero"/>
        <c:auto val="1"/>
        <c:lblAlgn val="ctr"/>
        <c:lblOffset val="40"/>
        <c:noMultiLvlLbl val="0"/>
      </c:catAx>
      <c:valAx>
        <c:axId val="1551745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551747256"/>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Affiliates Baseline</c:v>
                </c:pt>
              </c:strCache>
            </c:strRef>
          </c:tx>
          <c:spPr>
            <a:solidFill>
              <a:srgbClr val="7D3F98"/>
            </a:solidFill>
            <a:ln w="254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Sheet1!$A$3:$A$17</c:f>
              <c:strCache>
                <c:ptCount val="14"/>
                <c:pt idx="0">
                  <c:v>Boys &amp; Girls Haven</c:v>
                </c:pt>
                <c:pt idx="1">
                  <c:v>Children &amp; Family</c:v>
                </c:pt>
                <c:pt idx="2">
                  <c:v>DCCH</c:v>
                </c:pt>
                <c:pt idx="3">
                  <c:v>Gateway</c:v>
                </c:pt>
                <c:pt idx="4">
                  <c:v>Holly Hill</c:v>
                </c:pt>
                <c:pt idx="5">
                  <c:v>JP Interventions</c:v>
                </c:pt>
                <c:pt idx="6">
                  <c:v>KVC</c:v>
                </c:pt>
                <c:pt idx="7">
                  <c:v>Maryhurst</c:v>
                </c:pt>
                <c:pt idx="8">
                  <c:v>Methodist Home</c:v>
                </c:pt>
                <c:pt idx="9">
                  <c:v>Mountain Comp</c:v>
                </c:pt>
                <c:pt idx="10">
                  <c:v>Omni</c:v>
                </c:pt>
                <c:pt idx="11">
                  <c:v>Ramey</c:v>
                </c:pt>
                <c:pt idx="12">
                  <c:v>SAFY</c:v>
                </c:pt>
                <c:pt idx="13">
                  <c:v>Transformations</c:v>
                </c:pt>
              </c:strCache>
            </c:strRef>
          </c:cat>
          <c:val>
            <c:numRef>
              <c:f>Sheet1!$B$3:$B$17</c:f>
              <c:numCache>
                <c:formatCode>0.00%</c:formatCode>
                <c:ptCount val="15"/>
                <c:pt idx="0">
                  <c:v>0.12670000000000001</c:v>
                </c:pt>
                <c:pt idx="1">
                  <c:v>0.1111</c:v>
                </c:pt>
                <c:pt idx="2">
                  <c:v>0.27200000000000002</c:v>
                </c:pt>
                <c:pt idx="4" formatCode="0%">
                  <c:v>0.7</c:v>
                </c:pt>
                <c:pt idx="6">
                  <c:v>0.375</c:v>
                </c:pt>
                <c:pt idx="7">
                  <c:v>0.33329999999999999</c:v>
                </c:pt>
                <c:pt idx="8">
                  <c:v>0.14510000000000001</c:v>
                </c:pt>
                <c:pt idx="9">
                  <c:v>0.34670000000000001</c:v>
                </c:pt>
                <c:pt idx="10">
                  <c:v>0.41660000000000003</c:v>
                </c:pt>
                <c:pt idx="11">
                  <c:v>0.21049999999999999</c:v>
                </c:pt>
                <c:pt idx="12">
                  <c:v>0.12659999999999999</c:v>
                </c:pt>
                <c:pt idx="13">
                  <c:v>0.14269999999999999</c:v>
                </c:pt>
              </c:numCache>
            </c:numRef>
          </c:val>
          <c:extLst>
            <c:ext xmlns:c16="http://schemas.microsoft.com/office/drawing/2014/chart" uri="{C3380CC4-5D6E-409C-BE32-E72D297353CC}">
              <c16:uniqueId val="{00000000-C284-4B7F-B201-FB9EAF1C3B55}"/>
            </c:ext>
          </c:extLst>
        </c:ser>
        <c:ser>
          <c:idx val="1"/>
          <c:order val="1"/>
          <c:tx>
            <c:strRef>
              <c:f>Sheet1!$C$1</c:f>
              <c:strCache>
                <c:ptCount val="1"/>
                <c:pt idx="0">
                  <c:v>Series 2</c:v>
                </c:pt>
              </c:strCache>
            </c:strRef>
          </c:tx>
          <c:spPr>
            <a:solidFill>
              <a:srgbClr val="7D3F98"/>
            </a:solidFill>
            <a:ln w="254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Sheet1!$A$3:$A$17</c:f>
              <c:strCache>
                <c:ptCount val="14"/>
                <c:pt idx="0">
                  <c:v>Boys &amp; Girls Haven</c:v>
                </c:pt>
                <c:pt idx="1">
                  <c:v>Children &amp; Family</c:v>
                </c:pt>
                <c:pt idx="2">
                  <c:v>DCCH</c:v>
                </c:pt>
                <c:pt idx="3">
                  <c:v>Gateway</c:v>
                </c:pt>
                <c:pt idx="4">
                  <c:v>Holly Hill</c:v>
                </c:pt>
                <c:pt idx="5">
                  <c:v>JP Interventions</c:v>
                </c:pt>
                <c:pt idx="6">
                  <c:v>KVC</c:v>
                </c:pt>
                <c:pt idx="7">
                  <c:v>Maryhurst</c:v>
                </c:pt>
                <c:pt idx="8">
                  <c:v>Methodist Home</c:v>
                </c:pt>
                <c:pt idx="9">
                  <c:v>Mountain Comp</c:v>
                </c:pt>
                <c:pt idx="10">
                  <c:v>Omni</c:v>
                </c:pt>
                <c:pt idx="11">
                  <c:v>Ramey</c:v>
                </c:pt>
                <c:pt idx="12">
                  <c:v>SAFY</c:v>
                </c:pt>
                <c:pt idx="13">
                  <c:v>Transformations</c:v>
                </c:pt>
              </c:strCache>
            </c:strRef>
          </c:cat>
          <c:val>
            <c:numRef>
              <c:f>Sheet1!$C$3:$C$17</c:f>
              <c:numCache>
                <c:formatCode>General</c:formatCode>
                <c:ptCount val="15"/>
              </c:numCache>
            </c:numRef>
          </c:val>
          <c:extLst>
            <c:ext xmlns:c16="http://schemas.microsoft.com/office/drawing/2014/chart" uri="{C3380CC4-5D6E-409C-BE32-E72D297353CC}">
              <c16:uniqueId val="{00000001-C284-4B7F-B201-FB9EAF1C3B55}"/>
            </c:ext>
          </c:extLst>
        </c:ser>
        <c:dLbls>
          <c:dLblPos val="outEnd"/>
          <c:showLegendKey val="0"/>
          <c:showVal val="1"/>
          <c:showCatName val="0"/>
          <c:showSerName val="0"/>
          <c:showPercent val="0"/>
          <c:showBubbleSize val="0"/>
        </c:dLbls>
        <c:gapWidth val="219"/>
        <c:axId val="1551747256"/>
        <c:axId val="1551745288"/>
      </c:barChart>
      <c:lineChart>
        <c:grouping val="standard"/>
        <c:varyColors val="0"/>
        <c:ser>
          <c:idx val="2"/>
          <c:order val="2"/>
          <c:tx>
            <c:strRef>
              <c:f>Sheet1!$D$1</c:f>
              <c:strCache>
                <c:ptCount val="1"/>
                <c:pt idx="0">
                  <c:v>CA Baseline</c:v>
                </c:pt>
              </c:strCache>
            </c:strRef>
          </c:tx>
          <c:spPr>
            <a:ln w="38100" cap="rnd">
              <a:solidFill>
                <a:srgbClr val="92D050"/>
              </a:solidFill>
              <a:round/>
            </a:ln>
            <a:effectLst/>
          </c:spPr>
          <c:marker>
            <c:symbol val="none"/>
          </c:marker>
          <c:dLbls>
            <c:delete val="1"/>
          </c:dLbls>
          <c:cat>
            <c:strRef>
              <c:f>Sheet1!$A$3:$A$17</c:f>
              <c:strCache>
                <c:ptCount val="14"/>
                <c:pt idx="0">
                  <c:v>Boys &amp; Girls Haven</c:v>
                </c:pt>
                <c:pt idx="1">
                  <c:v>Children &amp; Family</c:v>
                </c:pt>
                <c:pt idx="2">
                  <c:v>DCCH</c:v>
                </c:pt>
                <c:pt idx="3">
                  <c:v>Gateway</c:v>
                </c:pt>
                <c:pt idx="4">
                  <c:v>Holly Hill</c:v>
                </c:pt>
                <c:pt idx="5">
                  <c:v>JP Interventions</c:v>
                </c:pt>
                <c:pt idx="6">
                  <c:v>KVC</c:v>
                </c:pt>
                <c:pt idx="7">
                  <c:v>Maryhurst</c:v>
                </c:pt>
                <c:pt idx="8">
                  <c:v>Methodist Home</c:v>
                </c:pt>
                <c:pt idx="9">
                  <c:v>Mountain Comp</c:v>
                </c:pt>
                <c:pt idx="10">
                  <c:v>Omni</c:v>
                </c:pt>
                <c:pt idx="11">
                  <c:v>Ramey</c:v>
                </c:pt>
                <c:pt idx="12">
                  <c:v>SAFY</c:v>
                </c:pt>
                <c:pt idx="13">
                  <c:v>Transformations</c:v>
                </c:pt>
              </c:strCache>
            </c:strRef>
          </c:cat>
          <c:val>
            <c:numRef>
              <c:f>Sheet1!$D$3:$D$17</c:f>
              <c:numCache>
                <c:formatCode>0.00%</c:formatCode>
                <c:ptCount val="15"/>
                <c:pt idx="0">
                  <c:v>0.22839999999999999</c:v>
                </c:pt>
                <c:pt idx="1">
                  <c:v>0.22839999999999999</c:v>
                </c:pt>
                <c:pt idx="2">
                  <c:v>0.22839999999999999</c:v>
                </c:pt>
                <c:pt idx="3">
                  <c:v>0.22839999999999999</c:v>
                </c:pt>
                <c:pt idx="4">
                  <c:v>0.22839999999999999</c:v>
                </c:pt>
                <c:pt idx="5">
                  <c:v>0.22839999999999999</c:v>
                </c:pt>
                <c:pt idx="6">
                  <c:v>0.22839999999999999</c:v>
                </c:pt>
                <c:pt idx="7">
                  <c:v>0.22839999999999999</c:v>
                </c:pt>
                <c:pt idx="8">
                  <c:v>0.22839999999999999</c:v>
                </c:pt>
                <c:pt idx="9">
                  <c:v>0.22839999999999999</c:v>
                </c:pt>
                <c:pt idx="10">
                  <c:v>0.22839999999999999</c:v>
                </c:pt>
                <c:pt idx="11">
                  <c:v>0.22839999999999999</c:v>
                </c:pt>
                <c:pt idx="12">
                  <c:v>0.22839999999999999</c:v>
                </c:pt>
                <c:pt idx="13">
                  <c:v>0.22839999999999999</c:v>
                </c:pt>
              </c:numCache>
            </c:numRef>
          </c:val>
          <c:smooth val="0"/>
          <c:extLst>
            <c:ext xmlns:c16="http://schemas.microsoft.com/office/drawing/2014/chart" uri="{C3380CC4-5D6E-409C-BE32-E72D297353CC}">
              <c16:uniqueId val="{00000002-C284-4B7F-B201-FB9EAF1C3B55}"/>
            </c:ext>
          </c:extLst>
        </c:ser>
        <c:dLbls>
          <c:showLegendKey val="0"/>
          <c:showVal val="1"/>
          <c:showCatName val="0"/>
          <c:showSerName val="0"/>
          <c:showPercent val="0"/>
          <c:showBubbleSize val="0"/>
        </c:dLbls>
        <c:marker val="1"/>
        <c:smooth val="0"/>
        <c:axId val="1551747256"/>
        <c:axId val="1551745288"/>
      </c:lineChart>
      <c:catAx>
        <c:axId val="155174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spcAft>
                <a:spcPts val="1000"/>
              </a:spcAft>
              <a:defRPr sz="1200" b="0" i="0" u="none" strike="noStrike" kern="1200" baseline="0">
                <a:solidFill>
                  <a:schemeClr val="tx2"/>
                </a:solidFill>
                <a:latin typeface="+mn-lt"/>
                <a:ea typeface="+mn-ea"/>
                <a:cs typeface="+mn-cs"/>
              </a:defRPr>
            </a:pPr>
            <a:endParaRPr lang="en-US"/>
          </a:p>
        </c:txPr>
        <c:crossAx val="1551745288"/>
        <c:crosses val="autoZero"/>
        <c:auto val="1"/>
        <c:lblAlgn val="ctr"/>
        <c:lblOffset val="40"/>
        <c:noMultiLvlLbl val="0"/>
      </c:catAx>
      <c:valAx>
        <c:axId val="1551745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551747256"/>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a:srgbClr val="487A10"/>
  <a:srgbClr val="61A515"/>
  <a:srgbClr val="CE430C"/>
  <a:srgbClr val="F4642A"/>
  <a:srgbClr val="0B315E"/>
  <a:srgbClr val="00585E"/>
  <a:srgbClr val="3F3F3F"/>
  <a:srgbClr val="2E4E0A"/>
  <a:srgbClr val="963108"/>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a:srgbClr val="487A10"/>
  <a:srgbClr val="61A515"/>
  <a:srgbClr val="CE430C"/>
  <a:srgbClr val="F4642A"/>
  <a:srgbClr val="0B315E"/>
  <a:srgbClr val="00585E"/>
  <a:srgbClr val="3F3F3F"/>
  <a:srgbClr val="2E4E0A"/>
  <a:srgbClr val="963108"/>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2"/>
    </cs:fontRef>
    <cs:defRPr sz="1200" kern="1200"/>
  </cs:axisTitle>
  <cs:categoryAxis>
    <cs:lnRef idx="0"/>
    <cs:fillRef idx="0"/>
    <cs:effectRef idx="0"/>
    <cs:fontRef idx="minor">
      <a:schemeClr val="tx2"/>
    </cs:fontRef>
    <cs:spPr>
      <a:ln w="9525" cap="flat" cmpd="sng" algn="ctr">
        <a:solidFill>
          <a:schemeClr val="tx1">
            <a:lumMod val="15000"/>
            <a:lumOff val="85000"/>
          </a:schemeClr>
        </a:solidFill>
        <a:round/>
      </a:ln>
    </cs:spPr>
    <cs:defRPr sz="12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200" kern="1200"/>
  </cs:chartArea>
  <cs:dataLabel>
    <cs:lnRef idx="0"/>
    <cs:fillRef idx="0"/>
    <cs:effectRef idx="0"/>
    <cs:fontRef idx="minor">
      <a:schemeClr val="tx1">
        <a:lumMod val="75000"/>
        <a:lumOff val="25000"/>
      </a:schemeClr>
    </cs:fontRef>
    <cs:defRPr sz="1200" kern="1200"/>
  </cs:dataLabel>
  <cs:dataLabelCallout>
    <cs:lnRef idx="0"/>
    <cs:fillRef idx="0"/>
    <cs:effectRef idx="0"/>
    <cs:fontRef idx="minor">
      <a:schemeClr val="tx2"/>
    </cs:fontRef>
    <cs:spPr>
      <a:solidFill>
        <a:schemeClr val="lt1"/>
      </a:solidFill>
      <a:ln>
        <a:solidFill>
          <a:schemeClr val="dk1">
            <a:lumMod val="25000"/>
            <a:lumOff val="75000"/>
          </a:schemeClr>
        </a:solidFill>
      </a:ln>
    </cs:spPr>
    <cs:defRPr sz="12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2"/>
    </cs:fontRef>
  </cs:dataPoint>
  <cs:dataPoint3D>
    <cs:lnRef idx="0"/>
    <cs:fillRef idx="1">
      <cs:styleClr val="auto"/>
    </cs:fillRef>
    <cs:effectRef idx="0"/>
    <cs:fontRef idx="minor">
      <a:schemeClr val="tx2"/>
    </cs:fontRef>
  </cs:dataPoint3D>
  <cs:dataPointLine>
    <cs:lnRef idx="0">
      <cs:styleClr val="auto"/>
    </cs:lnRef>
    <cs:fillRef idx="1"/>
    <cs:effectRef idx="0"/>
    <cs:fontRef idx="minor">
      <a:schemeClr val="tx2"/>
    </cs:fontRef>
    <cs:spPr>
      <a:ln w="38100" cap="rnd">
        <a:solidFill>
          <a:schemeClr val="phClr"/>
        </a:solidFill>
        <a:round/>
      </a:ln>
    </cs:spPr>
  </cs:dataPointLine>
  <cs:dataPointMarker>
    <cs:lnRef idx="0">
      <cs:styleClr val="auto"/>
    </cs:lnRef>
    <cs:fillRef idx="1">
      <cs:styleClr val="auto"/>
    </cs:fillRef>
    <cs:effectRef idx="0"/>
    <cs:fontRef idx="minor">
      <a:schemeClr val="tx2"/>
    </cs:fontRef>
    <cs:spPr>
      <a:ln w="9525">
        <a:solidFill>
          <a:schemeClr val="phClr"/>
        </a:solidFill>
      </a:ln>
    </cs:spPr>
  </cs:dataPointMarker>
  <cs:dataPointMarkerLayout symbol="circle" size="7"/>
  <cs:dataPointWireframe>
    <cs:lnRef idx="0">
      <cs:styleClr val="auto"/>
    </cs:lnRef>
    <cs:fillRef idx="1"/>
    <cs:effectRef idx="0"/>
    <cs:fontRef idx="minor">
      <a:schemeClr val="tx2"/>
    </cs:fontRef>
    <cs:spPr>
      <a:ln w="9525" cap="rnd">
        <a:solidFill>
          <a:schemeClr val="phClr"/>
        </a:solidFill>
        <a:round/>
      </a:ln>
    </cs:spPr>
  </cs:dataPointWireframe>
  <cs:dataTable>
    <cs:lnRef idx="0"/>
    <cs:fillRef idx="0"/>
    <cs:effectRef idx="0"/>
    <cs:fontRef idx="minor">
      <a:schemeClr val="tx2"/>
    </cs:fontRef>
    <cs:spPr>
      <a:noFill/>
      <a:ln w="9525" cap="flat" cmpd="sng" algn="ctr">
        <a:solidFill>
          <a:schemeClr val="tx1">
            <a:lumMod val="15000"/>
            <a:lumOff val="85000"/>
          </a:schemeClr>
        </a:solidFill>
        <a:round/>
      </a:ln>
    </cs:spPr>
    <cs:defRPr sz="1200" kern="1200"/>
  </cs:dataTable>
  <cs:downBar>
    <cs:lnRef idx="0"/>
    <cs:fillRef idx="0"/>
    <cs:effectRef idx="0"/>
    <cs:fontRef idx="minor">
      <a:schemeClr val="dk2"/>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cap="flat" cmpd="sng" algn="ctr">
        <a:solidFill>
          <a:schemeClr val="tx1">
            <a:lumMod val="35000"/>
            <a:lumOff val="65000"/>
          </a:schemeClr>
        </a:solidFill>
        <a:round/>
      </a:ln>
    </cs:spPr>
  </cs:dropLine>
  <cs:errorBar>
    <cs:lnRef idx="0"/>
    <cs:fillRef idx="0"/>
    <cs:effectRef idx="0"/>
    <cs:fontRef idx="minor">
      <a:schemeClr val="tx2"/>
    </cs:fontRef>
    <cs:spPr>
      <a:ln w="9525" cap="flat" cmpd="sng" algn="ctr">
        <a:solidFill>
          <a:schemeClr val="tx1">
            <a:lumMod val="65000"/>
            <a:lumOff val="35000"/>
          </a:schemeClr>
        </a:solidFill>
        <a:round/>
      </a:ln>
    </cs:spPr>
  </cs:errorBar>
  <cs:floor>
    <cs:lnRef idx="0"/>
    <cs:fillRef idx="0"/>
    <cs:effectRef idx="0"/>
    <cs:fontRef idx="minor">
      <a:schemeClr val="tx2"/>
    </cs:fontRef>
    <cs:spPr>
      <a:noFill/>
      <a:ln>
        <a:noFill/>
      </a:ln>
    </cs:spPr>
  </cs:floor>
  <cs:gridlineMajor>
    <cs:lnRef idx="0"/>
    <cs:fillRef idx="0"/>
    <cs:effectRef idx="0"/>
    <cs:fontRef idx="minor">
      <a:schemeClr val="tx2"/>
    </cs:fontRef>
    <cs:spPr>
      <a:ln w="9525" cap="flat" cmpd="sng" algn="ctr">
        <a:solidFill>
          <a:schemeClr val="tx1">
            <a:lumMod val="15000"/>
            <a:lumOff val="85000"/>
          </a:schemeClr>
        </a:solidFill>
        <a:round/>
      </a:ln>
    </cs:spPr>
  </cs:gridlineMajor>
  <cs:gridlineMinor>
    <cs:lnRef idx="0"/>
    <cs:fillRef idx="0"/>
    <cs:effectRef idx="0"/>
    <cs:fontRef idx="minor">
      <a:schemeClr val="tx2"/>
    </cs:fontRef>
    <cs:spPr>
      <a:ln w="9525" cap="flat" cmpd="sng" algn="ctr">
        <a:solidFill>
          <a:schemeClr val="tx1">
            <a:lumMod val="5000"/>
            <a:lumOff val="95000"/>
          </a:schemeClr>
        </a:solidFill>
        <a:round/>
      </a:ln>
    </cs:spPr>
  </cs:gridlineMinor>
  <cs:hiLoLine>
    <cs:lnRef idx="0"/>
    <cs:fillRef idx="0"/>
    <cs:effectRef idx="0"/>
    <cs:fontRef idx="minor">
      <a:schemeClr val="tx2"/>
    </cs:fontRef>
    <cs:spPr>
      <a:ln w="9525" cap="flat" cmpd="sng" algn="ctr">
        <a:solidFill>
          <a:schemeClr val="tx1">
            <a:lumMod val="75000"/>
            <a:lumOff val="25000"/>
          </a:schemeClr>
        </a:solidFill>
        <a:round/>
      </a:ln>
    </cs:spPr>
  </cs:hiLoLine>
  <cs:leaderLine>
    <cs:lnRef idx="0"/>
    <cs:fillRef idx="0"/>
    <cs:effectRef idx="0"/>
    <cs:fontRef idx="minor">
      <a:schemeClr val="tx2"/>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200" kern="1200"/>
  </cs:legend>
  <cs:plotArea mods="allowNoFillOverride allowNoLineOverride">
    <cs:lnRef idx="0"/>
    <cs:fillRef idx="0"/>
    <cs:effectRef idx="0"/>
    <cs:fontRef idx="minor">
      <a:schemeClr val="tx2"/>
    </cs:fontRef>
  </cs:plotArea>
  <cs:plotArea3D mods="allowNoFillOverride allowNoLineOverride">
    <cs:lnRef idx="0"/>
    <cs:fillRef idx="0"/>
    <cs:effectRef idx="0"/>
    <cs:fontRef idx="minor">
      <a:schemeClr val="tx2"/>
    </cs:fontRef>
  </cs:plotArea3D>
  <cs:seriesAxis>
    <cs:lnRef idx="0"/>
    <cs:fillRef idx="0"/>
    <cs:effectRef idx="0"/>
    <cs:fontRef idx="minor">
      <a:schemeClr val="tx2"/>
    </cs:fontRef>
    <cs:defRPr sz="1200" kern="1200"/>
  </cs:seriesAxis>
  <cs:seriesLine>
    <cs:lnRef idx="0"/>
    <cs:fillRef idx="0"/>
    <cs:effectRef idx="0"/>
    <cs:fontRef idx="minor">
      <a:schemeClr val="tx2"/>
    </cs:fontRef>
    <cs:spPr>
      <a:ln w="9525" cap="flat" cmpd="sng" algn="ctr">
        <a:solidFill>
          <a:schemeClr val="tx1">
            <a:lumMod val="35000"/>
            <a:lumOff val="65000"/>
          </a:schemeClr>
        </a:solidFill>
        <a:round/>
      </a:ln>
    </cs:spPr>
  </cs:seriesLine>
  <cs:title>
    <cs:lnRef idx="0"/>
    <cs:fillRef idx="0"/>
    <cs:effectRef idx="0"/>
    <cs:fontRef idx="minor">
      <a:schemeClr val="tx2"/>
    </cs:fontRef>
    <cs:defRPr sz="1500" b="0" kern="1200" spc="0" baseline="0"/>
  </cs:title>
  <cs:trendline>
    <cs:lnRef idx="0">
      <cs:styleClr val="auto"/>
    </cs:lnRef>
    <cs:fillRef idx="0"/>
    <cs:effectRef idx="0"/>
    <cs:fontRef idx="minor">
      <a:schemeClr val="tx2"/>
    </cs:fontRef>
    <cs:spPr>
      <a:ln w="19050" cap="rnd">
        <a:solidFill>
          <a:schemeClr val="phClr"/>
        </a:solidFill>
        <a:prstDash val="sysDot"/>
      </a:ln>
    </cs:spPr>
  </cs:trendline>
  <cs:trendlineLabel>
    <cs:lnRef idx="0"/>
    <cs:fillRef idx="0"/>
    <cs:effectRef idx="0"/>
    <cs:fontRef idx="minor">
      <a:schemeClr val="tx2"/>
    </cs:fontRef>
    <cs:defRPr sz="1200" kern="1200"/>
  </cs:trendlineLabel>
  <cs:upBar>
    <cs:lnRef idx="0"/>
    <cs:fillRef idx="0"/>
    <cs:effectRef idx="0"/>
    <cs:fontRef idx="minor">
      <a:schemeClr val="dk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200" kern="1200"/>
  </cs:valueAxis>
  <cs:wall>
    <cs:lnRef idx="0"/>
    <cs:fillRef idx="0"/>
    <cs:effectRef idx="0"/>
    <cs:fontRef idx="minor">
      <a:schemeClr val="tx2"/>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2"/>
    </cs:fontRef>
    <cs:defRPr sz="1200" kern="1200"/>
  </cs:axisTitle>
  <cs:categoryAxis>
    <cs:lnRef idx="0"/>
    <cs:fillRef idx="0"/>
    <cs:effectRef idx="0"/>
    <cs:fontRef idx="minor">
      <a:schemeClr val="tx2"/>
    </cs:fontRef>
    <cs:spPr>
      <a:ln w="9525" cap="flat" cmpd="sng" algn="ctr">
        <a:solidFill>
          <a:schemeClr val="tx1">
            <a:lumMod val="15000"/>
            <a:lumOff val="85000"/>
          </a:schemeClr>
        </a:solidFill>
        <a:round/>
      </a:ln>
    </cs:spPr>
    <cs:defRPr sz="12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200" kern="1200"/>
  </cs:chartArea>
  <cs:dataLabel>
    <cs:lnRef idx="0"/>
    <cs:fillRef idx="0"/>
    <cs:effectRef idx="0"/>
    <cs:fontRef idx="minor">
      <a:schemeClr val="tx1">
        <a:lumMod val="75000"/>
        <a:lumOff val="25000"/>
      </a:schemeClr>
    </cs:fontRef>
    <cs:defRPr sz="1200" kern="1200"/>
  </cs:dataLabel>
  <cs:dataLabelCallout>
    <cs:lnRef idx="0"/>
    <cs:fillRef idx="0"/>
    <cs:effectRef idx="0"/>
    <cs:fontRef idx="minor">
      <a:schemeClr val="tx2"/>
    </cs:fontRef>
    <cs:spPr>
      <a:solidFill>
        <a:schemeClr val="lt1"/>
      </a:solidFill>
      <a:ln>
        <a:solidFill>
          <a:schemeClr val="dk1">
            <a:lumMod val="25000"/>
            <a:lumOff val="75000"/>
          </a:schemeClr>
        </a:solidFill>
      </a:ln>
    </cs:spPr>
    <cs:defRPr sz="12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2"/>
    </cs:fontRef>
  </cs:dataPoint>
  <cs:dataPoint3D>
    <cs:lnRef idx="0"/>
    <cs:fillRef idx="1">
      <cs:styleClr val="auto"/>
    </cs:fillRef>
    <cs:effectRef idx="0"/>
    <cs:fontRef idx="minor">
      <a:schemeClr val="tx2"/>
    </cs:fontRef>
  </cs:dataPoint3D>
  <cs:dataPointLine>
    <cs:lnRef idx="0">
      <cs:styleClr val="auto"/>
    </cs:lnRef>
    <cs:fillRef idx="1"/>
    <cs:effectRef idx="0"/>
    <cs:fontRef idx="minor">
      <a:schemeClr val="tx2"/>
    </cs:fontRef>
    <cs:spPr>
      <a:ln w="38100" cap="rnd">
        <a:solidFill>
          <a:schemeClr val="phClr"/>
        </a:solidFill>
        <a:round/>
      </a:ln>
    </cs:spPr>
  </cs:dataPointLine>
  <cs:dataPointMarker>
    <cs:lnRef idx="0">
      <cs:styleClr val="auto"/>
    </cs:lnRef>
    <cs:fillRef idx="1">
      <cs:styleClr val="auto"/>
    </cs:fillRef>
    <cs:effectRef idx="0"/>
    <cs:fontRef idx="minor">
      <a:schemeClr val="tx2"/>
    </cs:fontRef>
    <cs:spPr>
      <a:ln w="9525">
        <a:solidFill>
          <a:schemeClr val="phClr"/>
        </a:solidFill>
      </a:ln>
    </cs:spPr>
  </cs:dataPointMarker>
  <cs:dataPointMarkerLayout symbol="circle" size="7"/>
  <cs:dataPointWireframe>
    <cs:lnRef idx="0">
      <cs:styleClr val="auto"/>
    </cs:lnRef>
    <cs:fillRef idx="1"/>
    <cs:effectRef idx="0"/>
    <cs:fontRef idx="minor">
      <a:schemeClr val="tx2"/>
    </cs:fontRef>
    <cs:spPr>
      <a:ln w="9525" cap="rnd">
        <a:solidFill>
          <a:schemeClr val="phClr"/>
        </a:solidFill>
        <a:round/>
      </a:ln>
    </cs:spPr>
  </cs:dataPointWireframe>
  <cs:dataTable>
    <cs:lnRef idx="0"/>
    <cs:fillRef idx="0"/>
    <cs:effectRef idx="0"/>
    <cs:fontRef idx="minor">
      <a:schemeClr val="tx2"/>
    </cs:fontRef>
    <cs:spPr>
      <a:noFill/>
      <a:ln w="9525" cap="flat" cmpd="sng" algn="ctr">
        <a:solidFill>
          <a:schemeClr val="tx1">
            <a:lumMod val="15000"/>
            <a:lumOff val="85000"/>
          </a:schemeClr>
        </a:solidFill>
        <a:round/>
      </a:ln>
    </cs:spPr>
    <cs:defRPr sz="1200" kern="1200"/>
  </cs:dataTable>
  <cs:downBar>
    <cs:lnRef idx="0"/>
    <cs:fillRef idx="0"/>
    <cs:effectRef idx="0"/>
    <cs:fontRef idx="minor">
      <a:schemeClr val="dk2"/>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cap="flat" cmpd="sng" algn="ctr">
        <a:solidFill>
          <a:schemeClr val="tx1">
            <a:lumMod val="35000"/>
            <a:lumOff val="65000"/>
          </a:schemeClr>
        </a:solidFill>
        <a:round/>
      </a:ln>
    </cs:spPr>
  </cs:dropLine>
  <cs:errorBar>
    <cs:lnRef idx="0"/>
    <cs:fillRef idx="0"/>
    <cs:effectRef idx="0"/>
    <cs:fontRef idx="minor">
      <a:schemeClr val="tx2"/>
    </cs:fontRef>
    <cs:spPr>
      <a:ln w="9525" cap="flat" cmpd="sng" algn="ctr">
        <a:solidFill>
          <a:schemeClr val="tx1">
            <a:lumMod val="65000"/>
            <a:lumOff val="35000"/>
          </a:schemeClr>
        </a:solidFill>
        <a:round/>
      </a:ln>
    </cs:spPr>
  </cs:errorBar>
  <cs:floor>
    <cs:lnRef idx="0"/>
    <cs:fillRef idx="0"/>
    <cs:effectRef idx="0"/>
    <cs:fontRef idx="minor">
      <a:schemeClr val="tx2"/>
    </cs:fontRef>
    <cs:spPr>
      <a:noFill/>
      <a:ln>
        <a:noFill/>
      </a:ln>
    </cs:spPr>
  </cs:floor>
  <cs:gridlineMajor>
    <cs:lnRef idx="0"/>
    <cs:fillRef idx="0"/>
    <cs:effectRef idx="0"/>
    <cs:fontRef idx="minor">
      <a:schemeClr val="tx2"/>
    </cs:fontRef>
    <cs:spPr>
      <a:ln w="9525" cap="flat" cmpd="sng" algn="ctr">
        <a:solidFill>
          <a:schemeClr val="tx1">
            <a:lumMod val="15000"/>
            <a:lumOff val="85000"/>
          </a:schemeClr>
        </a:solidFill>
        <a:round/>
      </a:ln>
    </cs:spPr>
  </cs:gridlineMajor>
  <cs:gridlineMinor>
    <cs:lnRef idx="0"/>
    <cs:fillRef idx="0"/>
    <cs:effectRef idx="0"/>
    <cs:fontRef idx="minor">
      <a:schemeClr val="tx2"/>
    </cs:fontRef>
    <cs:spPr>
      <a:ln w="9525" cap="flat" cmpd="sng" algn="ctr">
        <a:solidFill>
          <a:schemeClr val="tx1">
            <a:lumMod val="5000"/>
            <a:lumOff val="95000"/>
          </a:schemeClr>
        </a:solidFill>
        <a:round/>
      </a:ln>
    </cs:spPr>
  </cs:gridlineMinor>
  <cs:hiLoLine>
    <cs:lnRef idx="0"/>
    <cs:fillRef idx="0"/>
    <cs:effectRef idx="0"/>
    <cs:fontRef idx="minor">
      <a:schemeClr val="tx2"/>
    </cs:fontRef>
    <cs:spPr>
      <a:ln w="9525" cap="flat" cmpd="sng" algn="ctr">
        <a:solidFill>
          <a:schemeClr val="tx1">
            <a:lumMod val="75000"/>
            <a:lumOff val="25000"/>
          </a:schemeClr>
        </a:solidFill>
        <a:round/>
      </a:ln>
    </cs:spPr>
  </cs:hiLoLine>
  <cs:leaderLine>
    <cs:lnRef idx="0"/>
    <cs:fillRef idx="0"/>
    <cs:effectRef idx="0"/>
    <cs:fontRef idx="minor">
      <a:schemeClr val="tx2"/>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200" kern="1200"/>
  </cs:legend>
  <cs:plotArea mods="allowNoFillOverride allowNoLineOverride">
    <cs:lnRef idx="0"/>
    <cs:fillRef idx="0"/>
    <cs:effectRef idx="0"/>
    <cs:fontRef idx="minor">
      <a:schemeClr val="tx2"/>
    </cs:fontRef>
  </cs:plotArea>
  <cs:plotArea3D mods="allowNoFillOverride allowNoLineOverride">
    <cs:lnRef idx="0"/>
    <cs:fillRef idx="0"/>
    <cs:effectRef idx="0"/>
    <cs:fontRef idx="minor">
      <a:schemeClr val="tx2"/>
    </cs:fontRef>
  </cs:plotArea3D>
  <cs:seriesAxis>
    <cs:lnRef idx="0"/>
    <cs:fillRef idx="0"/>
    <cs:effectRef idx="0"/>
    <cs:fontRef idx="minor">
      <a:schemeClr val="tx2"/>
    </cs:fontRef>
    <cs:defRPr sz="1200" kern="1200"/>
  </cs:seriesAxis>
  <cs:seriesLine>
    <cs:lnRef idx="0"/>
    <cs:fillRef idx="0"/>
    <cs:effectRef idx="0"/>
    <cs:fontRef idx="minor">
      <a:schemeClr val="tx2"/>
    </cs:fontRef>
    <cs:spPr>
      <a:ln w="9525" cap="flat" cmpd="sng" algn="ctr">
        <a:solidFill>
          <a:schemeClr val="tx1">
            <a:lumMod val="35000"/>
            <a:lumOff val="65000"/>
          </a:schemeClr>
        </a:solidFill>
        <a:round/>
      </a:ln>
    </cs:spPr>
  </cs:seriesLine>
  <cs:title>
    <cs:lnRef idx="0"/>
    <cs:fillRef idx="0"/>
    <cs:effectRef idx="0"/>
    <cs:fontRef idx="minor">
      <a:schemeClr val="tx2"/>
    </cs:fontRef>
    <cs:defRPr sz="1500" b="0" kern="1200" spc="0" baseline="0"/>
  </cs:title>
  <cs:trendline>
    <cs:lnRef idx="0">
      <cs:styleClr val="auto"/>
    </cs:lnRef>
    <cs:fillRef idx="0"/>
    <cs:effectRef idx="0"/>
    <cs:fontRef idx="minor">
      <a:schemeClr val="tx2"/>
    </cs:fontRef>
    <cs:spPr>
      <a:ln w="19050" cap="rnd">
        <a:solidFill>
          <a:schemeClr val="phClr"/>
        </a:solidFill>
        <a:prstDash val="sysDot"/>
      </a:ln>
    </cs:spPr>
  </cs:trendline>
  <cs:trendlineLabel>
    <cs:lnRef idx="0"/>
    <cs:fillRef idx="0"/>
    <cs:effectRef idx="0"/>
    <cs:fontRef idx="minor">
      <a:schemeClr val="tx2"/>
    </cs:fontRef>
    <cs:defRPr sz="1200" kern="1200"/>
  </cs:trendlineLabel>
  <cs:upBar>
    <cs:lnRef idx="0"/>
    <cs:fillRef idx="0"/>
    <cs:effectRef idx="0"/>
    <cs:fontRef idx="minor">
      <a:schemeClr val="dk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200" kern="1200"/>
  </cs:valueAxis>
  <cs:wall>
    <cs:lnRef idx="0"/>
    <cs:fillRef idx="0"/>
    <cs:effectRef idx="0"/>
    <cs:fontRef idx="minor">
      <a:schemeClr val="tx2"/>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2-08-12T16:26:21.101" idx="4">
    <p:pos x="10" y="10"/>
    <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0.19986</cdr:x>
      <cdr:y>0.91002</cdr:y>
    </cdr:from>
    <cdr:to>
      <cdr:x>0.42928</cdr:x>
      <cdr:y>1</cdr:y>
    </cdr:to>
    <cdr:sp macro="" textlink="">
      <cdr:nvSpPr>
        <cdr:cNvPr id="2" name="TextBox 1">
          <a:extLst xmlns:a="http://schemas.openxmlformats.org/drawingml/2006/main">
            <a:ext uri="{FF2B5EF4-FFF2-40B4-BE49-F238E27FC236}">
              <a16:creationId xmlns:a16="http://schemas.microsoft.com/office/drawing/2014/main" id="{7F660D37-0940-4575-A0DE-08DB9702E314}"/>
            </a:ext>
          </a:extLst>
        </cdr:cNvPr>
        <cdr:cNvSpPr txBox="1"/>
      </cdr:nvSpPr>
      <cdr:spPr>
        <a:xfrm xmlns:a="http://schemas.openxmlformats.org/drawingml/2006/main">
          <a:off x="2140187" y="5135862"/>
          <a:ext cx="2456691" cy="50783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rtl="0"/>
          <a:r>
            <a:rPr lang="en-US" sz="1200" dirty="0">
              <a:solidFill>
                <a:schemeClr val="tx2"/>
              </a:solidFill>
            </a:rPr>
            <a:t>*CA baseline at </a:t>
          </a:r>
          <a:r>
            <a:rPr lang="en-US" sz="1200" u="none" strike="noStrike" dirty="0">
              <a:solidFill>
                <a:srgbClr val="000000"/>
              </a:solidFill>
              <a:effectLst/>
            </a:rPr>
            <a:t>11.81%</a:t>
          </a:r>
          <a:endParaRPr lang="en-US" sz="1200" i="0" u="none" strike="noStrike" dirty="0">
            <a:solidFill>
              <a:srgbClr val="000000"/>
            </a:solidFill>
            <a:effectLst/>
          </a:endParaRPr>
        </a:p>
        <a:p xmlns:a="http://schemas.openxmlformats.org/drawingml/2006/main">
          <a:pPr algn="l"/>
          <a:endParaRPr lang="en-US" sz="15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a:cs typeface="Arial" panose="020B0604020202020204" pitchFamily="34"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cs typeface="Arial" panose="020B0604020202020204" pitchFamily="34" charset="0"/>
              </a:rPr>
              <a:t>8/15/2022</a:t>
            </a:fld>
            <a:endParaRPr lang="en-US" sz="1000">
              <a:cs typeface="Arial" panose="020B0604020202020204" pitchFamily="34"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a:cs typeface="Arial" panose="020B0604020202020204" pitchFamily="34"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cs typeface="Arial" panose="020B0604020202020204" pitchFamily="34" charset="0"/>
              </a:rPr>
              <a:t>‹#›</a:t>
            </a:fld>
            <a:endParaRPr lang="en-US" sz="1000">
              <a:cs typeface="Arial" panose="020B0604020202020204" pitchFamily="34"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a:solidFill>
                  <a:schemeClr val="tx2"/>
                </a:solidFill>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a:solidFill>
                  <a:schemeClr val="tx2"/>
                </a:solidFill>
                <a:latin typeface="+mn-lt"/>
                <a:cs typeface="Arial" panose="020B0604020202020204" pitchFamily="34" charset="0"/>
              </a:defRPr>
            </a:lvl1pPr>
          </a:lstStyle>
          <a:p>
            <a:fld id="{EC2C7003-A6A9-A249-88AD-8CFDA7DED64B}" type="datetimeFigureOut">
              <a:rPr lang="en-US" smtClean="0"/>
              <a:pPr/>
              <a:t>8/15/2022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schemeClr val="accent6"/>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a:solidFill>
                  <a:schemeClr val="tx2"/>
                </a:solidFill>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a:solidFill>
                  <a:schemeClr val="tx2"/>
                </a:solidFill>
                <a:latin typeface="+mn-lt"/>
                <a:cs typeface="Arial" panose="020B0604020202020204" pitchFamily="34" charset="0"/>
              </a:defRPr>
            </a:lvl1pPr>
          </a:lstStyle>
          <a:p>
            <a:fld id="{50AD15A5-6128-B84F-818D-8AA5BDD9AF9D}" type="slidenum">
              <a:rPr lang="en-US" smtClean="0"/>
              <a:pPr/>
              <a:t>‹#›</a:t>
            </a:fld>
            <a:endParaRPr lang="en-US"/>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2"/>
        </a:solidFill>
        <a:latin typeface="+mn-lt"/>
        <a:ea typeface="+mn-ea"/>
        <a:cs typeface="Arial" panose="020B0604020202020204" pitchFamily="34" charset="0"/>
      </a:defRPr>
    </a:lvl1pPr>
    <a:lvl2pPr marL="457200" algn="l" defTabSz="457200" rtl="0" eaLnBrk="1" latinLnBrk="0" hangingPunct="1">
      <a:defRPr sz="1200" kern="1200">
        <a:solidFill>
          <a:schemeClr val="tx2"/>
        </a:solidFill>
        <a:latin typeface="+mn-lt"/>
        <a:ea typeface="+mn-ea"/>
        <a:cs typeface="Arial" panose="020B0604020202020204" pitchFamily="34" charset="0"/>
      </a:defRPr>
    </a:lvl2pPr>
    <a:lvl3pPr marL="914400" algn="l" defTabSz="457200" rtl="0" eaLnBrk="1" latinLnBrk="0" hangingPunct="1">
      <a:defRPr sz="1200" kern="1200">
        <a:solidFill>
          <a:schemeClr val="tx2"/>
        </a:solidFill>
        <a:latin typeface="+mn-lt"/>
        <a:ea typeface="+mn-ea"/>
        <a:cs typeface="Arial" panose="020B0604020202020204" pitchFamily="34" charset="0"/>
      </a:defRPr>
    </a:lvl3pPr>
    <a:lvl4pPr marL="1371600" algn="l" defTabSz="457200" rtl="0" eaLnBrk="1" latinLnBrk="0" hangingPunct="1">
      <a:defRPr sz="1200" kern="1200">
        <a:solidFill>
          <a:schemeClr val="tx2"/>
        </a:solidFill>
        <a:latin typeface="+mn-lt"/>
        <a:ea typeface="+mn-ea"/>
        <a:cs typeface="Arial" panose="020B0604020202020204" pitchFamily="34" charset="0"/>
      </a:defRPr>
    </a:lvl4pPr>
    <a:lvl5pPr marL="1828800" algn="l" defTabSz="457200" rtl="0" eaLnBrk="1" latinLnBrk="0" hangingPunct="1">
      <a:defRPr sz="1200" kern="1200">
        <a:solidFill>
          <a:schemeClr val="tx2"/>
        </a:solidFill>
        <a:latin typeface="+mn-lt"/>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3</a:t>
            </a:fld>
            <a:endParaRPr lang="en-US"/>
          </a:p>
        </p:txBody>
      </p:sp>
    </p:spTree>
    <p:extLst>
      <p:ext uri="{BB962C8B-B14F-4D97-AF65-F5344CB8AC3E}">
        <p14:creationId xmlns:p14="http://schemas.microsoft.com/office/powerpoint/2010/main" val="282331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Initial Barrier to Current 2022 Measures: Methodology behind attribution and timeframes with APP &amp; ADD</a:t>
            </a:r>
          </a:p>
          <a:p>
            <a:endParaRPr lang="en-US"/>
          </a:p>
          <a:p>
            <a:r>
              <a:rPr lang="en-US"/>
              <a:t>Logic for use of </a:t>
            </a:r>
            <a:r>
              <a:rPr lang="en-US" err="1"/>
              <a:t>FUH</a:t>
            </a:r>
            <a:r>
              <a:rPr lang="en-US"/>
              <a:t>, </a:t>
            </a:r>
            <a:r>
              <a:rPr lang="en-US" err="1"/>
              <a:t>FUM</a:t>
            </a:r>
            <a:r>
              <a:rPr lang="en-US"/>
              <a:t>, and </a:t>
            </a:r>
            <a:r>
              <a:rPr lang="en-US" err="1"/>
              <a:t>APM</a:t>
            </a:r>
            <a:r>
              <a:rPr lang="en-US"/>
              <a:t> – still need to tweak attribution, but anticipate that these will be more streamlined to manage and receive supplemental data. </a:t>
            </a:r>
          </a:p>
          <a:p>
            <a:endParaRPr lang="en-US"/>
          </a:p>
          <a:p>
            <a:r>
              <a:rPr lang="en-US"/>
              <a:t>Process that has been put in place this month – JP to explain re: addressing attribution </a:t>
            </a:r>
          </a:p>
        </p:txBody>
      </p:sp>
      <p:sp>
        <p:nvSpPr>
          <p:cNvPr id="4" name="Slide Number Placeholder 3"/>
          <p:cNvSpPr>
            <a:spLocks noGrp="1"/>
          </p:cNvSpPr>
          <p:nvPr>
            <p:ph type="sldNum" sz="quarter" idx="5"/>
          </p:nvPr>
        </p:nvSpPr>
        <p:spPr/>
        <p:txBody>
          <a:bodyPr/>
          <a:lstStyle/>
          <a:p>
            <a:fld id="{50AD15A5-6128-B84F-818D-8AA5BDD9AF9D}" type="slidenum">
              <a:rPr lang="en-US" smtClean="0"/>
              <a:pPr/>
              <a:t>5</a:t>
            </a:fld>
            <a:endParaRPr lang="en-US"/>
          </a:p>
        </p:txBody>
      </p:sp>
    </p:spTree>
    <p:extLst>
      <p:ext uri="{BB962C8B-B14F-4D97-AF65-F5344CB8AC3E}">
        <p14:creationId xmlns:p14="http://schemas.microsoft.com/office/powerpoint/2010/main" val="367511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Initial Barrier to Current 2022 Measures: Methodology behind attribution and timeframes with APP &amp; ADD</a:t>
            </a:r>
          </a:p>
          <a:p>
            <a:r>
              <a:rPr lang="en-US"/>
              <a:t>Logic for use of </a:t>
            </a:r>
            <a:r>
              <a:rPr lang="en-US" err="1"/>
              <a:t>FUH</a:t>
            </a:r>
            <a:r>
              <a:rPr lang="en-US"/>
              <a:t>, </a:t>
            </a:r>
            <a:r>
              <a:rPr lang="en-US" err="1"/>
              <a:t>FUM</a:t>
            </a:r>
            <a:r>
              <a:rPr lang="en-US"/>
              <a:t>, and </a:t>
            </a:r>
            <a:r>
              <a:rPr lang="en-US" err="1"/>
              <a:t>APM</a:t>
            </a:r>
            <a:r>
              <a:rPr lang="en-US"/>
              <a:t> – still need to tweak attribution, but anticipate that these will be more streamlined to manage and receive supplemental data. </a:t>
            </a:r>
          </a:p>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6</a:t>
            </a:fld>
            <a:endParaRPr lang="en-US"/>
          </a:p>
        </p:txBody>
      </p:sp>
    </p:spTree>
    <p:extLst>
      <p:ext uri="{BB962C8B-B14F-4D97-AF65-F5344CB8AC3E}">
        <p14:creationId xmlns:p14="http://schemas.microsoft.com/office/powerpoint/2010/main" val="398201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frame: rolling 12 month time frame, claims based</a:t>
            </a:r>
          </a:p>
          <a:p>
            <a:r>
              <a:rPr lang="en-US"/>
              <a:t>OR quarterly report (report Q1 at end of Q2)</a:t>
            </a:r>
          </a:p>
          <a:p>
            <a:endParaRPr lang="en-US"/>
          </a:p>
          <a:p>
            <a:r>
              <a:rPr lang="en-US"/>
              <a:t>Mechanism of reporting – </a:t>
            </a:r>
          </a:p>
          <a:p>
            <a:r>
              <a:rPr lang="en-US"/>
              <a:t>Payment – </a:t>
            </a:r>
          </a:p>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8</a:t>
            </a:fld>
            <a:endParaRPr lang="en-US"/>
          </a:p>
        </p:txBody>
      </p:sp>
    </p:spTree>
    <p:extLst>
      <p:ext uri="{BB962C8B-B14F-4D97-AF65-F5344CB8AC3E}">
        <p14:creationId xmlns:p14="http://schemas.microsoft.com/office/powerpoint/2010/main" val="361740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1/1/2021-3/31/2022 Claim based data</a:t>
            </a:r>
          </a:p>
          <a:p>
            <a:r>
              <a:rPr lang="en-US"/>
              <a:t>Unique members</a:t>
            </a:r>
          </a:p>
          <a:p>
            <a:endParaRPr lang="en-US"/>
          </a:p>
          <a:p>
            <a:r>
              <a:rPr lang="en-US" b="0" i="0" err="1">
                <a:solidFill>
                  <a:srgbClr val="FFFFFF"/>
                </a:solidFill>
                <a:effectLst/>
                <a:latin typeface="-apple-system"/>
              </a:rPr>
              <a:t>Ther</a:t>
            </a:r>
            <a:r>
              <a:rPr lang="en-US" b="0" i="0">
                <a:solidFill>
                  <a:srgbClr val="FFFFFF"/>
                </a:solidFill>
                <a:effectLst/>
                <a:latin typeface="-apple-system"/>
              </a:rPr>
              <a:t> percentage of members receiving targeted case management that also had an inpatient behavioral health admission within the reporting period.</a:t>
            </a:r>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10</a:t>
            </a:fld>
            <a:endParaRPr lang="en-US"/>
          </a:p>
        </p:txBody>
      </p:sp>
    </p:spTree>
    <p:extLst>
      <p:ext uri="{BB962C8B-B14F-4D97-AF65-F5344CB8AC3E}">
        <p14:creationId xmlns:p14="http://schemas.microsoft.com/office/powerpoint/2010/main" val="349676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11</a:t>
            </a:fld>
            <a:endParaRPr lang="en-US"/>
          </a:p>
        </p:txBody>
      </p:sp>
    </p:spTree>
    <p:extLst>
      <p:ext uri="{BB962C8B-B14F-4D97-AF65-F5344CB8AC3E}">
        <p14:creationId xmlns:p14="http://schemas.microsoft.com/office/powerpoint/2010/main" val="11635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12</a:t>
            </a:fld>
            <a:endParaRPr lang="en-US"/>
          </a:p>
        </p:txBody>
      </p:sp>
    </p:spTree>
    <p:extLst>
      <p:ext uri="{BB962C8B-B14F-4D97-AF65-F5344CB8AC3E}">
        <p14:creationId xmlns:p14="http://schemas.microsoft.com/office/powerpoint/2010/main" val="418220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3 custom measures with the two HEDIS measures that we are suggesting that we include. </a:t>
            </a:r>
          </a:p>
        </p:txBody>
      </p:sp>
      <p:sp>
        <p:nvSpPr>
          <p:cNvPr id="4" name="Slide Number Placeholder 3"/>
          <p:cNvSpPr>
            <a:spLocks noGrp="1"/>
          </p:cNvSpPr>
          <p:nvPr>
            <p:ph type="sldNum" sz="quarter" idx="5"/>
          </p:nvPr>
        </p:nvSpPr>
        <p:spPr/>
        <p:txBody>
          <a:bodyPr/>
          <a:lstStyle/>
          <a:p>
            <a:fld id="{50AD15A5-6128-B84F-818D-8AA5BDD9AF9D}" type="slidenum">
              <a:rPr lang="en-US" smtClean="0"/>
              <a:pPr/>
              <a:t>15</a:t>
            </a:fld>
            <a:endParaRPr lang="en-US"/>
          </a:p>
        </p:txBody>
      </p:sp>
    </p:spTree>
    <p:extLst>
      <p:ext uri="{BB962C8B-B14F-4D97-AF65-F5344CB8AC3E}">
        <p14:creationId xmlns:p14="http://schemas.microsoft.com/office/powerpoint/2010/main" val="174147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descr="Aetna logo">
            <a:extLst>
              <a:ext uri="{FF2B5EF4-FFF2-40B4-BE49-F238E27FC236}">
                <a16:creationId xmlns:a16="http://schemas.microsoft.com/office/drawing/2014/main" id="{9E6511AE-A775-4E51-8786-E65C98A18A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29"/>
            <a:ext cx="1617485"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9" name="Subtitle 2"/>
          <p:cNvSpPr>
            <a:spLocks noGrp="1"/>
          </p:cNvSpPr>
          <p:nvPr>
            <p:ph type="subTitle" idx="1" hasCustomPrompt="1"/>
          </p:nvPr>
        </p:nvSpPr>
        <p:spPr>
          <a:xfrm>
            <a:off x="813752" y="3540894"/>
            <a:ext cx="10561320"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 name="Title 1"/>
          <p:cNvSpPr>
            <a:spLocks noGrp="1"/>
          </p:cNvSpPr>
          <p:nvPr>
            <p:ph type="ctrTitle" hasCustomPrompt="1"/>
          </p:nvPr>
        </p:nvSpPr>
        <p:spPr>
          <a:xfrm>
            <a:off x="2199531" y="1382595"/>
            <a:ext cx="7789762" cy="2011680"/>
          </a:xfrm>
        </p:spPr>
        <p:txBody>
          <a:bodyPr rIns="0" anchor="b" anchorCtr="0"/>
          <a:lstStyle>
            <a:lvl1pPr algn="ctr">
              <a:lnSpc>
                <a:spcPct val="90000"/>
              </a:lnSpc>
              <a:defRPr sz="4800">
                <a:solidFill>
                  <a:schemeClr val="accent2"/>
                </a:solidFill>
              </a:defRPr>
            </a:lvl1pPr>
          </a:lstStyle>
          <a:p>
            <a:r>
              <a:rPr lang="en-US"/>
              <a:t>Click to add title</a:t>
            </a:r>
          </a:p>
        </p:txBody>
      </p:sp>
    </p:spTree>
    <p:extLst>
      <p:ext uri="{BB962C8B-B14F-4D97-AF65-F5344CB8AC3E}">
        <p14:creationId xmlns:p14="http://schemas.microsoft.com/office/powerpoint/2010/main" val="84098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365"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6" name="Picture Placeholder 5"/>
          <p:cNvSpPr>
            <a:spLocks noGrp="1"/>
          </p:cNvSpPr>
          <p:nvPr>
            <p:ph type="pic" sz="quarter" idx="20" hasCustomPrompt="1"/>
          </p:nvPr>
        </p:nvSpPr>
        <p:spPr>
          <a:xfrm>
            <a:off x="4627249"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pic>
        <p:nvPicPr>
          <p:cNvPr id="11" name="Graphic 10" descr="Aetna logo">
            <a:extLst>
              <a:ext uri="{FF2B5EF4-FFF2-40B4-BE49-F238E27FC236}">
                <a16:creationId xmlns:a16="http://schemas.microsoft.com/office/drawing/2014/main" id="{5CC62E2A-1AE3-4C90-AD75-5EEB6C5FDA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1" y="6204229"/>
            <a:ext cx="1617485" cy="319943"/>
          </a:xfrm>
          <a:prstGeom prst="rect">
            <a:avLst/>
          </a:prstGeom>
        </p:spPr>
      </p:pic>
      <p:sp>
        <p:nvSpPr>
          <p:cNvPr id="12" name="Title 1">
            <a:extLst>
              <a:ext uri="{FF2B5EF4-FFF2-40B4-BE49-F238E27FC236}">
                <a16:creationId xmlns:a16="http://schemas.microsoft.com/office/drawing/2014/main" id="{18EBCD11-F3FA-4388-BABD-CCED1B81D0B2}"/>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accent2"/>
                </a:solidFill>
              </a:defRPr>
            </a:lvl1pPr>
          </a:lstStyle>
          <a:p>
            <a:r>
              <a:rPr lang="en-US"/>
              <a:t>Click to add title</a:t>
            </a:r>
          </a:p>
        </p:txBody>
      </p:sp>
      <p:sp>
        <p:nvSpPr>
          <p:cNvPr id="10" name="Subtitle 2">
            <a:extLst>
              <a:ext uri="{FF2B5EF4-FFF2-40B4-BE49-F238E27FC236}">
                <a16:creationId xmlns:a16="http://schemas.microsoft.com/office/drawing/2014/main" id="{3AEC22FA-A0C3-4EDB-8063-61A280CE2EF7}"/>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110803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5A95E4-50A0-4442-B665-9A342851EB0B}"/>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Agenda</a:t>
            </a:r>
          </a:p>
        </p:txBody>
      </p:sp>
      <p:sp>
        <p:nvSpPr>
          <p:cNvPr id="5" name="Text Placeholder 4"/>
          <p:cNvSpPr>
            <a:spLocks noGrp="1"/>
          </p:cNvSpPr>
          <p:nvPr>
            <p:ph type="body" sz="quarter" idx="15" hasCustomPrompt="1"/>
          </p:nvPr>
        </p:nvSpPr>
        <p:spPr>
          <a:xfrm>
            <a:off x="557784" y="1755739"/>
            <a:ext cx="8586216" cy="3985305"/>
          </a:xfrm>
        </p:spPr>
        <p:txBody>
          <a:bodyPr/>
          <a:lstStyle>
            <a:lvl1pPr>
              <a:lnSpc>
                <a:spcPct val="100000"/>
              </a:lnSpc>
              <a:spcBef>
                <a:spcPts val="1800"/>
              </a:spcBef>
              <a:spcAft>
                <a:spcPts val="0"/>
              </a:spcAft>
              <a:defRPr sz="1800" b="1">
                <a:solidFill>
                  <a:schemeClr val="tx2"/>
                </a:solidFill>
                <a:latin typeface="+mn-lt"/>
              </a:defRPr>
            </a:lvl1pPr>
            <a:lvl2pPr marL="0" indent="0">
              <a:spcBef>
                <a:spcPts val="0"/>
              </a:spcBef>
              <a:spcAft>
                <a:spcPts val="0"/>
              </a:spcAft>
              <a:buNone/>
              <a:defRPr sz="1300">
                <a:solidFill>
                  <a:schemeClr val="tx2"/>
                </a:solidFill>
                <a:latin typeface="+mn-lt"/>
              </a:defRPr>
            </a:lvl2pPr>
            <a:lvl3pPr marL="177800" indent="-177800">
              <a:spcBef>
                <a:spcPts val="600"/>
              </a:spcBef>
              <a:buFont typeface="Arial" panose="020B0604020202020204" pitchFamily="34" charset="0"/>
              <a:buChar char="•"/>
              <a:defRPr sz="1300" baseline="0">
                <a:latin typeface="+mn-lt"/>
              </a:defRPr>
            </a:lvl3pPr>
            <a:lvl4pPr marL="342900" indent="-165100">
              <a:spcBef>
                <a:spcPts val="600"/>
              </a:spcBef>
              <a:buFont typeface="Arial" panose="020B0604020202020204" pitchFamily="34" charset="0"/>
              <a:buChar char="–"/>
              <a:defRPr sz="1300" baseline="0">
                <a:latin typeface="+mn-lt"/>
              </a:defRPr>
            </a:lvl4pPr>
            <a:lvl5pPr marL="520700" indent="-177800">
              <a:spcBef>
                <a:spcPts val="600"/>
              </a:spcBef>
              <a:buFont typeface="Arial" panose="020B0604020202020204" pitchFamily="34" charset="0"/>
              <a:buChar char="•"/>
              <a:defRPr sz="1300">
                <a:latin typeface="+mn-lt"/>
              </a:defRPr>
            </a:lvl5pPr>
            <a:lvl6pPr marL="685800" indent="-165100">
              <a:spcBef>
                <a:spcPts val="600"/>
              </a:spcBef>
              <a:buFont typeface="Arial" panose="020B0604020202020204" pitchFamily="34" charset="0"/>
              <a:buChar char="–"/>
              <a:defRPr sz="1300" baseline="0">
                <a:latin typeface="+mn-lt"/>
              </a:defRPr>
            </a:lvl6pPr>
            <a:lvl7pPr marL="863600" indent="-177800">
              <a:spcBef>
                <a:spcPts val="600"/>
              </a:spcBef>
              <a:buFont typeface="Arial" panose="020B0604020202020204" pitchFamily="34" charset="0"/>
              <a:buChar char="•"/>
              <a:defRPr sz="1300">
                <a:latin typeface="+mn-lt"/>
              </a:defRPr>
            </a:lvl7pPr>
            <a:lvl8pPr marL="1028700" indent="-165100">
              <a:spcBef>
                <a:spcPts val="600"/>
              </a:spcBef>
              <a:buFont typeface="Arial" panose="020B0604020202020204" pitchFamily="34" charset="0"/>
              <a:buChar char="–"/>
              <a:defRPr sz="1300">
                <a:latin typeface="+mn-lt"/>
              </a:defRPr>
            </a:lvl8pPr>
            <a:lvl9pPr marL="1206500" indent="-177800">
              <a:spcBef>
                <a:spcPts val="600"/>
              </a:spcBef>
              <a:buFont typeface="Arial" panose="020B0604020202020204" pitchFamily="34" charset="0"/>
              <a:buChar char="•"/>
              <a:defRPr sz="1300" baseline="0">
                <a:latin typeface="+mn-lt"/>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79886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61DB31-BA0E-469A-88AC-4C37BFB0BE7E}"/>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Agenda</a:t>
            </a:r>
          </a:p>
        </p:txBody>
      </p:sp>
      <p:sp>
        <p:nvSpPr>
          <p:cNvPr id="4"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257" y="1756548"/>
            <a:ext cx="3913633"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
        <p:nvSpPr>
          <p:cNvPr id="6"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1452" y="1756548"/>
            <a:ext cx="3911512"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Tree>
    <p:extLst>
      <p:ext uri="{BB962C8B-B14F-4D97-AF65-F5344CB8AC3E}">
        <p14:creationId xmlns:p14="http://schemas.microsoft.com/office/powerpoint/2010/main" val="235466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200" b="1">
                <a:solidFill>
                  <a:schemeClr val="bg1"/>
                </a:solidFill>
                <a:latin typeface="+mj-lt"/>
              </a:defRPr>
            </a:lvl1pPr>
          </a:lstStyle>
          <a:p>
            <a:r>
              <a:rPr lang="en-US"/>
              <a:t>Click to edit title for divider</a:t>
            </a:r>
          </a:p>
        </p:txBody>
      </p:sp>
    </p:spTree>
    <p:extLst>
      <p:ext uri="{BB962C8B-B14F-4D97-AF65-F5344CB8AC3E}">
        <p14:creationId xmlns:p14="http://schemas.microsoft.com/office/powerpoint/2010/main" val="193899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228797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198120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11EDB-A7DC-4D3C-BA73-E639327B03EF}"/>
              </a:ext>
            </a:extLst>
          </p:cNvPr>
          <p:cNvSpPr/>
          <p:nvPr userDrawn="1"/>
        </p:nvSpPr>
        <p:spPr>
          <a:xfrm>
            <a:off x="0" y="0"/>
            <a:ext cx="12188825" cy="6858000"/>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4" name="Title 1">
            <a:extLst>
              <a:ext uri="{FF2B5EF4-FFF2-40B4-BE49-F238E27FC236}">
                <a16:creationId xmlns:a16="http://schemas.microsoft.com/office/drawing/2014/main" id="{A8DD2AFC-8349-4DB3-855A-645AB85DF6B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110049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heart pattern">
    <p:spTree>
      <p:nvGrpSpPr>
        <p:cNvPr id="1" name=""/>
        <p:cNvGrpSpPr/>
        <p:nvPr/>
      </p:nvGrpSpPr>
      <p:grpSpPr>
        <a:xfrm>
          <a:off x="0" y="0"/>
          <a:ext cx="0" cy="0"/>
          <a:chOff x="0" y="0"/>
          <a:chExt cx="0" cy="0"/>
        </a:xfrm>
      </p:grpSpPr>
      <p:pic>
        <p:nvPicPr>
          <p:cNvPr id="5" name="Picture 4" descr="Light heart pattern background.">
            <a:extLst>
              <a:ext uri="{FF2B5EF4-FFF2-40B4-BE49-F238E27FC236}">
                <a16:creationId xmlns:a16="http://schemas.microsoft.com/office/drawing/2014/main" id="{DCF51F69-B135-440B-B1C1-8877F65D92E0}"/>
              </a:ext>
            </a:extLst>
          </p:cNvPr>
          <p:cNvPicPr>
            <a:picLocks noChangeAspect="1"/>
          </p:cNvPicPr>
          <p:nvPr userDrawn="1"/>
        </p:nvPicPr>
        <p:blipFill rotWithShape="1">
          <a:blip r:embed="rId2"/>
          <a:srcRect l="444" t="-1" b="507"/>
          <a:stretch/>
        </p:blipFill>
        <p:spPr>
          <a:xfrm>
            <a:off x="-64" y="0"/>
            <a:ext cx="12188952" cy="6858000"/>
          </a:xfrm>
          <a:prstGeom prst="rect">
            <a:avLst/>
          </a:prstGeom>
        </p:spPr>
      </p:pic>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682840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solidFill>
          <a:srgbClr val="0B315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D1AEB8-3322-4E67-A702-83F309202013}"/>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pic>
        <p:nvPicPr>
          <p:cNvPr id="5" name="Picture 4" descr="A picture containing dark, light, night&#10;&#10;Description automatically generated">
            <a:extLst>
              <a:ext uri="{FF2B5EF4-FFF2-40B4-BE49-F238E27FC236}">
                <a16:creationId xmlns:a16="http://schemas.microsoft.com/office/drawing/2014/main" id="{6E31577D-752B-4875-9B4D-6EDA2961FC3D}"/>
              </a:ext>
            </a:extLst>
          </p:cNvPr>
          <p:cNvPicPr>
            <a:picLocks noChangeAspect="1"/>
          </p:cNvPicPr>
          <p:nvPr userDrawn="1"/>
        </p:nvPicPr>
        <p:blipFill>
          <a:blip r:embed="rId2"/>
          <a:stretch>
            <a:fillRect/>
          </a:stretch>
        </p:blipFill>
        <p:spPr>
          <a:xfrm>
            <a:off x="781" y="0"/>
            <a:ext cx="12187263" cy="6858000"/>
          </a:xfrm>
          <a:prstGeom prst="rect">
            <a:avLst/>
          </a:prstGeom>
        </p:spPr>
      </p:pic>
    </p:spTree>
    <p:extLst>
      <p:ext uri="{BB962C8B-B14F-4D97-AF65-F5344CB8AC3E}">
        <p14:creationId xmlns:p14="http://schemas.microsoft.com/office/powerpoint/2010/main" val="1074497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409929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0" y="0"/>
            <a:ext cx="12188825"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pic>
        <p:nvPicPr>
          <p:cNvPr id="11" name="Graphic 10" descr="Aetna logo in white">
            <a:extLst>
              <a:ext uri="{FF2B5EF4-FFF2-40B4-BE49-F238E27FC236}">
                <a16:creationId xmlns:a16="http://schemas.microsoft.com/office/drawing/2014/main" id="{B9908177-2809-4D14-8626-0A08DF04E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29"/>
            <a:ext cx="1617485"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9" name="Subtitle 2"/>
          <p:cNvSpPr>
            <a:spLocks noGrp="1"/>
          </p:cNvSpPr>
          <p:nvPr>
            <p:ph type="subTitle" idx="1" hasCustomPrompt="1"/>
          </p:nvPr>
        </p:nvSpPr>
        <p:spPr>
          <a:xfrm>
            <a:off x="813752" y="3540894"/>
            <a:ext cx="10561320"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 name="Title 1"/>
          <p:cNvSpPr>
            <a:spLocks noGrp="1"/>
          </p:cNvSpPr>
          <p:nvPr>
            <p:ph type="ctrTitle" hasCustomPrompt="1"/>
          </p:nvPr>
        </p:nvSpPr>
        <p:spPr>
          <a:xfrm>
            <a:off x="2199531" y="1382595"/>
            <a:ext cx="7789762" cy="2011680"/>
          </a:xfrm>
        </p:spPr>
        <p:txBody>
          <a:bodyPr rIns="0" anchor="b" anchorCtr="0"/>
          <a:lstStyle>
            <a:lvl1pPr algn="ctr">
              <a:lnSpc>
                <a:spcPct val="90000"/>
              </a:lnSpc>
              <a:defRPr sz="4800">
                <a:solidFill>
                  <a:schemeClr val="bg1"/>
                </a:solidFill>
              </a:defRPr>
            </a:lvl1pPr>
          </a:lstStyle>
          <a:p>
            <a:r>
              <a:rPr lang="en-US"/>
              <a:t>Click to add title</a:t>
            </a:r>
          </a:p>
        </p:txBody>
      </p:sp>
    </p:spTree>
    <p:extLst>
      <p:ext uri="{BB962C8B-B14F-4D97-AF65-F5344CB8AC3E}">
        <p14:creationId xmlns:p14="http://schemas.microsoft.com/office/powerpoint/2010/main" val="2653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lnSpc>
                <a:spcPct val="100000"/>
              </a:lnSpc>
              <a:buClr>
                <a:schemeClr val="tx1"/>
              </a:buClr>
              <a:defRPr sz="1800" b="1" cap="none" baseline="0">
                <a:solidFill>
                  <a:schemeClr val="tx2"/>
                </a:solidFill>
                <a:latin typeface="+mn-lt"/>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solidFill>
                  <a:schemeClr val="tx2"/>
                </a:solidFill>
              </a:defRPr>
            </a:lvl7pPr>
            <a:lvl8pPr marL="1031875" indent="-171450">
              <a:buFont typeface="Arial" panose="020B0604020202020204" pitchFamily="34" charset="0"/>
              <a:buChar char="–"/>
              <a:defRPr sz="1300">
                <a:solidFill>
                  <a:schemeClr val="tx2"/>
                </a:solidFill>
              </a:defRPr>
            </a:lvl8pPr>
            <a:lvl9pPr marL="1203325" indent="-171450">
              <a:buFont typeface="Arial" panose="020B0604020202020204" pitchFamily="34" charset="0"/>
              <a:buChar char="•"/>
              <a:defRPr sz="1300" baseline="0">
                <a:solidFill>
                  <a:schemeClr val="tx2"/>
                </a:solidFill>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4246998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two-column layout</a:t>
            </a:r>
          </a:p>
        </p:txBody>
      </p:sp>
      <p:sp>
        <p:nvSpPr>
          <p:cNvPr id="3" name="Content Placeholder 2"/>
          <p:cNvSpPr>
            <a:spLocks noGrp="1"/>
          </p:cNvSpPr>
          <p:nvPr>
            <p:ph sz="half" idx="1" hasCustomPrompt="1"/>
          </p:nvPr>
        </p:nvSpPr>
        <p:spPr bwMode="gray">
          <a:xfrm>
            <a:off x="557784"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5" name="Content Placeholder 2"/>
          <p:cNvSpPr>
            <a:spLocks noGrp="1"/>
          </p:cNvSpPr>
          <p:nvPr>
            <p:ph sz="half" idx="10" hasCustomPrompt="1"/>
          </p:nvPr>
        </p:nvSpPr>
        <p:spPr bwMode="gray">
          <a:xfrm>
            <a:off x="6382512"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39399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three-column layout</a:t>
            </a:r>
          </a:p>
        </p:txBody>
      </p:sp>
      <p:sp>
        <p:nvSpPr>
          <p:cNvPr id="3" name="Content Placeholder 2"/>
          <p:cNvSpPr>
            <a:spLocks noGrp="1"/>
          </p:cNvSpPr>
          <p:nvPr>
            <p:ph sz="half" idx="1" hasCustomPrompt="1"/>
          </p:nvPr>
        </p:nvSpPr>
        <p:spPr bwMode="gray">
          <a:xfrm>
            <a:off x="557784"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6" name="Content Placeholder 2"/>
          <p:cNvSpPr>
            <a:spLocks noGrp="1"/>
          </p:cNvSpPr>
          <p:nvPr>
            <p:ph sz="half" idx="10" hasCustomPrompt="1"/>
          </p:nvPr>
        </p:nvSpPr>
        <p:spPr bwMode="gray">
          <a:xfrm>
            <a:off x="4370832"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1" hasCustomPrompt="1"/>
          </p:nvPr>
        </p:nvSpPr>
        <p:spPr bwMode="gray">
          <a:xfrm>
            <a:off x="8183880"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920309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9" name="Content Placeholder 2"/>
          <p:cNvSpPr>
            <a:spLocks noGrp="1"/>
          </p:cNvSpPr>
          <p:nvPr>
            <p:ph sz="half" idx="12" hasCustomPrompt="1"/>
          </p:nvPr>
        </p:nvSpPr>
        <p:spPr bwMode="gray">
          <a:xfrm>
            <a:off x="9098280"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126896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five-column journey layout</a:t>
            </a:r>
          </a:p>
        </p:txBody>
      </p:sp>
      <p:sp>
        <p:nvSpPr>
          <p:cNvPr id="8"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1"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2"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4"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Tree>
    <p:extLst>
      <p:ext uri="{BB962C8B-B14F-4D97-AF65-F5344CB8AC3E}">
        <p14:creationId xmlns:p14="http://schemas.microsoft.com/office/powerpoint/2010/main" val="364606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69625" y="1752600"/>
            <a:ext cx="9049575"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553747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with text layout</a:t>
            </a:r>
          </a:p>
        </p:txBody>
      </p:sp>
      <p:sp>
        <p:nvSpPr>
          <p:cNvPr id="13" name="Content Placeholder 2"/>
          <p:cNvSpPr>
            <a:spLocks noGrp="1"/>
          </p:cNvSpPr>
          <p:nvPr>
            <p:ph idx="1" hasCustomPrompt="1"/>
          </p:nvPr>
        </p:nvSpPr>
        <p:spPr bwMode="gray">
          <a:xfrm>
            <a:off x="557783" y="1767531"/>
            <a:ext cx="3438144" cy="297180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None/>
              <a:defRPr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6495" y="1764792"/>
            <a:ext cx="7172418" cy="2975735"/>
          </a:xfrm>
        </p:spPr>
        <p:txBody>
          <a:bodyPr>
            <a:noAutofit/>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662880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for comparison slide</a:t>
            </a:r>
          </a:p>
        </p:txBody>
      </p:sp>
      <p:sp>
        <p:nvSpPr>
          <p:cNvPr id="15" name="Content Placeholder 3"/>
          <p:cNvSpPr>
            <a:spLocks noGrp="1"/>
          </p:cNvSpPr>
          <p:nvPr>
            <p:ph sz="half" idx="2" hasCustomPrompt="1"/>
          </p:nvPr>
        </p:nvSpPr>
        <p:spPr>
          <a:xfrm>
            <a:off x="1253148"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tx2"/>
                </a:solidFill>
                <a:latin typeface="+mn-lt"/>
              </a:defRPr>
            </a:lvl1pPr>
            <a:lvl2pPr marL="0" indent="0" algn="ctr">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Header</a:t>
            </a:r>
          </a:p>
          <a:p>
            <a:pPr lvl="1"/>
            <a:r>
              <a:rPr lang="en-US"/>
              <a:t>First-level</a:t>
            </a:r>
          </a:p>
        </p:txBody>
      </p:sp>
      <p:sp>
        <p:nvSpPr>
          <p:cNvPr id="11" name="Rectangle 10">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16" name="Content Placeholder 5"/>
          <p:cNvSpPr>
            <a:spLocks noGrp="1"/>
          </p:cNvSpPr>
          <p:nvPr>
            <p:ph sz="quarter" idx="4" hasCustomPrompt="1"/>
          </p:nvPr>
        </p:nvSpPr>
        <p:spPr>
          <a:xfrm>
            <a:off x="7378375"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bg1"/>
                </a:solidFill>
                <a:latin typeface="+mn-lt"/>
              </a:defRPr>
            </a:lvl1pPr>
            <a:lvl2pPr marL="0" indent="0" algn="ctr">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Header</a:t>
            </a:r>
          </a:p>
          <a:p>
            <a:pPr lvl="1"/>
            <a:r>
              <a:rPr lang="en-US"/>
              <a:t>First-level</a:t>
            </a:r>
          </a:p>
        </p:txBody>
      </p:sp>
      <p:pic>
        <p:nvPicPr>
          <p:cNvPr id="7" name="Graphic 6" descr="Aetna logo">
            <a:extLst>
              <a:ext uri="{FF2B5EF4-FFF2-40B4-BE49-F238E27FC236}">
                <a16:creationId xmlns:a16="http://schemas.microsoft.com/office/drawing/2014/main" id="{34DACD69-8AD5-4975-AB47-A6635CCD79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56777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ne pane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0F96E-9999-4005-8473-826D5DCE2DEE}"/>
              </a:ext>
            </a:extLst>
          </p:cNvPr>
          <p:cNvSpPr/>
          <p:nvPr userDrawn="1"/>
        </p:nvSpPr>
        <p:spPr>
          <a:xfrm>
            <a:off x="0"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4" name="Title 1">
            <a:extLst>
              <a:ext uri="{FF2B5EF4-FFF2-40B4-BE49-F238E27FC236}">
                <a16:creationId xmlns:a16="http://schemas.microsoft.com/office/drawing/2014/main" id="{55DD33AA-4B09-4A58-994F-E3F683B34D71}"/>
              </a:ext>
            </a:extLst>
          </p:cNvPr>
          <p:cNvSpPr>
            <a:spLocks noGrp="1"/>
          </p:cNvSpPr>
          <p:nvPr>
            <p:ph type="title" hasCustomPrompt="1"/>
          </p:nvPr>
        </p:nvSpPr>
        <p:spPr>
          <a:xfrm>
            <a:off x="579556" y="0"/>
            <a:ext cx="2958302" cy="6425581"/>
          </a:xfrm>
        </p:spPr>
        <p:txBody>
          <a:bodyPr anchor="ctr"/>
          <a:lstStyle>
            <a:lvl1pPr>
              <a:defRPr>
                <a:solidFill>
                  <a:schemeClr val="tx2"/>
                </a:solidFill>
              </a:defRPr>
            </a:lvl1pPr>
          </a:lstStyle>
          <a:p>
            <a:r>
              <a:rPr lang="en-US"/>
              <a:t>Click to add title </a:t>
            </a:r>
            <a:br>
              <a:rPr lang="en-US"/>
            </a:br>
            <a:r>
              <a:rPr lang="en-US"/>
              <a:t>here for one panel comparison slide</a:t>
            </a:r>
          </a:p>
        </p:txBody>
      </p:sp>
      <p:sp>
        <p:nvSpPr>
          <p:cNvPr id="5" name="Content Placeholder 3">
            <a:extLst>
              <a:ext uri="{FF2B5EF4-FFF2-40B4-BE49-F238E27FC236}">
                <a16:creationId xmlns:a16="http://schemas.microsoft.com/office/drawing/2014/main" id="{078994F5-387B-48FA-B709-91852EBD4CB0}"/>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accent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a:t>Header</a:t>
            </a:r>
          </a:p>
          <a:p>
            <a:pPr lvl="1"/>
            <a:r>
              <a:rPr lang="en-US"/>
              <a:t>First-level</a:t>
            </a:r>
          </a:p>
        </p:txBody>
      </p:sp>
      <p:sp>
        <p:nvSpPr>
          <p:cNvPr id="6" name="Content Placeholder 3">
            <a:extLst>
              <a:ext uri="{FF2B5EF4-FFF2-40B4-BE49-F238E27FC236}">
                <a16:creationId xmlns:a16="http://schemas.microsoft.com/office/drawing/2014/main" id="{CF3CDB29-94D9-41A9-82E8-931EF5F69E19}"/>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accent2"/>
                </a:solidFill>
                <a:latin typeface="+mn-lt"/>
              </a:defRPr>
            </a:lvl1pPr>
            <a:lvl2pPr marL="0" indent="0" algn="ctr">
              <a:spcBef>
                <a:spcPts val="1800"/>
              </a:spcBef>
              <a:buClrTx/>
              <a:buFontTx/>
              <a:buNone/>
              <a:defRPr lang="en-US" sz="1500" dirty="0" smtClean="0">
                <a:solidFill>
                  <a:schemeClr val="tx2"/>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sp>
        <p:nvSpPr>
          <p:cNvPr id="7" name="TextBox 6">
            <a:extLst>
              <a:ext uri="{FF2B5EF4-FFF2-40B4-BE49-F238E27FC236}">
                <a16:creationId xmlns:a16="http://schemas.microsoft.com/office/drawing/2014/main" id="{2353A249-AC1F-4108-8097-298E4A9B2AEB}"/>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latin typeface="+mn-lt"/>
              </a:rPr>
              <a:t>©2022 CVS Health and/or one of its affiliates. Confidential and proprietary.</a:t>
            </a:r>
          </a:p>
        </p:txBody>
      </p:sp>
      <p:sp>
        <p:nvSpPr>
          <p:cNvPr id="8" name="Content Placeholder 8">
            <a:extLst>
              <a:ext uri="{FF2B5EF4-FFF2-40B4-BE49-F238E27FC236}">
                <a16:creationId xmlns:a16="http://schemas.microsoft.com/office/drawing/2014/main" id="{626E84EC-56CC-4EFF-B8DB-0BB161DEE752}"/>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pic>
        <p:nvPicPr>
          <p:cNvPr id="9" name="Graphic 8" descr="CVS Health logo">
            <a:extLst>
              <a:ext uri="{FF2B5EF4-FFF2-40B4-BE49-F238E27FC236}">
                <a16:creationId xmlns:a16="http://schemas.microsoft.com/office/drawing/2014/main" id="{13BA8396-AC7A-4B1B-9869-DD414BCB2A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843804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30E9904-95CA-4355-B234-1DDA8EC1512E}"/>
              </a:ext>
            </a:extLst>
          </p:cNvPr>
          <p:cNvSpPr>
            <a:spLocks noGrp="1"/>
          </p:cNvSpPr>
          <p:nvPr>
            <p:ph type="title" hasCustomPrompt="1"/>
          </p:nvPr>
        </p:nvSpPr>
        <p:spPr>
          <a:xfrm>
            <a:off x="588240" y="0"/>
            <a:ext cx="2958302" cy="6425581"/>
          </a:xfrm>
        </p:spPr>
        <p:txBody>
          <a:bodyPr anchor="ctr"/>
          <a:lstStyle>
            <a:lvl1pPr>
              <a:defRPr>
                <a:solidFill>
                  <a:schemeClr val="tx2"/>
                </a:solidFill>
              </a:defRPr>
            </a:lvl1pPr>
          </a:lstStyle>
          <a:p>
            <a:r>
              <a:rPr lang="en-US"/>
              <a:t>Click to add </a:t>
            </a:r>
            <a:br>
              <a:rPr lang="en-US"/>
            </a:br>
            <a:r>
              <a:rPr lang="en-US"/>
              <a:t>title here for comparison slide</a:t>
            </a:r>
          </a:p>
        </p:txBody>
      </p:sp>
      <p:sp>
        <p:nvSpPr>
          <p:cNvPr id="27" name="Rectangle 26">
            <a:extLst>
              <a:ext uri="{FF2B5EF4-FFF2-40B4-BE49-F238E27FC236}">
                <a16:creationId xmlns:a16="http://schemas.microsoft.com/office/drawing/2014/main" id="{CFACB8A6-3813-48D2-B8CE-038DD1E42B32}"/>
              </a:ext>
            </a:extLst>
          </p:cNvPr>
          <p:cNvSpPr/>
          <p:nvPr userDrawn="1"/>
        </p:nvSpPr>
        <p:spPr>
          <a:xfrm>
            <a:off x="218661" y="6241774"/>
            <a:ext cx="5585791" cy="61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23" name="Rectangle 22">
            <a:extLst>
              <a:ext uri="{FF2B5EF4-FFF2-40B4-BE49-F238E27FC236}">
                <a16:creationId xmlns:a16="http://schemas.microsoft.com/office/drawing/2014/main" id="{B5FE79D5-35B2-49F2-B15D-DA1A165F3786}"/>
              </a:ext>
            </a:extLst>
          </p:cNvPr>
          <p:cNvSpPr/>
          <p:nvPr userDrawn="1"/>
        </p:nvSpPr>
        <p:spPr>
          <a:xfrm>
            <a:off x="4061837"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18931" y="0"/>
            <a:ext cx="40698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21" name="Content Placeholder 3">
            <a:extLst>
              <a:ext uri="{FF2B5EF4-FFF2-40B4-BE49-F238E27FC236}">
                <a16:creationId xmlns:a16="http://schemas.microsoft.com/office/drawing/2014/main" id="{3E63A43E-9184-464B-AD62-08609C3C2EFC}"/>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tx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a:t>Header</a:t>
            </a:r>
          </a:p>
          <a:p>
            <a:pPr lvl="1"/>
            <a:r>
              <a:rPr lang="en-US"/>
              <a:t>First-level</a:t>
            </a:r>
          </a:p>
        </p:txBody>
      </p:sp>
      <p:sp>
        <p:nvSpPr>
          <p:cNvPr id="24" name="Content Placeholder 3">
            <a:extLst>
              <a:ext uri="{FF2B5EF4-FFF2-40B4-BE49-F238E27FC236}">
                <a16:creationId xmlns:a16="http://schemas.microsoft.com/office/drawing/2014/main" id="{6C89E4A5-6F21-4ECD-BCA6-5B29AF1FC1C0}"/>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bg1"/>
                </a:solidFill>
                <a:latin typeface="+mn-lt"/>
              </a:defRPr>
            </a:lvl1pPr>
            <a:lvl2pPr marL="0" indent="0" algn="ctr">
              <a:spcBef>
                <a:spcPts val="1800"/>
              </a:spcBef>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sp>
        <p:nvSpPr>
          <p:cNvPr id="12" name="Content Placeholder 8">
            <a:extLst>
              <a:ext uri="{FF2B5EF4-FFF2-40B4-BE49-F238E27FC236}">
                <a16:creationId xmlns:a16="http://schemas.microsoft.com/office/drawing/2014/main" id="{B85E3D7A-E4BF-4A7D-9F9D-FA3F7C08C1B5}"/>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7C12D33-4DA3-44B4-89CC-DF923CD99418}"/>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rPr>
              <a:t>©2022 Aetna Inc.</a:t>
            </a:r>
          </a:p>
        </p:txBody>
      </p:sp>
      <p:pic>
        <p:nvPicPr>
          <p:cNvPr id="11" name="Graphic 10" descr="Aetna logo">
            <a:extLst>
              <a:ext uri="{FF2B5EF4-FFF2-40B4-BE49-F238E27FC236}">
                <a16:creationId xmlns:a16="http://schemas.microsoft.com/office/drawing/2014/main" id="{3A200E09-15FE-4BFC-98F3-EDF73D4F45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77750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15" name="Text Placeholder 4"/>
          <p:cNvSpPr>
            <a:spLocks noGrp="1"/>
          </p:cNvSpPr>
          <p:nvPr>
            <p:ph type="body" sz="quarter" idx="17" hasCustomPrompt="1"/>
          </p:nvPr>
        </p:nvSpPr>
        <p:spPr>
          <a:xfrm>
            <a:off x="557784" y="3765543"/>
            <a:ext cx="3582017"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
        <p:nvSpPr>
          <p:cNvPr id="2" name="Title 1"/>
          <p:cNvSpPr>
            <a:spLocks noGrp="1"/>
          </p:cNvSpPr>
          <p:nvPr>
            <p:ph type="ctrTitle" hasCustomPrompt="1"/>
          </p:nvPr>
        </p:nvSpPr>
        <p:spPr>
          <a:xfrm>
            <a:off x="557786" y="1516927"/>
            <a:ext cx="4681728" cy="2011680"/>
          </a:xfrm>
        </p:spPr>
        <p:txBody>
          <a:bodyPr rIns="0" anchor="b" anchorCtr="0"/>
          <a:lstStyle>
            <a:lvl1pPr>
              <a:lnSpc>
                <a:spcPct val="90000"/>
              </a:lnSpc>
              <a:defRPr sz="4000">
                <a:solidFill>
                  <a:schemeClr val="bg1"/>
                </a:solidFill>
              </a:defRPr>
            </a:lvl1pPr>
          </a:lstStyle>
          <a:p>
            <a:r>
              <a:rPr lang="en-US"/>
              <a:t>Click to add title</a:t>
            </a:r>
          </a:p>
        </p:txBody>
      </p:sp>
      <p:pic>
        <p:nvPicPr>
          <p:cNvPr id="8" name="Graphic 7" descr="Aetna logo in white">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542" y="6044340"/>
            <a:ext cx="1994679" cy="394553"/>
          </a:xfrm>
          <a:prstGeom prst="rect">
            <a:avLst/>
          </a:prstGeom>
        </p:spPr>
      </p:pic>
    </p:spTree>
    <p:extLst>
      <p:ext uri="{BB962C8B-B14F-4D97-AF65-F5344CB8AC3E}">
        <p14:creationId xmlns:p14="http://schemas.microsoft.com/office/powerpoint/2010/main" val="2090301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557784" y="1765300"/>
            <a:ext cx="4882896"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5" name="Graphic 4" descr="Aetna logo in white">
            <a:extLst>
              <a:ext uri="{FF2B5EF4-FFF2-40B4-BE49-F238E27FC236}">
                <a16:creationId xmlns:a16="http://schemas.microsoft.com/office/drawing/2014/main" id="{666EA0DF-F886-4CC9-B5FB-7E5F20F2D3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27000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6738938" y="1765300"/>
            <a:ext cx="4882896"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5" name="Content Placeholder 8">
            <a:extLst>
              <a:ext uri="{FF2B5EF4-FFF2-40B4-BE49-F238E27FC236}">
                <a16:creationId xmlns:a16="http://schemas.microsoft.com/office/drawing/2014/main" id="{3AE98730-9299-44AA-A63E-FDE64F3846E4}"/>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B43D88-C089-4B51-9269-37A1F89F0242}"/>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rPr>
              <a:t>©2022 Aetna Inc.</a:t>
            </a:r>
          </a:p>
        </p:txBody>
      </p:sp>
    </p:spTree>
    <p:extLst>
      <p:ext uri="{BB962C8B-B14F-4D97-AF65-F5344CB8AC3E}">
        <p14:creationId xmlns:p14="http://schemas.microsoft.com/office/powerpoint/2010/main" val="1148326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8" name="Rectangle 7">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pic>
        <p:nvPicPr>
          <p:cNvPr id="7" name="Graphic 6" descr="Aetna logo in white">
            <a:extLst>
              <a:ext uri="{FF2B5EF4-FFF2-40B4-BE49-F238E27FC236}">
                <a16:creationId xmlns:a16="http://schemas.microsoft.com/office/drawing/2014/main" id="{4BD54685-DA3E-4475-9E14-84E4A5E7A3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1583824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1"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D74CD6E0-706F-4864-8E7F-5B2C2BAE21FA}"/>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bg1"/>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bg1"/>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67AB6A1-5D85-4EC0-A353-F24B3707E18B}"/>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bg1"/>
                </a:solidFill>
              </a:rPr>
              <a:t>©2022 Aetna Inc.</a:t>
            </a:r>
          </a:p>
        </p:txBody>
      </p:sp>
    </p:spTree>
    <p:extLst>
      <p:ext uri="{BB962C8B-B14F-4D97-AF65-F5344CB8AC3E}">
        <p14:creationId xmlns:p14="http://schemas.microsoft.com/office/powerpoint/2010/main" val="3728517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nfographic Righ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72A0B-3F66-4BE5-ABC2-DBBCAA26670E}"/>
              </a:ext>
            </a:extLst>
          </p:cNvPr>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1964CD8D-F9FC-4E28-9F6A-6AB51FF354D5}"/>
              </a:ext>
            </a:extLst>
          </p:cNvPr>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2AA3D8E1-3CCE-42A5-88D6-38F615FADD4D}"/>
              </a:ext>
            </a:extLst>
          </p:cNvPr>
          <p:cNvSpPr/>
          <p:nvPr userDrawn="1"/>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pic>
        <p:nvPicPr>
          <p:cNvPr id="7" name="Graphic 6" descr="Aetna logo">
            <a:extLst>
              <a:ext uri="{FF2B5EF4-FFF2-40B4-BE49-F238E27FC236}">
                <a16:creationId xmlns:a16="http://schemas.microsoft.com/office/drawing/2014/main" id="{218041A6-3305-4B17-8982-53F564923B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4092899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image lef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1167E6-91BB-4319-852F-02EF2DA543CE}"/>
              </a:ext>
            </a:extLst>
          </p:cNvPr>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69A642C1-A41C-40AD-BDFB-B8D181AC8784}"/>
              </a:ext>
            </a:extLst>
          </p:cNvPr>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12FD3486-B3F5-43BE-9108-5DEA0679272C}"/>
              </a:ext>
            </a:extLst>
          </p:cNvPr>
          <p:cNvSpPr/>
          <p:nvPr userDrawn="1"/>
        </p:nvSpPr>
        <p:spPr>
          <a:xfrm>
            <a:off x="-1"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9" name="Content Placeholder 8">
            <a:extLst>
              <a:ext uri="{FF2B5EF4-FFF2-40B4-BE49-F238E27FC236}">
                <a16:creationId xmlns:a16="http://schemas.microsoft.com/office/drawing/2014/main" id="{59DBF3D3-329B-4655-97AF-A171231E7CD1}"/>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C8E0971-C5DA-4313-A36C-00C77410B992}"/>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rPr>
              <a:t>©2022 Aetna Inc.</a:t>
            </a:r>
          </a:p>
        </p:txBody>
      </p:sp>
    </p:spTree>
    <p:extLst>
      <p:ext uri="{BB962C8B-B14F-4D97-AF65-F5344CB8AC3E}">
        <p14:creationId xmlns:p14="http://schemas.microsoft.com/office/powerpoint/2010/main" val="428860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3" y="1764792"/>
            <a:ext cx="4702280" cy="1463040"/>
          </a:xfrm>
        </p:spPr>
        <p:txBody>
          <a:bodyPr rIns="0" anchor="b"/>
          <a:lstStyle>
            <a:lvl1pPr marL="171450" indent="-171450">
              <a:lnSpc>
                <a:spcPct val="95000"/>
              </a:lnSpc>
              <a:tabLst>
                <a:tab pos="171450" algn="l"/>
              </a:tabLst>
              <a:defRPr>
                <a:solidFill>
                  <a:schemeClr val="tx2"/>
                </a:solidFill>
              </a:defRPr>
            </a:lvl1pPr>
          </a:lstStyle>
          <a:p>
            <a:r>
              <a:rPr lang="en-US"/>
              <a:t>“	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715222" y="3590382"/>
            <a:ext cx="4572000" cy="161925"/>
          </a:xfrm>
          <a:prstGeom prst="rect">
            <a:avLst/>
          </a:prstGeom>
          <a:noFill/>
        </p:spPr>
        <p:txBody>
          <a:bodyPr>
            <a:noAutofit/>
          </a:bodyPr>
          <a:lstStyle>
            <a:lvl1pPr>
              <a:defRPr sz="1300" cap="none" baseline="0">
                <a:solidFill>
                  <a:schemeClr val="tx2"/>
                </a:solidFill>
              </a:defRPr>
            </a:lvl1pPr>
          </a:lstStyle>
          <a:p>
            <a:pPr lvl="0"/>
            <a:r>
              <a:rPr lang="en-US"/>
              <a:t>Click to add author</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8" name="Graphic 7" descr="Aetna logo in white">
            <a:extLst>
              <a:ext uri="{FF2B5EF4-FFF2-40B4-BE49-F238E27FC236}">
                <a16:creationId xmlns:a16="http://schemas.microsoft.com/office/drawing/2014/main" id="{2DF157E4-C8B3-40A1-98DD-E537BF84D0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3879276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213" y="2180108"/>
            <a:ext cx="7168896" cy="1463040"/>
          </a:xfrm>
        </p:spPr>
        <p:txBody>
          <a:bodyPr rIns="0"/>
          <a:lstStyle>
            <a:lvl1pPr>
              <a:defRPr>
                <a:solidFill>
                  <a:schemeClr val="tx2"/>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1"/>
            <a:ext cx="4572000" cy="161925"/>
          </a:xfrm>
          <a:prstGeom prst="rect">
            <a:avLst/>
          </a:prstGeom>
          <a:noFill/>
        </p:spPr>
        <p:txBody>
          <a:bodyPr>
            <a:noAutofit/>
          </a:bodyPr>
          <a:lstStyle>
            <a:lvl1pPr>
              <a:defRPr sz="1300" cap="none"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4143773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E5400-9551-4441-A3A1-727FA1855083}"/>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Next steps</a:t>
            </a:r>
          </a:p>
        </p:txBody>
      </p:sp>
      <p:sp>
        <p:nvSpPr>
          <p:cNvPr id="5" name="Content Placeholder 2"/>
          <p:cNvSpPr>
            <a:spLocks noGrp="1"/>
          </p:cNvSpPr>
          <p:nvPr>
            <p:ph sz="half" idx="1" hasCustomPrompt="1"/>
          </p:nvPr>
        </p:nvSpPr>
        <p:spPr bwMode="gray">
          <a:xfrm>
            <a:off x="1970122"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1</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6" name="Content Placeholder 2"/>
          <p:cNvSpPr>
            <a:spLocks noGrp="1"/>
          </p:cNvSpPr>
          <p:nvPr>
            <p:ph sz="half" idx="10" hasCustomPrompt="1"/>
          </p:nvPr>
        </p:nvSpPr>
        <p:spPr bwMode="gray">
          <a:xfrm>
            <a:off x="4818888"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2</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10" name="Content Placeholder 2"/>
          <p:cNvSpPr>
            <a:spLocks noGrp="1"/>
          </p:cNvSpPr>
          <p:nvPr>
            <p:ph sz="half" idx="11" hasCustomPrompt="1"/>
          </p:nvPr>
        </p:nvSpPr>
        <p:spPr bwMode="gray">
          <a:xfrm>
            <a:off x="7662672" y="2110424"/>
            <a:ext cx="2505456" cy="3630620"/>
          </a:xfrm>
        </p:spPr>
        <p:txBody>
          <a:bodyPr vert="horz" lIns="0" tIns="0" rIns="0" bIns="0" rtlCol="0">
            <a:noAutofit/>
          </a:bodyPr>
          <a:lstStyle>
            <a:lvl1pPr algn="ctr">
              <a:lnSpc>
                <a:spcPct val="105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3</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Tree>
    <p:extLst>
      <p:ext uri="{BB962C8B-B14F-4D97-AF65-F5344CB8AC3E}">
        <p14:creationId xmlns:p14="http://schemas.microsoft.com/office/powerpoint/2010/main" val="2881652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8200F-1EB3-4B0D-BB1C-940C25A49887}"/>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In closing</a:t>
            </a:r>
          </a:p>
        </p:txBody>
      </p:sp>
      <p:sp>
        <p:nvSpPr>
          <p:cNvPr id="4" name="Content Placeholder 2"/>
          <p:cNvSpPr>
            <a:spLocks noGrp="1"/>
          </p:cNvSpPr>
          <p:nvPr>
            <p:ph idx="1" hasCustomPrompt="1"/>
          </p:nvPr>
        </p:nvSpPr>
        <p:spPr bwMode="gray">
          <a:xfrm>
            <a:off x="557784" y="1767532"/>
            <a:ext cx="8586216" cy="397764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63943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3809" y="472169"/>
            <a:ext cx="1617485" cy="319943"/>
          </a:xfrm>
          <a:prstGeom prst="rect">
            <a:avLst/>
          </a:prstGeom>
        </p:spPr>
      </p:pic>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n-lt"/>
            </a:endParaRPr>
          </a:p>
        </p:txBody>
      </p:sp>
      <p:sp>
        <p:nvSpPr>
          <p:cNvPr id="8"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Subtitle 2">
            <a:extLst>
              <a:ext uri="{FF2B5EF4-FFF2-40B4-BE49-F238E27FC236}">
                <a16:creationId xmlns:a16="http://schemas.microsoft.com/office/drawing/2014/main" id="{92CF9373-AAFA-4754-A372-B47A6FB26F68}"/>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9" name="Title 1">
            <a:extLst>
              <a:ext uri="{FF2B5EF4-FFF2-40B4-BE49-F238E27FC236}">
                <a16:creationId xmlns:a16="http://schemas.microsoft.com/office/drawing/2014/main" id="{C7B46645-5DB5-4EA2-8E9E-C4C9A3DB6989}"/>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a:t>Click to add title</a:t>
            </a:r>
          </a:p>
        </p:txBody>
      </p:sp>
      <p:pic>
        <p:nvPicPr>
          <p:cNvPr id="12" name="Graphic 11" descr="Aetna logo in white">
            <a:extLst>
              <a:ext uri="{FF2B5EF4-FFF2-40B4-BE49-F238E27FC236}">
                <a16:creationId xmlns:a16="http://schemas.microsoft.com/office/drawing/2014/main" id="{B27804AA-F02D-904A-AD3F-A5D5739589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2982169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a:t>
            </a:r>
          </a:p>
        </p:txBody>
      </p:sp>
    </p:spTree>
    <p:extLst>
      <p:ext uri="{BB962C8B-B14F-4D97-AF65-F5344CB8AC3E}">
        <p14:creationId xmlns:p14="http://schemas.microsoft.com/office/powerpoint/2010/main" val="3633916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63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1F70-C83F-4915-A55C-CF9D7C4CEB76}"/>
              </a:ext>
            </a:extLst>
          </p:cNvPr>
          <p:cNvSpPr>
            <a:spLocks noGrp="1"/>
          </p:cNvSpPr>
          <p:nvPr>
            <p:ph type="title" hasCustomPrompt="1"/>
          </p:nvPr>
        </p:nvSpPr>
        <p:spPr>
          <a:xfrm>
            <a:off x="557784" y="-344516"/>
            <a:ext cx="11023255" cy="264306"/>
          </a:xfrm>
        </p:spPr>
        <p:txBody>
          <a:bodyPr anchor="b"/>
          <a:lstStyle>
            <a:lvl1pPr>
              <a:defRPr sz="1400"/>
            </a:lvl1pPr>
          </a:lstStyle>
          <a:p>
            <a:r>
              <a:rPr lang="en-US"/>
              <a:t>Title for slide built on the blank accessibility master</a:t>
            </a:r>
          </a:p>
        </p:txBody>
      </p:sp>
    </p:spTree>
    <p:extLst>
      <p:ext uri="{BB962C8B-B14F-4D97-AF65-F5344CB8AC3E}">
        <p14:creationId xmlns:p14="http://schemas.microsoft.com/office/powerpoint/2010/main" val="2605116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8" name="Title 7">
            <a:extLst>
              <a:ext uri="{FF2B5EF4-FFF2-40B4-BE49-F238E27FC236}">
                <a16:creationId xmlns:a16="http://schemas.microsoft.com/office/drawing/2014/main" id="{1C551DC1-11AC-42C9-8CB3-4FB83FD45BC9}"/>
              </a:ext>
            </a:extLst>
          </p:cNvPr>
          <p:cNvSpPr>
            <a:spLocks noGrp="1"/>
          </p:cNvSpPr>
          <p:nvPr>
            <p:ph type="title" hasCustomPrompt="1"/>
          </p:nvPr>
        </p:nvSpPr>
        <p:spPr>
          <a:xfrm>
            <a:off x="847717" y="1188272"/>
            <a:ext cx="3774730" cy="713232"/>
          </a:xfrm>
        </p:spPr>
        <p:txBody>
          <a:bodyPr/>
          <a:lstStyle>
            <a:lvl1pPr>
              <a:defRPr sz="5400">
                <a:solidFill>
                  <a:schemeClr val="bg1"/>
                </a:solidFill>
              </a:defRPr>
            </a:lvl1pPr>
          </a:lstStyle>
          <a:p>
            <a:r>
              <a:rPr lang="en-US"/>
              <a:t>Closing slide</a:t>
            </a:r>
          </a:p>
        </p:txBody>
      </p:sp>
    </p:spTree>
    <p:extLst>
      <p:ext uri="{BB962C8B-B14F-4D97-AF65-F5344CB8AC3E}">
        <p14:creationId xmlns:p14="http://schemas.microsoft.com/office/powerpoint/2010/main" val="1258669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86AF3C-6D1C-4D8B-80F4-510F140C3483}"/>
              </a:ext>
            </a:extLst>
          </p:cNvPr>
          <p:cNvSpPr>
            <a:spLocks noGrp="1"/>
          </p:cNvSpPr>
          <p:nvPr>
            <p:ph type="title" hasCustomPrompt="1"/>
          </p:nvPr>
        </p:nvSpPr>
        <p:spPr>
          <a:xfrm>
            <a:off x="1098445" y="3017954"/>
            <a:ext cx="9991935" cy="713232"/>
          </a:xfrm>
        </p:spPr>
        <p:txBody>
          <a:bodyPr/>
          <a:lstStyle>
            <a:lvl1pPr algn="ctr">
              <a:defRPr sz="5400">
                <a:solidFill>
                  <a:schemeClr val="accent2"/>
                </a:solidFill>
              </a:defRPr>
            </a:lvl1pPr>
          </a:lstStyle>
          <a:p>
            <a:r>
              <a:rPr lang="en-US"/>
              <a:t>Closing slide</a:t>
            </a:r>
          </a:p>
        </p:txBody>
      </p:sp>
    </p:spTree>
    <p:extLst>
      <p:ext uri="{BB962C8B-B14F-4D97-AF65-F5344CB8AC3E}">
        <p14:creationId xmlns:p14="http://schemas.microsoft.com/office/powerpoint/2010/main" val="3548015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VS logo on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13" name="Title 1">
            <a:extLst>
              <a:ext uri="{FF2B5EF4-FFF2-40B4-BE49-F238E27FC236}">
                <a16:creationId xmlns:a16="http://schemas.microsoft.com/office/drawing/2014/main" id="{67519E24-EA44-44E4-8587-7A08DC99D588}"/>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a:t>Aetna logo on white background</a:t>
            </a:r>
          </a:p>
        </p:txBody>
      </p:sp>
      <p:pic>
        <p:nvPicPr>
          <p:cNvPr id="5" name="Graphic 4" descr="Aetna logo">
            <a:extLst>
              <a:ext uri="{FF2B5EF4-FFF2-40B4-BE49-F238E27FC236}">
                <a16:creationId xmlns:a16="http://schemas.microsoft.com/office/drawing/2014/main" id="{080ABFA9-0C8E-412B-A94E-D641E8DBBC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8" y="2928938"/>
            <a:ext cx="4594568" cy="908819"/>
          </a:xfrm>
          <a:prstGeom prst="rect">
            <a:avLst/>
          </a:prstGeom>
        </p:spPr>
      </p:pic>
    </p:spTree>
    <p:extLst>
      <p:ext uri="{BB962C8B-B14F-4D97-AF65-F5344CB8AC3E}">
        <p14:creationId xmlns:p14="http://schemas.microsoft.com/office/powerpoint/2010/main" val="3804135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11" name="Title 1">
            <a:extLst>
              <a:ext uri="{FF2B5EF4-FFF2-40B4-BE49-F238E27FC236}">
                <a16:creationId xmlns:a16="http://schemas.microsoft.com/office/drawing/2014/main" id="{E33B14B6-B371-42B3-8BC3-E203B9570C03}"/>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a:t>Aetna logo on violet background</a:t>
            </a:r>
          </a:p>
        </p:txBody>
      </p:sp>
      <p:pic>
        <p:nvPicPr>
          <p:cNvPr id="5" name="Graphic 4" descr="Aetna logo on white">
            <a:extLst>
              <a:ext uri="{FF2B5EF4-FFF2-40B4-BE49-F238E27FC236}">
                <a16:creationId xmlns:a16="http://schemas.microsoft.com/office/drawing/2014/main" id="{38DDB345-D600-4A1F-9A3A-C63791716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8" y="2928938"/>
            <a:ext cx="4594568" cy="908819"/>
          </a:xfrm>
          <a:prstGeom prst="rect">
            <a:avLst/>
          </a:prstGeom>
        </p:spPr>
      </p:pic>
    </p:spTree>
    <p:extLst>
      <p:ext uri="{BB962C8B-B14F-4D97-AF65-F5344CB8AC3E}">
        <p14:creationId xmlns:p14="http://schemas.microsoft.com/office/powerpoint/2010/main" val="109761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2" name="Graphic 11" descr="Aetna logo">
            <a:extLst>
              <a:ext uri="{FF2B5EF4-FFF2-40B4-BE49-F238E27FC236}">
                <a16:creationId xmlns:a16="http://schemas.microsoft.com/office/drawing/2014/main" id="{85A4C780-80AC-466E-8B72-545685076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29"/>
            <a:ext cx="1617485" cy="319943"/>
          </a:xfrm>
          <a:prstGeom prst="rect">
            <a:avLst/>
          </a:prstGeom>
        </p:spPr>
      </p:pic>
      <p:sp>
        <p:nvSpPr>
          <p:cNvPr id="7"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9" name="Subtitle 2">
            <a:extLst>
              <a:ext uri="{FF2B5EF4-FFF2-40B4-BE49-F238E27FC236}">
                <a16:creationId xmlns:a16="http://schemas.microsoft.com/office/drawing/2014/main" id="{8356AF0F-B4B5-4642-8B1D-6FB4F283BC05}"/>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8" name="Title 1">
            <a:extLst>
              <a:ext uri="{FF2B5EF4-FFF2-40B4-BE49-F238E27FC236}">
                <a16:creationId xmlns:a16="http://schemas.microsoft.com/office/drawing/2014/main" id="{BE17256E-A2A0-4812-8FEF-A5E317147D85}"/>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accent2"/>
                </a:solidFill>
              </a:defRPr>
            </a:lvl1pPr>
          </a:lstStyle>
          <a:p>
            <a:r>
              <a:rPr lang="en-US"/>
              <a:t>Click to add title</a:t>
            </a:r>
          </a:p>
        </p:txBody>
      </p:sp>
    </p:spTree>
    <p:extLst>
      <p:ext uri="{BB962C8B-B14F-4D97-AF65-F5344CB8AC3E}">
        <p14:creationId xmlns:p14="http://schemas.microsoft.com/office/powerpoint/2010/main" val="40273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descr="Aetna logo">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584" y="439120"/>
            <a:ext cx="2116649"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4412" y="0"/>
            <a:ext cx="6094413"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
        <p:nvSpPr>
          <p:cNvPr id="12" name="Text Placeholder 4">
            <a:extLst>
              <a:ext uri="{FF2B5EF4-FFF2-40B4-BE49-F238E27FC236}">
                <a16:creationId xmlns:a16="http://schemas.microsoft.com/office/drawing/2014/main" id="{9DFF007A-F527-4D76-A8EC-8BBA773ED671}"/>
              </a:ext>
            </a:extLst>
          </p:cNvPr>
          <p:cNvSpPr>
            <a:spLocks noGrp="1"/>
          </p:cNvSpPr>
          <p:nvPr>
            <p:ph type="body" sz="quarter" idx="18" hasCustomPrompt="1"/>
          </p:nvPr>
        </p:nvSpPr>
        <p:spPr>
          <a:xfrm>
            <a:off x="557784" y="3886593"/>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a:t>Presenter name</a:t>
            </a:r>
          </a:p>
          <a:p>
            <a:pPr lvl="1"/>
            <a:r>
              <a:rPr lang="en-US"/>
              <a:t>Presenter title</a:t>
            </a:r>
          </a:p>
          <a:p>
            <a:pPr lvl="2"/>
            <a:r>
              <a:rPr lang="en-US"/>
              <a:t>Date</a:t>
            </a:r>
          </a:p>
        </p:txBody>
      </p:sp>
      <p:sp>
        <p:nvSpPr>
          <p:cNvPr id="9" name="Title Placeholder 1">
            <a:extLst>
              <a:ext uri="{FF2B5EF4-FFF2-40B4-BE49-F238E27FC236}">
                <a16:creationId xmlns:a16="http://schemas.microsoft.com/office/drawing/2014/main" id="{A52A5FE8-C3AF-440F-8CF8-4D6ED56877C3}"/>
              </a:ext>
            </a:extLst>
          </p:cNvPr>
          <p:cNvSpPr>
            <a:spLocks noGrp="1"/>
          </p:cNvSpPr>
          <p:nvPr>
            <p:ph type="title" hasCustomPrompt="1"/>
          </p:nvPr>
        </p:nvSpPr>
        <p:spPr>
          <a:xfrm>
            <a:off x="557784" y="1325880"/>
            <a:ext cx="4986530" cy="2331747"/>
          </a:xfrm>
          <a:prstGeom prst="rect">
            <a:avLst/>
          </a:prstGeom>
        </p:spPr>
        <p:txBody>
          <a:bodyPr vert="horz" lIns="0" tIns="0" rIns="0" bIns="0" rtlCol="0" anchor="b" anchorCtr="0">
            <a:noAutofit/>
          </a:bodyPr>
          <a:lstStyle>
            <a:lvl1pPr>
              <a:defRPr sz="4000"/>
            </a:lvl1pPr>
          </a:lstStyle>
          <a:p>
            <a:r>
              <a:rPr lang="en-US"/>
              <a:t>Click to edit title</a:t>
            </a:r>
          </a:p>
        </p:txBody>
      </p:sp>
    </p:spTree>
    <p:extLst>
      <p:ext uri="{BB962C8B-B14F-4D97-AF65-F5344CB8AC3E}">
        <p14:creationId xmlns:p14="http://schemas.microsoft.com/office/powerpoint/2010/main" val="142000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n-lt"/>
            </a:endParaRPr>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0" name="Graphic 9" descr="Aetna logo in white">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4" y="6204229"/>
            <a:ext cx="1617485" cy="319943"/>
          </a:xfrm>
          <a:prstGeom prst="rect">
            <a:avLst/>
          </a:prstGeom>
        </p:spPr>
      </p:pic>
      <p:sp>
        <p:nvSpPr>
          <p:cNvPr id="12" name="Picture Placeholder 5"/>
          <p:cNvSpPr>
            <a:spLocks noGrp="1"/>
          </p:cNvSpPr>
          <p:nvPr>
            <p:ph type="pic" sz="quarter" idx="20" hasCustomPrompt="1"/>
          </p:nvPr>
        </p:nvSpPr>
        <p:spPr>
          <a:xfrm>
            <a:off x="6224556"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Title 1">
            <a:extLst>
              <a:ext uri="{FF2B5EF4-FFF2-40B4-BE49-F238E27FC236}">
                <a16:creationId xmlns:a16="http://schemas.microsoft.com/office/drawing/2014/main" id="{CBE5009A-11CC-47A5-932F-BC74682BB042}"/>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a:t>Click to add title</a:t>
            </a:r>
          </a:p>
        </p:txBody>
      </p:sp>
      <p:sp>
        <p:nvSpPr>
          <p:cNvPr id="13" name="Subtitle 2">
            <a:extLst>
              <a:ext uri="{FF2B5EF4-FFF2-40B4-BE49-F238E27FC236}">
                <a16:creationId xmlns:a16="http://schemas.microsoft.com/office/drawing/2014/main" id="{F3D11371-C8EA-4514-A86E-85C08472B5D2}"/>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79155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n-lt"/>
            </a:endParaRPr>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2" name="Graphic 11" descr="Aetna logo in white">
            <a:extLst>
              <a:ext uri="{FF2B5EF4-FFF2-40B4-BE49-F238E27FC236}">
                <a16:creationId xmlns:a16="http://schemas.microsoft.com/office/drawing/2014/main" id="{06475B8F-B8C0-4893-8022-E40A826D2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1" y="6204229"/>
            <a:ext cx="1617485" cy="319943"/>
          </a:xfrm>
          <a:prstGeom prst="rect">
            <a:avLst/>
          </a:prstGeom>
        </p:spPr>
      </p:pic>
      <p:sp>
        <p:nvSpPr>
          <p:cNvPr id="10" name="Picture Placeholder 5"/>
          <p:cNvSpPr>
            <a:spLocks noGrp="1"/>
          </p:cNvSpPr>
          <p:nvPr>
            <p:ph type="pic" sz="quarter" idx="20" hasCustomPrompt="1"/>
          </p:nvPr>
        </p:nvSpPr>
        <p:spPr>
          <a:xfrm>
            <a:off x="4627249"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3" name="Title 1">
            <a:extLst>
              <a:ext uri="{FF2B5EF4-FFF2-40B4-BE49-F238E27FC236}">
                <a16:creationId xmlns:a16="http://schemas.microsoft.com/office/drawing/2014/main" id="{B6C16638-4EFC-48EF-86DF-0AB84F152371}"/>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a:t>Click to add title</a:t>
            </a:r>
          </a:p>
        </p:txBody>
      </p:sp>
      <p:sp>
        <p:nvSpPr>
          <p:cNvPr id="11" name="Subtitle 2">
            <a:extLst>
              <a:ext uri="{FF2B5EF4-FFF2-40B4-BE49-F238E27FC236}">
                <a16:creationId xmlns:a16="http://schemas.microsoft.com/office/drawing/2014/main" id="{7CC3FC45-9658-4F6F-8E6A-7FDBA811DCBF}"/>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357496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365"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6" name="Picture Placeholder 5"/>
          <p:cNvSpPr>
            <a:spLocks noGrp="1"/>
          </p:cNvSpPr>
          <p:nvPr>
            <p:ph type="pic" sz="quarter" idx="20" hasCustomPrompt="1"/>
          </p:nvPr>
        </p:nvSpPr>
        <p:spPr>
          <a:xfrm>
            <a:off x="6224556"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pic>
        <p:nvPicPr>
          <p:cNvPr id="11" name="Graphic 10" descr="Aetna logo">
            <a:extLst>
              <a:ext uri="{FF2B5EF4-FFF2-40B4-BE49-F238E27FC236}">
                <a16:creationId xmlns:a16="http://schemas.microsoft.com/office/drawing/2014/main" id="{7E48704A-AC67-4DC9-B36E-E4847EA3F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4" y="6204229"/>
            <a:ext cx="1617485" cy="319943"/>
          </a:xfrm>
          <a:prstGeom prst="rect">
            <a:avLst/>
          </a:prstGeom>
        </p:spPr>
      </p:pic>
      <p:sp>
        <p:nvSpPr>
          <p:cNvPr id="12" name="Title 1">
            <a:extLst>
              <a:ext uri="{FF2B5EF4-FFF2-40B4-BE49-F238E27FC236}">
                <a16:creationId xmlns:a16="http://schemas.microsoft.com/office/drawing/2014/main" id="{DEE4A196-0617-4CD0-9E7F-B18A397F30D3}"/>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accent2"/>
                </a:solidFill>
              </a:defRPr>
            </a:lvl1pPr>
          </a:lstStyle>
          <a:p>
            <a:r>
              <a:rPr lang="en-US"/>
              <a:t>Click to add title</a:t>
            </a:r>
          </a:p>
        </p:txBody>
      </p:sp>
      <p:sp>
        <p:nvSpPr>
          <p:cNvPr id="10" name="Subtitle 2">
            <a:extLst>
              <a:ext uri="{FF2B5EF4-FFF2-40B4-BE49-F238E27FC236}">
                <a16:creationId xmlns:a16="http://schemas.microsoft.com/office/drawing/2014/main" id="{6F30C31B-2085-4487-8C9A-08D20BC1EC6C}"/>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Tree>
    <p:extLst>
      <p:ext uri="{BB962C8B-B14F-4D97-AF65-F5344CB8AC3E}">
        <p14:creationId xmlns:p14="http://schemas.microsoft.com/office/powerpoint/2010/main" val="9411238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descr="Aetna logo">
            <a:extLst>
              <a:ext uri="{FF2B5EF4-FFF2-40B4-BE49-F238E27FC236}">
                <a16:creationId xmlns:a16="http://schemas.microsoft.com/office/drawing/2014/main" id="{090891CB-A8CD-4B61-B5CF-F01AC32761D3}"/>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10685039" y="6352940"/>
            <a:ext cx="932403" cy="184432"/>
          </a:xfrm>
          <a:prstGeom prst="rect">
            <a:avLst/>
          </a:prstGeom>
        </p:spPr>
      </p:pic>
      <p:sp>
        <p:nvSpPr>
          <p:cNvPr id="20" name="Content Placeholder 8"/>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6118871-4A8C-4517-9A46-8863C34DC7FC}"/>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rPr>
              <a:t>©2022 Aetna Inc.</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a:t>Click to edit master title</a:t>
            </a:r>
          </a:p>
        </p:txBody>
      </p:sp>
    </p:spTree>
    <p:extLst>
      <p:ext uri="{BB962C8B-B14F-4D97-AF65-F5344CB8AC3E}">
        <p14:creationId xmlns:p14="http://schemas.microsoft.com/office/powerpoint/2010/main" val="169567996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870" r:id="rId11"/>
    <p:sldLayoutId id="2147483888" r:id="rId12"/>
    <p:sldLayoutId id="2147483889" r:id="rId13"/>
    <p:sldLayoutId id="2147483891" r:id="rId14"/>
    <p:sldLayoutId id="2147483892" r:id="rId15"/>
    <p:sldLayoutId id="2147483940" r:id="rId16"/>
    <p:sldLayoutId id="2147483939" r:id="rId17"/>
    <p:sldLayoutId id="2147483941" r:id="rId18"/>
    <p:sldLayoutId id="2147483871" r:id="rId19"/>
    <p:sldLayoutId id="2147483893" r:id="rId20"/>
    <p:sldLayoutId id="2147483894" r:id="rId21"/>
    <p:sldLayoutId id="2147483896" r:id="rId22"/>
    <p:sldLayoutId id="2147483898" r:id="rId23"/>
    <p:sldLayoutId id="2147483900" r:id="rId24"/>
    <p:sldLayoutId id="2147483901" r:id="rId25"/>
    <p:sldLayoutId id="2147483902" r:id="rId26"/>
    <p:sldLayoutId id="2147483904" r:id="rId27"/>
    <p:sldLayoutId id="2147483942" r:id="rId28"/>
    <p:sldLayoutId id="2147483905" r:id="rId29"/>
    <p:sldLayoutId id="2147483907" r:id="rId30"/>
    <p:sldLayoutId id="2147483909" r:id="rId31"/>
    <p:sldLayoutId id="2147483906" r:id="rId32"/>
    <p:sldLayoutId id="2147483908" r:id="rId33"/>
    <p:sldLayoutId id="2147483927" r:id="rId34"/>
    <p:sldLayoutId id="2147483928" r:id="rId35"/>
    <p:sldLayoutId id="2147483910" r:id="rId36"/>
    <p:sldLayoutId id="2147483911" r:id="rId37"/>
    <p:sldLayoutId id="2147483912" r:id="rId38"/>
    <p:sldLayoutId id="2147483913" r:id="rId39"/>
    <p:sldLayoutId id="2147483878" r:id="rId40"/>
    <p:sldLayoutId id="2147483879" r:id="rId41"/>
    <p:sldLayoutId id="2147483925" r:id="rId42"/>
    <p:sldLayoutId id="2147483920" r:id="rId43"/>
    <p:sldLayoutId id="2147483922" r:id="rId44"/>
    <p:sldLayoutId id="2147483914" r:id="rId45"/>
    <p:sldLayoutId id="2147483915" r:id="rId46"/>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fontAlgn="ctr"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fontAlgn="ctr" latinLnBrk="0" hangingPunct="1">
        <a:defRPr sz="1500" kern="1500">
          <a:solidFill>
            <a:schemeClr val="tx1"/>
          </a:solidFill>
          <a:latin typeface="+mn-lt"/>
          <a:ea typeface="+mn-ea"/>
          <a:cs typeface="+mn-cs"/>
        </a:defRPr>
      </a:lvl1pPr>
      <a:lvl2pPr marL="0" algn="r" defTabSz="457200" rtl="0" eaLnBrk="1" fontAlgn="ctr" latinLnBrk="0" hangingPunct="1">
        <a:defRPr sz="1500" kern="1500">
          <a:solidFill>
            <a:schemeClr val="tx1"/>
          </a:solidFill>
          <a:latin typeface="+mn-lt"/>
          <a:ea typeface="+mn-ea"/>
          <a:cs typeface="+mn-cs"/>
        </a:defRPr>
      </a:lvl2pPr>
      <a:lvl3pPr marL="0" algn="ctr" defTabSz="457200" rtl="0" eaLnBrk="1" fontAlgn="ctr" latinLnBrk="0" hangingPunct="1">
        <a:defRPr sz="1500" kern="1500">
          <a:solidFill>
            <a:schemeClr val="tx1"/>
          </a:solidFill>
          <a:latin typeface="+mn-lt"/>
          <a:ea typeface="+mn-ea"/>
          <a:cs typeface="+mn-cs"/>
        </a:defRPr>
      </a:lvl3pPr>
      <a:lvl4pPr marL="0" algn="l" defTabSz="457200" rtl="0" eaLnBrk="1" fontAlgn="ctr" latinLnBrk="0" hangingPunct="1">
        <a:defRPr sz="1500" kern="1500">
          <a:solidFill>
            <a:schemeClr val="tx1"/>
          </a:solidFill>
          <a:latin typeface="+mn-lt"/>
          <a:ea typeface="+mn-ea"/>
          <a:cs typeface="+mn-cs"/>
        </a:defRPr>
      </a:lvl4pPr>
      <a:lvl5pPr marL="0" algn="r" defTabSz="457200" rtl="0" eaLnBrk="1" fontAlgn="ctr" latinLnBrk="0" hangingPunct="1">
        <a:defRPr sz="1500" kern="1500">
          <a:solidFill>
            <a:schemeClr val="tx1"/>
          </a:solidFill>
          <a:latin typeface="+mn-lt"/>
          <a:ea typeface="+mn-ea"/>
          <a:cs typeface="+mn-cs"/>
        </a:defRPr>
      </a:lvl5pPr>
      <a:lvl6pPr marL="0" algn="ctr" defTabSz="457200" rtl="0" eaLnBrk="1" fontAlgn="ctr" latinLnBrk="0" hangingPunct="1">
        <a:defRPr sz="1500" kern="1500">
          <a:solidFill>
            <a:schemeClr val="tx1"/>
          </a:solidFill>
          <a:latin typeface="+mn-lt"/>
          <a:ea typeface="+mn-ea"/>
          <a:cs typeface="+mn-cs"/>
        </a:defRPr>
      </a:lvl6pPr>
      <a:lvl7pPr marL="0" algn="l" defTabSz="457200" rtl="0" eaLnBrk="1" fontAlgn="ctr" latinLnBrk="0" hangingPunct="1">
        <a:defRPr sz="1500" kern="1500">
          <a:solidFill>
            <a:schemeClr val="tx1"/>
          </a:solidFill>
          <a:latin typeface="+mn-lt"/>
          <a:ea typeface="+mn-ea"/>
          <a:cs typeface="+mn-cs"/>
        </a:defRPr>
      </a:lvl7pPr>
      <a:lvl8pPr marL="0" algn="r" defTabSz="457200" rtl="0" eaLnBrk="1" fontAlgn="ctr" latinLnBrk="0" hangingPunct="1">
        <a:defRPr sz="1500" kern="1500">
          <a:solidFill>
            <a:schemeClr val="tx1"/>
          </a:solidFill>
          <a:latin typeface="+mn-lt"/>
          <a:ea typeface="+mn-ea"/>
          <a:cs typeface="+mn-cs"/>
        </a:defRPr>
      </a:lvl8pPr>
      <a:lvl9pPr marL="0" algn="ctr" defTabSz="457200" rtl="0" eaLnBrk="1" fontAlgn="ctr" latinLnBrk="0" hangingPunct="1">
        <a:defRPr sz="1500" kern="15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62" userDrawn="1">
          <p15:clr>
            <a:srgbClr val="F26B43"/>
          </p15:clr>
        </p15:guide>
        <p15:guide id="3" pos="7319" userDrawn="1">
          <p15:clr>
            <a:srgbClr val="F26B43"/>
          </p15:clr>
        </p15:guide>
        <p15:guide id="4" orient="horz" pos="360" userDrawn="1">
          <p15:clr>
            <a:srgbClr val="F26B43"/>
          </p15:clr>
        </p15:guide>
        <p15:guide id="5" orient="horz" pos="3622" userDrawn="1">
          <p15:clr>
            <a:srgbClr val="F26B43"/>
          </p15:clr>
        </p15:guide>
        <p15:guide id="6" orient="horz" pos="41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3.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Children’s Alliance Quality Measures 2023</a:t>
            </a:r>
          </a:p>
        </p:txBody>
      </p:sp>
      <p:sp>
        <p:nvSpPr>
          <p:cNvPr id="9" name="TextBox 8">
            <a:extLst>
              <a:ext uri="{FF2B5EF4-FFF2-40B4-BE49-F238E27FC236}">
                <a16:creationId xmlns:a16="http://schemas.microsoft.com/office/drawing/2014/main" id="{FBF48B4D-D064-4FCD-9E91-B20F5445A2D8}"/>
              </a:ext>
            </a:extLst>
          </p:cNvPr>
          <p:cNvSpPr txBox="1"/>
          <p:nvPr/>
        </p:nvSpPr>
        <p:spPr>
          <a:xfrm>
            <a:off x="557784" y="6428232"/>
            <a:ext cx="4023360" cy="123111"/>
          </a:xfrm>
          <a:prstGeom prst="rect">
            <a:avLst/>
          </a:prstGeom>
          <a:noFill/>
        </p:spPr>
        <p:txBody>
          <a:bodyPr wrap="square" lIns="0" tIns="0" rIns="0" bIns="0" rtlCol="0" anchor="b">
            <a:spAutoFit/>
          </a:bodyPr>
          <a:lstStyle/>
          <a:p>
            <a:r>
              <a:rPr lang="en-US" sz="800">
                <a:solidFill>
                  <a:schemeClr val="bg1"/>
                </a:solidFill>
              </a:rPr>
              <a:t>©2022 Aetna Inc.</a:t>
            </a:r>
          </a:p>
        </p:txBody>
      </p:sp>
      <p:sp>
        <p:nvSpPr>
          <p:cNvPr id="12" name="Text Placeholder 11"/>
          <p:cNvSpPr>
            <a:spLocks noGrp="1"/>
          </p:cNvSpPr>
          <p:nvPr>
            <p:ph type="body" sz="quarter" idx="18"/>
          </p:nvPr>
        </p:nvSpPr>
        <p:spPr/>
        <p:txBody>
          <a:bodyPr/>
          <a:lstStyle/>
          <a:p>
            <a:r>
              <a:rPr lang="en-US"/>
              <a:t>August 2022</a:t>
            </a:r>
          </a:p>
        </p:txBody>
      </p:sp>
    </p:spTree>
    <p:extLst>
      <p:ext uri="{BB962C8B-B14F-4D97-AF65-F5344CB8AC3E}">
        <p14:creationId xmlns:p14="http://schemas.microsoft.com/office/powerpoint/2010/main" val="214067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A698-5F0E-4A1D-B74E-F2B221392ACB}"/>
              </a:ext>
            </a:extLst>
          </p:cNvPr>
          <p:cNvSpPr>
            <a:spLocks noGrp="1"/>
          </p:cNvSpPr>
          <p:nvPr>
            <p:ph type="title"/>
          </p:nvPr>
        </p:nvSpPr>
        <p:spPr>
          <a:xfrm>
            <a:off x="360727" y="323640"/>
            <a:ext cx="9665208" cy="713232"/>
          </a:xfrm>
        </p:spPr>
        <p:txBody>
          <a:bodyPr anchor="t">
            <a:normAutofit/>
          </a:bodyPr>
          <a:lstStyle/>
          <a:p>
            <a:pPr algn="ctr"/>
            <a:r>
              <a:rPr lang="en-US" dirty="0">
                <a:solidFill>
                  <a:srgbClr val="7D3F98"/>
                </a:solidFill>
              </a:rPr>
              <a:t>Children’s Alliance Baselines</a:t>
            </a:r>
          </a:p>
        </p:txBody>
      </p:sp>
      <p:graphicFrame>
        <p:nvGraphicFramePr>
          <p:cNvPr id="4" name="Table 3">
            <a:extLst>
              <a:ext uri="{FF2B5EF4-FFF2-40B4-BE49-F238E27FC236}">
                <a16:creationId xmlns:a16="http://schemas.microsoft.com/office/drawing/2014/main" id="{E9C809DB-8BF9-4D1C-A297-EDDFA8197295}"/>
              </a:ext>
            </a:extLst>
          </p:cNvPr>
          <p:cNvGraphicFramePr>
            <a:graphicFrameLocks noGrp="1"/>
          </p:cNvGraphicFramePr>
          <p:nvPr>
            <p:extLst>
              <p:ext uri="{D42A27DB-BD31-4B8C-83A1-F6EECF244321}">
                <p14:modId xmlns:p14="http://schemas.microsoft.com/office/powerpoint/2010/main" val="2231249110"/>
              </p:ext>
            </p:extLst>
          </p:nvPr>
        </p:nvGraphicFramePr>
        <p:xfrm>
          <a:off x="360727" y="886966"/>
          <a:ext cx="11221673" cy="2562051"/>
        </p:xfrm>
        <a:graphic>
          <a:graphicData uri="http://schemas.openxmlformats.org/drawingml/2006/table">
            <a:tbl>
              <a:tblPr firstRow="1" bandRow="1">
                <a:tableStyleId>{21E4AEA4-8DFA-4A89-87EB-49C32662AFE0}</a:tableStyleId>
              </a:tblPr>
              <a:tblGrid>
                <a:gridCol w="3462390">
                  <a:extLst>
                    <a:ext uri="{9D8B030D-6E8A-4147-A177-3AD203B41FA5}">
                      <a16:colId xmlns:a16="http://schemas.microsoft.com/office/drawing/2014/main" val="3762155191"/>
                    </a:ext>
                  </a:extLst>
                </a:gridCol>
                <a:gridCol w="2427484">
                  <a:extLst>
                    <a:ext uri="{9D8B030D-6E8A-4147-A177-3AD203B41FA5}">
                      <a16:colId xmlns:a16="http://schemas.microsoft.com/office/drawing/2014/main" val="2305407653"/>
                    </a:ext>
                  </a:extLst>
                </a:gridCol>
                <a:gridCol w="2385138">
                  <a:extLst>
                    <a:ext uri="{9D8B030D-6E8A-4147-A177-3AD203B41FA5}">
                      <a16:colId xmlns:a16="http://schemas.microsoft.com/office/drawing/2014/main" val="112158457"/>
                    </a:ext>
                  </a:extLst>
                </a:gridCol>
                <a:gridCol w="2946661">
                  <a:extLst>
                    <a:ext uri="{9D8B030D-6E8A-4147-A177-3AD203B41FA5}">
                      <a16:colId xmlns:a16="http://schemas.microsoft.com/office/drawing/2014/main" val="430354198"/>
                    </a:ext>
                  </a:extLst>
                </a:gridCol>
              </a:tblGrid>
              <a:tr h="562900">
                <a:tc>
                  <a:txBody>
                    <a:bodyPr/>
                    <a:lstStyle/>
                    <a:p>
                      <a:pPr algn="ctr" fontAlgn="b"/>
                      <a:r>
                        <a:rPr lang="en-US" sz="1600" b="1" u="none" strike="noStrike">
                          <a:solidFill>
                            <a:schemeClr val="bg1"/>
                          </a:solidFill>
                          <a:effectLst/>
                        </a:rPr>
                        <a:t>MEASURE</a:t>
                      </a:r>
                      <a:endParaRPr lang="en-US" sz="1600" b="1" i="0" u="none" strike="noStrike">
                        <a:solidFill>
                          <a:schemeClr val="bg1"/>
                        </a:solidFill>
                        <a:effectLst/>
                        <a:latin typeface="CVS Health Sans" panose="020B0504020202020204" pitchFamily="34" charset="0"/>
                      </a:endParaRPr>
                    </a:p>
                  </a:txBody>
                  <a:tcPr marL="13965" marR="13965" marT="13965" marB="0" anchor="ctr"/>
                </a:tc>
                <a:tc>
                  <a:txBody>
                    <a:bodyPr/>
                    <a:lstStyle/>
                    <a:p>
                      <a:pPr algn="ctr" fontAlgn="b"/>
                      <a:r>
                        <a:rPr lang="en-US" sz="1600" b="1" u="none" strike="noStrike">
                          <a:solidFill>
                            <a:schemeClr val="bg1"/>
                          </a:solidFill>
                          <a:effectLst/>
                        </a:rPr>
                        <a:t>NUMERATOR </a:t>
                      </a:r>
                      <a:endParaRPr lang="en-US" sz="1600" b="1" i="0" u="none" strike="noStrike">
                        <a:solidFill>
                          <a:schemeClr val="bg1"/>
                        </a:solidFill>
                        <a:effectLst/>
                        <a:latin typeface="CVS Health Sans" panose="020B0504020202020204" pitchFamily="34" charset="0"/>
                      </a:endParaRPr>
                    </a:p>
                  </a:txBody>
                  <a:tcPr marL="13965" marR="13965" marT="13965" marB="0" anchor="ctr"/>
                </a:tc>
                <a:tc>
                  <a:txBody>
                    <a:bodyPr/>
                    <a:lstStyle/>
                    <a:p>
                      <a:pPr algn="ctr" fontAlgn="b"/>
                      <a:r>
                        <a:rPr lang="en-US" sz="1600" b="1" u="none" strike="noStrike">
                          <a:solidFill>
                            <a:schemeClr val="bg1"/>
                          </a:solidFill>
                          <a:effectLst/>
                        </a:rPr>
                        <a:t>DENOMINATOR </a:t>
                      </a:r>
                      <a:endParaRPr lang="en-US" sz="1600" b="1" i="0" u="none" strike="noStrike">
                        <a:solidFill>
                          <a:schemeClr val="bg1"/>
                        </a:solidFill>
                        <a:effectLst/>
                        <a:latin typeface="CVS Health Sans" panose="020B0504020202020204" pitchFamily="34" charset="0"/>
                      </a:endParaRPr>
                    </a:p>
                  </a:txBody>
                  <a:tcPr marL="13965" marR="13965" marT="13965" marB="0" anchor="ctr"/>
                </a:tc>
                <a:tc>
                  <a:txBody>
                    <a:bodyPr/>
                    <a:lstStyle/>
                    <a:p>
                      <a:pPr algn="ctr" fontAlgn="b"/>
                      <a:r>
                        <a:rPr lang="en-US" sz="1600" b="1" u="none" strike="noStrike">
                          <a:solidFill>
                            <a:schemeClr val="bg1"/>
                          </a:solidFill>
                          <a:effectLst/>
                        </a:rPr>
                        <a:t>CHILDREN'S ALLIANCE BASELINE</a:t>
                      </a:r>
                      <a:endParaRPr lang="en-US" sz="1600" b="1" i="0" u="none" strike="noStrike">
                        <a:solidFill>
                          <a:schemeClr val="bg1"/>
                        </a:solidFill>
                        <a:effectLst/>
                        <a:latin typeface="CVS Health Sans" panose="020B0504020202020204" pitchFamily="34" charset="0"/>
                      </a:endParaRPr>
                    </a:p>
                  </a:txBody>
                  <a:tcPr marL="13965" marR="13965" marT="13965" marB="0" anchor="ctr"/>
                </a:tc>
                <a:extLst>
                  <a:ext uri="{0D108BD9-81ED-4DB2-BD59-A6C34878D82A}">
                    <a16:rowId xmlns:a16="http://schemas.microsoft.com/office/drawing/2014/main" val="279648500"/>
                  </a:ext>
                </a:extLst>
              </a:tr>
              <a:tr h="841228">
                <a:tc>
                  <a:txBody>
                    <a:bodyPr/>
                    <a:lstStyle/>
                    <a:p>
                      <a:pPr marL="0" marR="0" algn="ctr">
                        <a:lnSpc>
                          <a:spcPct val="107000"/>
                        </a:lnSpc>
                        <a:spcBef>
                          <a:spcPts val="0"/>
                        </a:spcBef>
                        <a:spcAft>
                          <a:spcPts val="0"/>
                        </a:spcAft>
                      </a:pPr>
                      <a:r>
                        <a:rPr lang="en-US" sz="1200"/>
                        <a:t>The percentage of members receiving targeted case management that also had an inpatient behavioral health admission within the reporting period. (TCM/IP)</a:t>
                      </a:r>
                    </a:p>
                  </a:txBody>
                  <a:tcPr marL="167585" marR="167585" marT="0" marB="0" anchor="ctr"/>
                </a:tc>
                <a:tc>
                  <a:txBody>
                    <a:bodyPr/>
                    <a:lstStyle/>
                    <a:p>
                      <a:pPr algn="ctr" fontAlgn="b"/>
                      <a:r>
                        <a:rPr lang="en-US" sz="1200" b="0" u="none" strike="noStrike">
                          <a:solidFill>
                            <a:srgbClr val="000000"/>
                          </a:solidFill>
                          <a:effectLst/>
                        </a:rPr>
                        <a:t>153</a:t>
                      </a:r>
                      <a:endParaRPr lang="en-US" sz="1200" b="0" i="0" u="none" strike="noStrike">
                        <a:solidFill>
                          <a:srgbClr val="000000"/>
                        </a:solidFill>
                        <a:effectLst/>
                        <a:latin typeface="CVS Health Sans" panose="020B0504020202020204" pitchFamily="34" charset="0"/>
                      </a:endParaRPr>
                    </a:p>
                  </a:txBody>
                  <a:tcPr marL="9525" marR="9525" marT="9525" marB="0" anchor="ctr"/>
                </a:tc>
                <a:tc>
                  <a:txBody>
                    <a:bodyPr/>
                    <a:lstStyle/>
                    <a:p>
                      <a:pPr algn="ctr" fontAlgn="b"/>
                      <a:r>
                        <a:rPr lang="en-US" sz="1200" b="0" u="none" strike="noStrike">
                          <a:solidFill>
                            <a:srgbClr val="000000"/>
                          </a:solidFill>
                          <a:effectLst/>
                        </a:rPr>
                        <a:t>1295</a:t>
                      </a:r>
                      <a:endParaRPr lang="en-US" sz="1200" b="0" i="0" u="none" strike="noStrike">
                        <a:solidFill>
                          <a:srgbClr val="000000"/>
                        </a:solidFill>
                        <a:effectLst/>
                        <a:latin typeface="CVS Health Sans" panose="020B0504020202020204" pitchFamily="34" charset="0"/>
                      </a:endParaRPr>
                    </a:p>
                  </a:txBody>
                  <a:tcPr marL="9525" marR="9525" marT="9525" marB="0" anchor="ctr"/>
                </a:tc>
                <a:tc>
                  <a:txBody>
                    <a:bodyPr/>
                    <a:lstStyle/>
                    <a:p>
                      <a:pPr algn="ctr" rtl="0" fontAlgn="t"/>
                      <a:r>
                        <a:rPr lang="en-US" sz="1200" b="1" i="0" u="none" strike="noStrike">
                          <a:solidFill>
                            <a:srgbClr val="000000"/>
                          </a:solidFill>
                          <a:effectLst/>
                          <a:latin typeface="+mn-lt"/>
                        </a:rPr>
                        <a:t>11.81%</a:t>
                      </a:r>
                    </a:p>
                  </a:txBody>
                  <a:tcPr marL="13965" marR="13965" marT="13965" marB="0" anchor="ctr"/>
                </a:tc>
                <a:extLst>
                  <a:ext uri="{0D108BD9-81ED-4DB2-BD59-A6C34878D82A}">
                    <a16:rowId xmlns:a16="http://schemas.microsoft.com/office/drawing/2014/main" val="3603552567"/>
                  </a:ext>
                </a:extLst>
              </a:tr>
              <a:tr h="995445">
                <a:tc>
                  <a:txBody>
                    <a:bodyPr/>
                    <a:lstStyle/>
                    <a:p>
                      <a:pPr marL="0" marR="0" lvl="0" indent="0" algn="ctr" defTabSz="457200" rtl="0" eaLnBrk="1" fontAlgn="ctr" latinLnBrk="0" hangingPunct="1">
                        <a:lnSpc>
                          <a:spcPct val="107000"/>
                        </a:lnSpc>
                        <a:spcBef>
                          <a:spcPts val="0"/>
                        </a:spcBef>
                        <a:spcAft>
                          <a:spcPts val="0"/>
                        </a:spcAft>
                        <a:buClrTx/>
                        <a:buSzTx/>
                        <a:buFontTx/>
                        <a:buNone/>
                        <a:tabLst/>
                        <a:defRPr/>
                      </a:pPr>
                      <a:r>
                        <a:rPr lang="en-US" sz="1200" kern="1500">
                          <a:solidFill>
                            <a:schemeClr val="tx2"/>
                          </a:solidFill>
                          <a:effectLst/>
                        </a:rPr>
                        <a:t>The percentage of total members who had an emergency room visit for behavioral health with a primary diagnosis related to mental illness or intentional self-harm, while receiving outpatient services </a:t>
                      </a:r>
                    </a:p>
                    <a:p>
                      <a:pPr marL="0" marR="0" algn="ctr">
                        <a:lnSpc>
                          <a:spcPct val="107000"/>
                        </a:lnSpc>
                        <a:spcBef>
                          <a:spcPts val="0"/>
                        </a:spcBef>
                        <a:spcAft>
                          <a:spcPts val="0"/>
                        </a:spcAft>
                      </a:pPr>
                      <a:r>
                        <a:rPr lang="en-US" sz="1100">
                          <a:effectLst/>
                        </a:rPr>
                        <a:t>(ED/OP)</a:t>
                      </a:r>
                      <a:endParaRPr lang="en-US" sz="1200">
                        <a:effectLst/>
                        <a:latin typeface="+mn-lt"/>
                        <a:ea typeface="Calibri" panose="020F0502020204030204" pitchFamily="34" charset="0"/>
                        <a:cs typeface="Times New Roman" panose="02020603050405020304" pitchFamily="18" charset="0"/>
                      </a:endParaRPr>
                    </a:p>
                  </a:txBody>
                  <a:tcPr marL="167585" marR="167585" marT="0" marB="0" anchor="ctr"/>
                </a:tc>
                <a:tc>
                  <a:txBody>
                    <a:bodyPr/>
                    <a:lstStyle/>
                    <a:p>
                      <a:pPr algn="ctr" fontAlgn="b"/>
                      <a:r>
                        <a:rPr lang="en-US" sz="1200" b="0" u="none" strike="noStrike">
                          <a:solidFill>
                            <a:srgbClr val="000000"/>
                          </a:solidFill>
                          <a:effectLst/>
                        </a:rPr>
                        <a:t>791</a:t>
                      </a:r>
                      <a:endParaRPr lang="en-US" sz="1200" b="0" i="0" u="none" strike="noStrike">
                        <a:solidFill>
                          <a:srgbClr val="000000"/>
                        </a:solidFill>
                        <a:effectLst/>
                        <a:latin typeface="CVS Health Sans" panose="020B0504020202020204" pitchFamily="34" charset="0"/>
                      </a:endParaRPr>
                    </a:p>
                  </a:txBody>
                  <a:tcPr marL="9525" marR="9525" marT="9525" marB="0" anchor="ctr"/>
                </a:tc>
                <a:tc>
                  <a:txBody>
                    <a:bodyPr/>
                    <a:lstStyle/>
                    <a:p>
                      <a:pPr algn="ctr" fontAlgn="b"/>
                      <a:r>
                        <a:rPr lang="en-US" sz="1200" b="0" u="none" strike="noStrike">
                          <a:solidFill>
                            <a:srgbClr val="000000"/>
                          </a:solidFill>
                          <a:effectLst/>
                        </a:rPr>
                        <a:t>9104</a:t>
                      </a:r>
                      <a:endParaRPr lang="en-US" sz="1200" b="0" i="0" u="none" strike="noStrike">
                        <a:solidFill>
                          <a:srgbClr val="000000"/>
                        </a:solidFill>
                        <a:effectLst/>
                        <a:latin typeface="CVS Health Sans" panose="020B0504020202020204" pitchFamily="34" charset="0"/>
                      </a:endParaRPr>
                    </a:p>
                  </a:txBody>
                  <a:tcPr marL="9525" marR="9525" marT="9525" marB="0" anchor="ctr"/>
                </a:tc>
                <a:tc>
                  <a:txBody>
                    <a:bodyPr/>
                    <a:lstStyle/>
                    <a:p>
                      <a:pPr algn="ctr" rtl="0" fontAlgn="t"/>
                      <a:r>
                        <a:rPr lang="en-US" sz="1200" b="1" i="0" u="none" strike="noStrike">
                          <a:solidFill>
                            <a:srgbClr val="000000"/>
                          </a:solidFill>
                          <a:effectLst/>
                          <a:latin typeface="+mn-lt"/>
                        </a:rPr>
                        <a:t>8.68%</a:t>
                      </a:r>
                    </a:p>
                  </a:txBody>
                  <a:tcPr marL="13965" marR="13965" marT="13965" marB="0" anchor="ctr"/>
                </a:tc>
                <a:extLst>
                  <a:ext uri="{0D108BD9-81ED-4DB2-BD59-A6C34878D82A}">
                    <a16:rowId xmlns:a16="http://schemas.microsoft.com/office/drawing/2014/main" val="4177983024"/>
                  </a:ext>
                </a:extLst>
              </a:tr>
            </a:tbl>
          </a:graphicData>
        </a:graphic>
      </p:graphicFrame>
      <p:sp>
        <p:nvSpPr>
          <p:cNvPr id="5" name="TextBox 4">
            <a:extLst>
              <a:ext uri="{FF2B5EF4-FFF2-40B4-BE49-F238E27FC236}">
                <a16:creationId xmlns:a16="http://schemas.microsoft.com/office/drawing/2014/main" id="{4B7B0D9F-33EA-4DB1-81AA-0A5D5BEEE6D1}"/>
              </a:ext>
            </a:extLst>
          </p:cNvPr>
          <p:cNvSpPr txBox="1"/>
          <p:nvPr/>
        </p:nvSpPr>
        <p:spPr>
          <a:xfrm>
            <a:off x="360727" y="6100087"/>
            <a:ext cx="6092326" cy="323165"/>
          </a:xfrm>
          <a:prstGeom prst="rect">
            <a:avLst/>
          </a:prstGeom>
          <a:noFill/>
        </p:spPr>
        <p:txBody>
          <a:bodyPr wrap="square">
            <a:spAutoFit/>
          </a:bodyPr>
          <a:lstStyle/>
          <a:p>
            <a:r>
              <a:rPr lang="en-US"/>
              <a:t>Time Frame: 1/1/2021-3/31/2022 Claim based data</a:t>
            </a:r>
          </a:p>
        </p:txBody>
      </p:sp>
      <p:graphicFrame>
        <p:nvGraphicFramePr>
          <p:cNvPr id="6" name="Table 5">
            <a:extLst>
              <a:ext uri="{FF2B5EF4-FFF2-40B4-BE49-F238E27FC236}">
                <a16:creationId xmlns:a16="http://schemas.microsoft.com/office/drawing/2014/main" id="{61A69BCB-E8B0-4643-B804-A24C08AEE3E2}"/>
              </a:ext>
            </a:extLst>
          </p:cNvPr>
          <p:cNvGraphicFramePr>
            <a:graphicFrameLocks noGrp="1"/>
          </p:cNvGraphicFramePr>
          <p:nvPr>
            <p:extLst>
              <p:ext uri="{D42A27DB-BD31-4B8C-83A1-F6EECF244321}">
                <p14:modId xmlns:p14="http://schemas.microsoft.com/office/powerpoint/2010/main" val="34361099"/>
              </p:ext>
            </p:extLst>
          </p:nvPr>
        </p:nvGraphicFramePr>
        <p:xfrm>
          <a:off x="360727" y="3799050"/>
          <a:ext cx="11221673" cy="2112587"/>
        </p:xfrm>
        <a:graphic>
          <a:graphicData uri="http://schemas.openxmlformats.org/drawingml/2006/table">
            <a:tbl>
              <a:tblPr firstRow="1" bandRow="1">
                <a:tableStyleId>{21E4AEA4-8DFA-4A89-87EB-49C32662AFE0}</a:tableStyleId>
              </a:tblPr>
              <a:tblGrid>
                <a:gridCol w="3462390">
                  <a:extLst>
                    <a:ext uri="{9D8B030D-6E8A-4147-A177-3AD203B41FA5}">
                      <a16:colId xmlns:a16="http://schemas.microsoft.com/office/drawing/2014/main" val="4280765867"/>
                    </a:ext>
                  </a:extLst>
                </a:gridCol>
                <a:gridCol w="2427484">
                  <a:extLst>
                    <a:ext uri="{9D8B030D-6E8A-4147-A177-3AD203B41FA5}">
                      <a16:colId xmlns:a16="http://schemas.microsoft.com/office/drawing/2014/main" val="459972777"/>
                    </a:ext>
                  </a:extLst>
                </a:gridCol>
                <a:gridCol w="2385138">
                  <a:extLst>
                    <a:ext uri="{9D8B030D-6E8A-4147-A177-3AD203B41FA5}">
                      <a16:colId xmlns:a16="http://schemas.microsoft.com/office/drawing/2014/main" val="311255780"/>
                    </a:ext>
                  </a:extLst>
                </a:gridCol>
                <a:gridCol w="2946661">
                  <a:extLst>
                    <a:ext uri="{9D8B030D-6E8A-4147-A177-3AD203B41FA5}">
                      <a16:colId xmlns:a16="http://schemas.microsoft.com/office/drawing/2014/main" val="1465725251"/>
                    </a:ext>
                  </a:extLst>
                </a:gridCol>
              </a:tblGrid>
              <a:tr h="714894">
                <a:tc>
                  <a:txBody>
                    <a:bodyPr/>
                    <a:lstStyle/>
                    <a:p>
                      <a:pPr algn="ctr" fontAlgn="b"/>
                      <a:r>
                        <a:rPr lang="en-US" sz="1600" b="1" u="none" strike="noStrike">
                          <a:solidFill>
                            <a:schemeClr val="bg1"/>
                          </a:solidFill>
                          <a:effectLst/>
                        </a:rPr>
                        <a:t>MEASURE – SKY Population Specific </a:t>
                      </a:r>
                      <a:endParaRPr lang="en-US" sz="1600" b="1" i="0" u="none" strike="noStrike">
                        <a:solidFill>
                          <a:schemeClr val="bg1"/>
                        </a:solidFill>
                        <a:effectLst/>
                        <a:latin typeface="CVS Health Sans" panose="020B0504020202020204" pitchFamily="34" charset="0"/>
                      </a:endParaRPr>
                    </a:p>
                  </a:txBody>
                  <a:tcPr marL="13965" marR="13965" marT="13965" marB="0" anchor="ctr"/>
                </a:tc>
                <a:tc>
                  <a:txBody>
                    <a:bodyPr/>
                    <a:lstStyle/>
                    <a:p>
                      <a:pPr algn="ctr" fontAlgn="b"/>
                      <a:r>
                        <a:rPr lang="en-US" sz="1600" b="1" u="none" strike="noStrike">
                          <a:solidFill>
                            <a:schemeClr val="bg1"/>
                          </a:solidFill>
                          <a:effectLst/>
                        </a:rPr>
                        <a:t>NUMERATOR </a:t>
                      </a:r>
                      <a:endParaRPr lang="en-US" sz="1600" b="1" i="0" u="none" strike="noStrike">
                        <a:solidFill>
                          <a:schemeClr val="bg1"/>
                        </a:solidFill>
                        <a:effectLst/>
                        <a:latin typeface="CVS Health Sans" panose="020B0504020202020204" pitchFamily="34" charset="0"/>
                      </a:endParaRPr>
                    </a:p>
                  </a:txBody>
                  <a:tcPr marL="13965" marR="13965" marT="13965" marB="0" anchor="ctr"/>
                </a:tc>
                <a:tc>
                  <a:txBody>
                    <a:bodyPr/>
                    <a:lstStyle/>
                    <a:p>
                      <a:pPr algn="ctr" fontAlgn="b"/>
                      <a:r>
                        <a:rPr lang="en-US" sz="1600" b="1" u="none" strike="noStrike">
                          <a:solidFill>
                            <a:schemeClr val="bg1"/>
                          </a:solidFill>
                          <a:effectLst/>
                        </a:rPr>
                        <a:t>DENOMINATOR </a:t>
                      </a:r>
                      <a:endParaRPr lang="en-US" sz="1600" b="1" i="0" u="none" strike="noStrike">
                        <a:solidFill>
                          <a:schemeClr val="bg1"/>
                        </a:solidFill>
                        <a:effectLst/>
                        <a:latin typeface="CVS Health Sans" panose="020B0504020202020204" pitchFamily="34" charset="0"/>
                      </a:endParaRPr>
                    </a:p>
                  </a:txBody>
                  <a:tcPr marL="13965" marR="13965" marT="13965" marB="0" anchor="ctr"/>
                </a:tc>
                <a:tc>
                  <a:txBody>
                    <a:bodyPr/>
                    <a:lstStyle/>
                    <a:p>
                      <a:pPr algn="ctr" fontAlgn="b"/>
                      <a:r>
                        <a:rPr lang="en-US" sz="1600" b="1" u="none" strike="noStrike">
                          <a:solidFill>
                            <a:schemeClr val="bg1"/>
                          </a:solidFill>
                          <a:effectLst/>
                        </a:rPr>
                        <a:t>CHILDREN'S ALLIANCE BASELINE</a:t>
                      </a:r>
                      <a:endParaRPr lang="en-US" sz="1600" b="1" i="0" u="none" strike="noStrike">
                        <a:solidFill>
                          <a:schemeClr val="bg1"/>
                        </a:solidFill>
                        <a:effectLst/>
                        <a:latin typeface="CVS Health Sans" panose="020B0504020202020204" pitchFamily="34" charset="0"/>
                      </a:endParaRPr>
                    </a:p>
                  </a:txBody>
                  <a:tcPr marL="13965" marR="13965" marT="13965" marB="0" anchor="ctr"/>
                </a:tc>
                <a:extLst>
                  <a:ext uri="{0D108BD9-81ED-4DB2-BD59-A6C34878D82A}">
                    <a16:rowId xmlns:a16="http://schemas.microsoft.com/office/drawing/2014/main" val="1523690775"/>
                  </a:ext>
                </a:extLst>
              </a:tr>
              <a:tr h="1397693">
                <a:tc>
                  <a:txBody>
                    <a:bodyPr/>
                    <a:lstStyle/>
                    <a:p>
                      <a:pPr algn="ctr"/>
                      <a:r>
                        <a:rPr lang="en-US" sz="1200" b="0"/>
                        <a:t>Annual percentage (based on monthly average) of total members, 1-17 years of age, who meet criteria for high level psychotropic polypharmacy as defined as the concurrent use of at least four classes of psychotropic medication for at least 30 days during the calendar year</a:t>
                      </a:r>
                      <a:endParaRPr lang="en-US" sz="1200" b="0">
                        <a:latin typeface="+mn-lt"/>
                      </a:endParaRPr>
                    </a:p>
                  </a:txBody>
                  <a:tcPr marL="167585" marR="167585" marT="0" marB="0" anchor="ctr"/>
                </a:tc>
                <a:tc>
                  <a:txBody>
                    <a:bodyPr/>
                    <a:lstStyle/>
                    <a:p>
                      <a:pPr algn="ctr"/>
                      <a:r>
                        <a:rPr lang="en-US" sz="1200">
                          <a:latin typeface="+mn-lt"/>
                        </a:rPr>
                        <a:t>225</a:t>
                      </a:r>
                    </a:p>
                  </a:txBody>
                  <a:tcPr marL="134068" marR="134068" marT="67034" marB="67034" anchor="ctr"/>
                </a:tc>
                <a:tc>
                  <a:txBody>
                    <a:bodyPr/>
                    <a:lstStyle/>
                    <a:p>
                      <a:pPr algn="ctr"/>
                      <a:r>
                        <a:rPr lang="en-US" sz="1200">
                          <a:latin typeface="+mn-lt"/>
                        </a:rPr>
                        <a:t>985</a:t>
                      </a:r>
                    </a:p>
                  </a:txBody>
                  <a:tcPr marL="134068" marR="134068" marT="67034" marB="67034" anchor="ct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mn-lt"/>
                        </a:rPr>
                        <a:t>22.84%</a:t>
                      </a:r>
                    </a:p>
                    <a:p>
                      <a:pPr algn="ctr" rtl="0" fontAlgn="t"/>
                      <a:endParaRPr lang="en-US" sz="1200" b="0" i="0" u="none" strike="noStrike">
                        <a:solidFill>
                          <a:srgbClr val="000000"/>
                        </a:solidFill>
                        <a:effectLst/>
                        <a:latin typeface="+mn-lt"/>
                      </a:endParaRPr>
                    </a:p>
                  </a:txBody>
                  <a:tcPr marL="13965" marR="13965" marT="13965" marB="0" anchor="ctr"/>
                </a:tc>
                <a:extLst>
                  <a:ext uri="{0D108BD9-81ED-4DB2-BD59-A6C34878D82A}">
                    <a16:rowId xmlns:a16="http://schemas.microsoft.com/office/drawing/2014/main" val="687654450"/>
                  </a:ext>
                </a:extLst>
              </a:tr>
            </a:tbl>
          </a:graphicData>
        </a:graphic>
      </p:graphicFrame>
    </p:spTree>
    <p:extLst>
      <p:ext uri="{BB962C8B-B14F-4D97-AF65-F5344CB8AC3E}">
        <p14:creationId xmlns:p14="http://schemas.microsoft.com/office/powerpoint/2010/main" val="141715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lustered Column - Line">
            <a:extLst>
              <a:ext uri="{FF2B5EF4-FFF2-40B4-BE49-F238E27FC236}">
                <a16:creationId xmlns:a16="http://schemas.microsoft.com/office/drawing/2014/main" id="{B1AC6683-E17A-4F1F-BC31-E948BB2F06EB}"/>
              </a:ext>
            </a:extLst>
          </p:cNvPr>
          <p:cNvGraphicFramePr/>
          <p:nvPr>
            <p:extLst>
              <p:ext uri="{D42A27DB-BD31-4B8C-83A1-F6EECF244321}">
                <p14:modId xmlns:p14="http://schemas.microsoft.com/office/powerpoint/2010/main" val="483844694"/>
              </p:ext>
            </p:extLst>
          </p:nvPr>
        </p:nvGraphicFramePr>
        <p:xfrm>
          <a:off x="740233" y="933275"/>
          <a:ext cx="10708357" cy="564369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FC5170A-87B0-4073-A116-680B3573A7F9}"/>
              </a:ext>
            </a:extLst>
          </p:cNvPr>
          <p:cNvSpPr txBox="1"/>
          <p:nvPr/>
        </p:nvSpPr>
        <p:spPr>
          <a:xfrm>
            <a:off x="1910036" y="114300"/>
            <a:ext cx="8342674" cy="1015663"/>
          </a:xfrm>
          <a:prstGeom prst="rect">
            <a:avLst/>
          </a:prstGeom>
          <a:noFill/>
        </p:spPr>
        <p:txBody>
          <a:bodyPr wrap="square" rtlCol="0">
            <a:spAutoFit/>
          </a:bodyPr>
          <a:lstStyle/>
          <a:p>
            <a:pPr algn="ctr"/>
            <a:r>
              <a:rPr lang="en-US" b="1"/>
              <a:t>Baseline Data 1/1/2021 – 3/31/2002</a:t>
            </a:r>
          </a:p>
          <a:p>
            <a:pPr algn="ctr"/>
            <a:r>
              <a:rPr lang="en-US" b="1"/>
              <a:t>Utilization of Inpatient Behavioral  Health Services while receiving Targeted  Case Management (TCM/IP)</a:t>
            </a:r>
          </a:p>
          <a:p>
            <a:pPr algn="l"/>
            <a:endParaRPr lang="en-US" sz="1500">
              <a:solidFill>
                <a:schemeClr val="tx2"/>
              </a:solidFill>
            </a:endParaRPr>
          </a:p>
        </p:txBody>
      </p:sp>
    </p:spTree>
    <p:extLst>
      <p:ext uri="{BB962C8B-B14F-4D97-AF65-F5344CB8AC3E}">
        <p14:creationId xmlns:p14="http://schemas.microsoft.com/office/powerpoint/2010/main" val="424831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lustered Column - Line">
            <a:extLst>
              <a:ext uri="{FF2B5EF4-FFF2-40B4-BE49-F238E27FC236}">
                <a16:creationId xmlns:a16="http://schemas.microsoft.com/office/drawing/2014/main" id="{2FF61C02-095C-4C6A-BD24-F6A262D401C4}"/>
              </a:ext>
            </a:extLst>
          </p:cNvPr>
          <p:cNvGraphicFramePr/>
          <p:nvPr>
            <p:extLst>
              <p:ext uri="{D42A27DB-BD31-4B8C-83A1-F6EECF244321}">
                <p14:modId xmlns:p14="http://schemas.microsoft.com/office/powerpoint/2010/main" val="3736383833"/>
              </p:ext>
            </p:extLst>
          </p:nvPr>
        </p:nvGraphicFramePr>
        <p:xfrm>
          <a:off x="453006" y="285225"/>
          <a:ext cx="11140579" cy="59729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A50FD00-B245-4B49-A59C-52795B30556E}"/>
              </a:ext>
            </a:extLst>
          </p:cNvPr>
          <p:cNvSpPr txBox="1"/>
          <p:nvPr/>
        </p:nvSpPr>
        <p:spPr>
          <a:xfrm>
            <a:off x="2417616" y="5881159"/>
            <a:ext cx="2673626" cy="507831"/>
          </a:xfrm>
          <a:prstGeom prst="rect">
            <a:avLst/>
          </a:prstGeom>
          <a:noFill/>
        </p:spPr>
        <p:txBody>
          <a:bodyPr wrap="square" lIns="91440" tIns="45720" rIns="91440" bIns="45720" rtlCol="0" anchor="t">
            <a:spAutoFit/>
          </a:bodyPr>
          <a:lstStyle/>
          <a:p>
            <a:endParaRPr lang="en-US" sz="1200" i="0" u="none" strike="noStrike">
              <a:solidFill>
                <a:srgbClr val="000000"/>
              </a:solidFill>
              <a:effectLst/>
              <a:latin typeface="+mn-lt"/>
            </a:endParaRPr>
          </a:p>
          <a:p>
            <a:endParaRPr lang="en-US" i="0" u="none" strike="noStrike">
              <a:solidFill>
                <a:srgbClr val="3F3F3F"/>
              </a:solidFill>
              <a:effectLst/>
            </a:endParaRPr>
          </a:p>
        </p:txBody>
      </p:sp>
    </p:spTree>
    <p:extLst>
      <p:ext uri="{BB962C8B-B14F-4D97-AF65-F5344CB8AC3E}">
        <p14:creationId xmlns:p14="http://schemas.microsoft.com/office/powerpoint/2010/main" val="191276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4D86-9C12-4309-833D-8C01F32FF649}"/>
              </a:ext>
            </a:extLst>
          </p:cNvPr>
          <p:cNvSpPr>
            <a:spLocks noGrp="1"/>
          </p:cNvSpPr>
          <p:nvPr>
            <p:ph type="title"/>
          </p:nvPr>
        </p:nvSpPr>
        <p:spPr>
          <a:xfrm>
            <a:off x="1261808" y="122847"/>
            <a:ext cx="9665208" cy="873576"/>
          </a:xfrm>
        </p:spPr>
        <p:txBody>
          <a:bodyPr/>
          <a:lstStyle/>
          <a:p>
            <a:pPr marL="0" marR="0" lvl="0" indent="0" algn="ctr" defTabSz="914400" rtl="0" eaLnBrk="1" fontAlgn="auto" latinLnBrk="0" hangingPunct="1">
              <a:lnSpc>
                <a:spcPct val="90000"/>
              </a:lnSpc>
              <a:spcBef>
                <a:spcPts val="0"/>
              </a:spcBef>
              <a:spcAft>
                <a:spcPts val="0"/>
              </a:spcAft>
              <a:tabLst/>
              <a:defRPr sz="1500" b="1" i="0" u="none" strike="noStrike" kern="1200" spc="0" baseline="0">
                <a:solidFill>
                  <a:srgbClr val="3F3F3F"/>
                </a:solidFill>
                <a:latin typeface="+mn-lt"/>
                <a:ea typeface="+mn-ea"/>
                <a:cs typeface="+mn-cs"/>
              </a:defRPr>
            </a:pPr>
            <a:r>
              <a:rPr lang="en-US" sz="2800" b="1">
                <a:effectLst/>
              </a:rPr>
              <a:t>Baseline Data 1/1/2021 – 3/31/2002</a:t>
            </a:r>
            <a:br>
              <a:rPr lang="en-US">
                <a:effectLst/>
              </a:rPr>
            </a:br>
            <a:r>
              <a:rPr lang="en-US" sz="2800">
                <a:effectLst/>
              </a:rPr>
              <a:t>High Level Psychotropic Polypharmacy (HLPP)</a:t>
            </a:r>
            <a:br>
              <a:rPr lang="en-US" sz="2800">
                <a:effectLst/>
              </a:rPr>
            </a:br>
            <a:endParaRPr lang="en-US" sz="2800"/>
          </a:p>
        </p:txBody>
      </p:sp>
      <p:graphicFrame>
        <p:nvGraphicFramePr>
          <p:cNvPr id="3" name="Clustered Column - Line">
            <a:extLst>
              <a:ext uri="{FF2B5EF4-FFF2-40B4-BE49-F238E27FC236}">
                <a16:creationId xmlns:a16="http://schemas.microsoft.com/office/drawing/2014/main" id="{C0DD1B58-199A-4637-90C5-C24C6588AB7F}"/>
              </a:ext>
            </a:extLst>
          </p:cNvPr>
          <p:cNvGraphicFramePr/>
          <p:nvPr>
            <p:extLst>
              <p:ext uri="{D42A27DB-BD31-4B8C-83A1-F6EECF244321}">
                <p14:modId xmlns:p14="http://schemas.microsoft.com/office/powerpoint/2010/main" val="666604653"/>
              </p:ext>
            </p:extLst>
          </p:nvPr>
        </p:nvGraphicFramePr>
        <p:xfrm>
          <a:off x="524965" y="877153"/>
          <a:ext cx="11138894" cy="5481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538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83036" y="2651497"/>
            <a:ext cx="8490999" cy="777503"/>
          </a:xfrm>
        </p:spPr>
        <p:txBody>
          <a:bodyPr anchor="ctr"/>
          <a:lstStyle/>
          <a:p>
            <a:r>
              <a:rPr lang="en-US" sz="3600"/>
              <a:t>Final Measures</a:t>
            </a:r>
          </a:p>
        </p:txBody>
      </p:sp>
      <p:sp>
        <p:nvSpPr>
          <p:cNvPr id="9" name="TextBox 8">
            <a:extLst>
              <a:ext uri="{FF2B5EF4-FFF2-40B4-BE49-F238E27FC236}">
                <a16:creationId xmlns:a16="http://schemas.microsoft.com/office/drawing/2014/main" id="{FBF48B4D-D064-4FCD-9E91-B20F5445A2D8}"/>
              </a:ext>
            </a:extLst>
          </p:cNvPr>
          <p:cNvSpPr txBox="1"/>
          <p:nvPr/>
        </p:nvSpPr>
        <p:spPr>
          <a:xfrm>
            <a:off x="557784" y="6428232"/>
            <a:ext cx="4023360" cy="123111"/>
          </a:xfrm>
          <a:prstGeom prst="rect">
            <a:avLst/>
          </a:prstGeom>
          <a:noFill/>
        </p:spPr>
        <p:txBody>
          <a:bodyPr wrap="square" lIns="0" tIns="0" rIns="0" bIns="0" rtlCol="0" anchor="b">
            <a:spAutoFit/>
          </a:bodyPr>
          <a:lstStyle/>
          <a:p>
            <a:r>
              <a:rPr lang="en-US" sz="800">
                <a:solidFill>
                  <a:schemeClr val="bg1"/>
                </a:solidFill>
              </a:rPr>
              <a:t>©2022 Aetna Inc.</a:t>
            </a:r>
          </a:p>
        </p:txBody>
      </p:sp>
      <p:grpSp>
        <p:nvGrpSpPr>
          <p:cNvPr id="4" name="Group 3">
            <a:extLst>
              <a:ext uri="{FF2B5EF4-FFF2-40B4-BE49-F238E27FC236}">
                <a16:creationId xmlns:a16="http://schemas.microsoft.com/office/drawing/2014/main" id="{2403B398-BE3F-4533-8355-00B759B2AF27}"/>
              </a:ext>
              <a:ext uri="{C183D7F6-B498-43B3-948B-1728B52AA6E4}">
                <adec:decorative xmlns:adec="http://schemas.microsoft.com/office/drawing/2017/decorative" val="1"/>
              </a:ext>
            </a:extLst>
          </p:cNvPr>
          <p:cNvGrpSpPr/>
          <p:nvPr/>
        </p:nvGrpSpPr>
        <p:grpSpPr>
          <a:xfrm>
            <a:off x="5897562" y="2260460"/>
            <a:ext cx="393699" cy="1559576"/>
            <a:chOff x="5897563" y="2649212"/>
            <a:chExt cx="393699" cy="1559576"/>
          </a:xfrm>
        </p:grpSpPr>
        <p:cxnSp>
          <p:nvCxnSpPr>
            <p:cNvPr id="5" name="Straight Connector 4">
              <a:extLst>
                <a:ext uri="{FF2B5EF4-FFF2-40B4-BE49-F238E27FC236}">
                  <a16:creationId xmlns:a16="http://schemas.microsoft.com/office/drawing/2014/main" id="{5736A82C-AC65-49E1-94B5-F1031E28BABE}"/>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B0E178-349F-4235-8F20-1C5A10BC5A62}"/>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4547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2ADE-80EA-4F4A-827C-09DB20C8A5C6}"/>
              </a:ext>
            </a:extLst>
          </p:cNvPr>
          <p:cNvSpPr>
            <a:spLocks noGrp="1"/>
          </p:cNvSpPr>
          <p:nvPr>
            <p:ph type="title"/>
          </p:nvPr>
        </p:nvSpPr>
        <p:spPr>
          <a:xfrm>
            <a:off x="500634" y="443369"/>
            <a:ext cx="9665208" cy="713232"/>
          </a:xfrm>
        </p:spPr>
        <p:txBody>
          <a:bodyPr/>
          <a:lstStyle/>
          <a:p>
            <a:pPr algn="ctr"/>
            <a:r>
              <a:rPr lang="en-US"/>
              <a:t>Next Steps – Confirm Final Measures</a:t>
            </a:r>
            <a:endParaRPr lang="en-US" dirty="0"/>
          </a:p>
        </p:txBody>
      </p:sp>
      <p:graphicFrame>
        <p:nvGraphicFramePr>
          <p:cNvPr id="4" name="Content Placeholder 3">
            <a:extLst>
              <a:ext uri="{FF2B5EF4-FFF2-40B4-BE49-F238E27FC236}">
                <a16:creationId xmlns:a16="http://schemas.microsoft.com/office/drawing/2014/main" id="{16CAB69D-43DB-4778-91D3-58EC22416B93}"/>
              </a:ext>
            </a:extLst>
          </p:cNvPr>
          <p:cNvGraphicFramePr>
            <a:graphicFrameLocks noGrp="1"/>
          </p:cNvGraphicFramePr>
          <p:nvPr>
            <p:ph idx="1"/>
            <p:extLst>
              <p:ext uri="{D42A27DB-BD31-4B8C-83A1-F6EECF244321}">
                <p14:modId xmlns:p14="http://schemas.microsoft.com/office/powerpoint/2010/main" val="1868649956"/>
              </p:ext>
            </p:extLst>
          </p:nvPr>
        </p:nvGraphicFramePr>
        <p:xfrm>
          <a:off x="500633" y="1003571"/>
          <a:ext cx="11187557" cy="4430626"/>
        </p:xfrm>
        <a:graphic>
          <a:graphicData uri="http://schemas.openxmlformats.org/drawingml/2006/table">
            <a:tbl>
              <a:tblPr firstRow="1" bandRow="1">
                <a:tableStyleId>{9F4BECD3-1946-49B8-A077-205F1168E22D}</a:tableStyleId>
              </a:tblPr>
              <a:tblGrid>
                <a:gridCol w="3970833">
                  <a:extLst>
                    <a:ext uri="{9D8B030D-6E8A-4147-A177-3AD203B41FA5}">
                      <a16:colId xmlns:a16="http://schemas.microsoft.com/office/drawing/2014/main" val="702917446"/>
                    </a:ext>
                  </a:extLst>
                </a:gridCol>
                <a:gridCol w="7216724">
                  <a:extLst>
                    <a:ext uri="{9D8B030D-6E8A-4147-A177-3AD203B41FA5}">
                      <a16:colId xmlns:a16="http://schemas.microsoft.com/office/drawing/2014/main" val="224778041"/>
                    </a:ext>
                  </a:extLst>
                </a:gridCol>
              </a:tblGrid>
              <a:tr h="369947">
                <a:tc>
                  <a:txBody>
                    <a:bodyPr/>
                    <a:lstStyle/>
                    <a:p>
                      <a:pPr algn="ctr"/>
                      <a:r>
                        <a:rPr lang="en-US">
                          <a:solidFill>
                            <a:schemeClr val="accent2"/>
                          </a:solidFill>
                        </a:rPr>
                        <a:t>Quality 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a:solidFill>
                            <a:schemeClr val="accent2"/>
                          </a:solidFill>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35623448"/>
                  </a:ext>
                </a:extLst>
              </a:tr>
              <a:tr h="1129652">
                <a:tc>
                  <a:txBody>
                    <a:bodyPr/>
                    <a:lstStyle/>
                    <a:p>
                      <a:r>
                        <a:rPr lang="en-US" sz="1200" b="1">
                          <a:solidFill>
                            <a:schemeClr val="tx1"/>
                          </a:solidFill>
                          <a:latin typeface="+mn-lt"/>
                        </a:rPr>
                        <a:t>HEDIS </a:t>
                      </a:r>
                      <a:r>
                        <a:rPr lang="en-US" sz="1200" b="1" err="1">
                          <a:solidFill>
                            <a:schemeClr val="tx1"/>
                          </a:solidFill>
                          <a:latin typeface="+mn-lt"/>
                        </a:rPr>
                        <a:t>FUH</a:t>
                      </a:r>
                      <a:r>
                        <a:rPr lang="en-US" sz="1200" b="1">
                          <a:solidFill>
                            <a:schemeClr val="tx1"/>
                          </a:solidFill>
                          <a:latin typeface="+mn-lt"/>
                        </a:rPr>
                        <a:t>-Follow-Up After Hospitalization for Mental Illness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US" sz="1200" kern="1500">
                          <a:solidFill>
                            <a:schemeClr val="tx2"/>
                          </a:solidFill>
                          <a:effectLst/>
                          <a:latin typeface="+mn-lt"/>
                          <a:ea typeface="+mn-ea"/>
                          <a:cs typeface="+mn-cs"/>
                        </a:rPr>
                        <a:t>Percentage of adults and children 6  years of age or older with a diagnosis of a mental illness or intentional self-harm that resulted in an inpatient stay who had a follow-up visit within 7 days post discharge. Follow-up appointment does not include any appointment on the day of discharge. </a:t>
                      </a:r>
                    </a:p>
                    <a:p>
                      <a:pPr fontAlgn="base"/>
                      <a:r>
                        <a:rPr lang="en-US" sz="1200" kern="1500">
                          <a:solidFill>
                            <a:schemeClr val="tx2"/>
                          </a:solidFill>
                          <a:effectLst/>
                          <a:latin typeface="+mn-lt"/>
                          <a:ea typeface="+mn-ea"/>
                          <a:cs typeface="+mn-cs"/>
                        </a:rPr>
                        <a:t>Measurement year is Jan 1 to Dec 1.  Follow-up appointment cannot be the same day as the hospital discharge.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9922582"/>
                  </a:ext>
                </a:extLst>
              </a:tr>
              <a:tr h="739893">
                <a:tc>
                  <a:txBody>
                    <a:bodyPr/>
                    <a:lstStyle/>
                    <a:p>
                      <a:r>
                        <a:rPr lang="en-US" sz="1200" b="1">
                          <a:solidFill>
                            <a:schemeClr val="tx1"/>
                          </a:solidFill>
                          <a:latin typeface="+mn-lt"/>
                        </a:rPr>
                        <a:t>HEDIS </a:t>
                      </a:r>
                      <a:r>
                        <a:rPr lang="en-US" sz="1200" b="1" err="1">
                          <a:solidFill>
                            <a:schemeClr val="tx1"/>
                          </a:solidFill>
                          <a:latin typeface="+mn-lt"/>
                        </a:rPr>
                        <a:t>APM</a:t>
                      </a:r>
                      <a:r>
                        <a:rPr lang="en-US" sz="1200" b="1">
                          <a:solidFill>
                            <a:schemeClr val="tx1"/>
                          </a:solidFill>
                          <a:latin typeface="+mn-lt"/>
                        </a:rPr>
                        <a:t>-Metabolic Monitoring for Children and Adolescents on Antipsychotics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200" kern="1500">
                          <a:solidFill>
                            <a:schemeClr val="tx2"/>
                          </a:solidFill>
                          <a:effectLst/>
                          <a:latin typeface="+mn-lt"/>
                          <a:ea typeface="+mn-ea"/>
                          <a:cs typeface="+mn-cs"/>
                        </a:rPr>
                        <a:t>The percentage of children and adolescents 1–17 years of age who had two or more antipsychotic medication dispensed within the measurement year and had both Cholesterol and Glucose metabolic testing; at least one test for blood glucose and one test for LDL-C.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9811689"/>
                  </a:ext>
                </a:extLst>
              </a:tr>
              <a:tr h="711348">
                <a:tc>
                  <a:txBody>
                    <a:bodyPr/>
                    <a:lstStyle/>
                    <a:p>
                      <a:r>
                        <a:rPr lang="en-US" sz="1200" b="1">
                          <a:solidFill>
                            <a:schemeClr val="tx1"/>
                          </a:solidFill>
                          <a:latin typeface="+mn-lt"/>
                        </a:rPr>
                        <a:t>Utilization of Inpatient Behavioral Health Services while receiving Targeted Case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t>The percentage of members receiving targeted case management that also had an inpatient behavioral health admission within the reporting period. (</a:t>
                      </a:r>
                      <a:r>
                        <a:rPr lang="en-US" sz="1200" err="1"/>
                        <a:t>TCM</a:t>
                      </a:r>
                      <a:r>
                        <a:rPr lang="en-US" sz="1200"/>
                        <a:t>/IP)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5564673"/>
                  </a:ext>
                </a:extLst>
              </a:tr>
              <a:tr h="739893">
                <a:tc>
                  <a:txBody>
                    <a:bodyPr/>
                    <a:lstStyle/>
                    <a:p>
                      <a:r>
                        <a:rPr lang="en-US" sz="1200" b="1">
                          <a:solidFill>
                            <a:schemeClr val="tx1"/>
                          </a:solidFill>
                          <a:latin typeface="+mn-lt"/>
                        </a:rPr>
                        <a:t>Emergency Department Visit for Behavioral Health while receiving outpatient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200" kern="1500">
                          <a:solidFill>
                            <a:schemeClr val="tx2"/>
                          </a:solidFill>
                          <a:effectLst/>
                          <a:latin typeface="+mn-lt"/>
                          <a:ea typeface="+mn-ea"/>
                          <a:cs typeface="+mn-cs"/>
                        </a:rPr>
                        <a:t>The percentage of total members who had an emergency room visit for behavioral health with a primary diagnosis related to mental illness or intentional self-harm, while receiving outpatient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899824"/>
                  </a:ext>
                </a:extLst>
              </a:tr>
              <a:tr h="739893">
                <a:tc>
                  <a:txBody>
                    <a:bodyPr/>
                    <a:lstStyle/>
                    <a:p>
                      <a:r>
                        <a:rPr lang="en-US" sz="1200" b="1">
                          <a:solidFill>
                            <a:schemeClr val="tx1"/>
                          </a:solidFill>
                          <a:latin typeface="+mn-lt"/>
                        </a:rPr>
                        <a:t>High Level Psychotropic Polypharmacy (HLPP)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a:latin typeface="+mn-lt"/>
                        </a:rPr>
                        <a:t>Annual percentage (based on monthly average) of total members, 1-17 years of age, who meet criteria for high level psychotropic polypharmacy as defined as the concurrent use of at least four classes of psychotropic medication for at least 30 days during the calendar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622979"/>
                  </a:ext>
                </a:extLst>
              </a:tr>
            </a:tbl>
          </a:graphicData>
        </a:graphic>
      </p:graphicFrame>
    </p:spTree>
    <p:extLst>
      <p:ext uri="{BB962C8B-B14F-4D97-AF65-F5344CB8AC3E}">
        <p14:creationId xmlns:p14="http://schemas.microsoft.com/office/powerpoint/2010/main" val="338571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mother with two children.&#10;&#10;G-1182075825_RE.">
            <a:extLst>
              <a:ext uri="{FF2B5EF4-FFF2-40B4-BE49-F238E27FC236}">
                <a16:creationId xmlns:a16="http://schemas.microsoft.com/office/drawing/2014/main" id="{B5B9E696-B25E-4BE9-8CD8-0B9E64AB3521}"/>
              </a:ext>
              <a:ext uri="{C183D7F6-B498-43B3-948B-1728B52AA6E4}">
                <adec:decorative xmlns:adec="http://schemas.microsoft.com/office/drawing/2017/decorative" val="0"/>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r="1609" b="16982"/>
          <a:stretch/>
        </p:blipFill>
        <p:spPr>
          <a:xfrm>
            <a:off x="0" y="0"/>
            <a:ext cx="12188825" cy="6858000"/>
          </a:xfrm>
        </p:spPr>
      </p:pic>
      <p:sp>
        <p:nvSpPr>
          <p:cNvPr id="19" name="Title 18">
            <a:extLst>
              <a:ext uri="{FF2B5EF4-FFF2-40B4-BE49-F238E27FC236}">
                <a16:creationId xmlns:a16="http://schemas.microsoft.com/office/drawing/2014/main" id="{B5811BA4-F38E-454E-BD61-E2ED437FAC8C}"/>
              </a:ext>
            </a:extLst>
          </p:cNvPr>
          <p:cNvSpPr>
            <a:spLocks noGrp="1"/>
          </p:cNvSpPr>
          <p:nvPr>
            <p:ph type="title"/>
          </p:nvPr>
        </p:nvSpPr>
        <p:spPr>
          <a:xfrm>
            <a:off x="200025" y="2828925"/>
            <a:ext cx="5334000" cy="2754036"/>
          </a:xfrm>
        </p:spPr>
        <p:txBody>
          <a:bodyPr/>
          <a:lstStyle/>
          <a:p>
            <a:r>
              <a:rPr lang="en-US"/>
              <a:t>Thank you </a:t>
            </a:r>
            <a:br>
              <a:rPr lang="en-US"/>
            </a:br>
            <a:r>
              <a:rPr lang="en-US"/>
              <a:t>for your collaboration!</a:t>
            </a:r>
          </a:p>
        </p:txBody>
      </p:sp>
      <p:pic>
        <p:nvPicPr>
          <p:cNvPr id="8" name="Graphic 7" descr="Aetna logo in white.">
            <a:extLst>
              <a:ext uri="{FF2B5EF4-FFF2-40B4-BE49-F238E27FC236}">
                <a16:creationId xmlns:a16="http://schemas.microsoft.com/office/drawing/2014/main" id="{1DEA830B-1125-4685-A235-51480465C3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4900" y="6351267"/>
            <a:ext cx="899921" cy="178007"/>
          </a:xfrm>
          <a:prstGeom prst="rect">
            <a:avLst/>
          </a:prstGeom>
        </p:spPr>
      </p:pic>
    </p:spTree>
    <p:extLst>
      <p:ext uri="{BB962C8B-B14F-4D97-AF65-F5344CB8AC3E}">
        <p14:creationId xmlns:p14="http://schemas.microsoft.com/office/powerpoint/2010/main" val="6165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A698-5F0E-4A1D-B74E-F2B221392ACB}"/>
              </a:ext>
            </a:extLst>
          </p:cNvPr>
          <p:cNvSpPr>
            <a:spLocks noGrp="1"/>
          </p:cNvSpPr>
          <p:nvPr>
            <p:ph type="title"/>
          </p:nvPr>
        </p:nvSpPr>
        <p:spPr/>
        <p:txBody>
          <a:bodyPr/>
          <a:lstStyle/>
          <a:p>
            <a:r>
              <a:rPr lang="en-US"/>
              <a:t>Value Based Programs</a:t>
            </a:r>
          </a:p>
        </p:txBody>
      </p:sp>
      <p:sp>
        <p:nvSpPr>
          <p:cNvPr id="3" name="Text Placeholder 2"/>
          <p:cNvSpPr>
            <a:spLocks noGrp="1"/>
          </p:cNvSpPr>
          <p:nvPr>
            <p:ph idx="1"/>
          </p:nvPr>
        </p:nvSpPr>
        <p:spPr>
          <a:xfrm>
            <a:off x="209550" y="1068070"/>
            <a:ext cx="5619749" cy="5046980"/>
          </a:xfrm>
        </p:spPr>
        <p:txBody>
          <a:bodyPr/>
          <a:lstStyle/>
          <a:p>
            <a:pPr marL="285750" marR="0" indent="-285750">
              <a:lnSpc>
                <a:spcPct val="107000"/>
              </a:lnSpc>
              <a:spcBef>
                <a:spcPts val="0"/>
              </a:spcBef>
              <a:spcAft>
                <a:spcPts val="800"/>
              </a:spcAft>
              <a:buFont typeface="Arial" panose="020B0604020202020204" pitchFamily="34" charset="0"/>
              <a:buChar char="•"/>
            </a:pPr>
            <a:r>
              <a:rPr lang="en-US" sz="1600"/>
              <a:t>Reward health care providers with incentive payments for the quality of care provided. ₁</a:t>
            </a:r>
          </a:p>
          <a:p>
            <a:pPr marL="285750" marR="0" indent="-285750">
              <a:lnSpc>
                <a:spcPct val="107000"/>
              </a:lnSpc>
              <a:spcBef>
                <a:spcPts val="0"/>
              </a:spcBef>
              <a:spcAft>
                <a:spcPts val="800"/>
              </a:spcAft>
              <a:buFont typeface="Arial" panose="020B0604020202020204" pitchFamily="34" charset="0"/>
              <a:buChar char="•"/>
            </a:pPr>
            <a:r>
              <a:rPr lang="en-US" sz="1600"/>
              <a:t>Focused on the quality of the service that was provided. </a:t>
            </a:r>
          </a:p>
          <a:p>
            <a:pPr marL="285750" marR="0" indent="-285750">
              <a:lnSpc>
                <a:spcPct val="107000"/>
              </a:lnSpc>
              <a:spcBef>
                <a:spcPts val="0"/>
              </a:spcBef>
              <a:spcAft>
                <a:spcPts val="800"/>
              </a:spcAft>
              <a:buFont typeface="Arial" panose="020B0604020202020204" pitchFamily="34" charset="0"/>
              <a:buChar char="•"/>
            </a:pPr>
            <a:r>
              <a:rPr lang="en-US" sz="1600"/>
              <a:t>Essential part of value-based programs is quality measurement.</a:t>
            </a:r>
          </a:p>
          <a:p>
            <a:pPr marL="628650" lvl="2" indent="-285750">
              <a:lnSpc>
                <a:spcPct val="107000"/>
              </a:lnSpc>
              <a:spcBef>
                <a:spcPts val="0"/>
              </a:spcBef>
              <a:spcAft>
                <a:spcPts val="800"/>
              </a:spcAft>
              <a:buFont typeface="Arial" panose="020B0604020202020204" pitchFamily="34" charset="0"/>
              <a:buChar char="•"/>
            </a:pPr>
            <a:r>
              <a:rPr lang="en-US" sz="1600"/>
              <a:t> An example of a quality measure is a follow-up appointment within 7 days of a behavioral health hospitalization </a:t>
            </a:r>
          </a:p>
          <a:p>
            <a:pPr marL="342900" marR="0" lvl="0" indent="-342900">
              <a:lnSpc>
                <a:spcPct val="107000"/>
              </a:lnSpc>
              <a:spcBef>
                <a:spcPts val="0"/>
              </a:spcBef>
              <a:spcAft>
                <a:spcPts val="0"/>
              </a:spcAft>
              <a:buFont typeface="Symbol" panose="05050102010706020507" pitchFamily="18" charset="2"/>
              <a:buChar char=""/>
            </a:pPr>
            <a:r>
              <a:rPr lang="en-US" sz="1600"/>
              <a:t>Benefits of Value Based Programs</a:t>
            </a:r>
          </a:p>
          <a:p>
            <a:pPr marR="0" lvl="0">
              <a:lnSpc>
                <a:spcPct val="107000"/>
              </a:lnSpc>
              <a:spcBef>
                <a:spcPts val="0"/>
              </a:spcBef>
              <a:spcAft>
                <a:spcPts val="0"/>
              </a:spcAft>
            </a:pPr>
            <a:endParaRPr lang="en-US" sz="1600"/>
          </a:p>
          <a:p>
            <a:pPr marL="685800" lvl="2" indent="-342900">
              <a:lnSpc>
                <a:spcPct val="107000"/>
              </a:lnSpc>
              <a:spcBef>
                <a:spcPts val="0"/>
              </a:spcBef>
              <a:buFont typeface="Symbol" panose="05050102010706020507" pitchFamily="18" charset="2"/>
              <a:buChar char=""/>
            </a:pPr>
            <a:r>
              <a:rPr lang="en-US" sz="1600"/>
              <a:t>Patient centered care </a:t>
            </a:r>
          </a:p>
          <a:p>
            <a:pPr marL="0" marR="0" lvl="0" indent="0">
              <a:lnSpc>
                <a:spcPct val="107000"/>
              </a:lnSpc>
              <a:spcBef>
                <a:spcPts val="0"/>
              </a:spcBef>
              <a:spcAft>
                <a:spcPts val="0"/>
              </a:spcAft>
              <a:buNone/>
            </a:pPr>
            <a:endParaRPr lang="en-US" sz="1600"/>
          </a:p>
          <a:p>
            <a:pPr marL="685800" lvl="2" indent="-342900">
              <a:lnSpc>
                <a:spcPct val="107000"/>
              </a:lnSpc>
              <a:spcBef>
                <a:spcPts val="0"/>
              </a:spcBef>
              <a:buFont typeface="Symbol" panose="05050102010706020507" pitchFamily="18" charset="2"/>
              <a:buChar char=""/>
            </a:pPr>
            <a:r>
              <a:rPr lang="en-US" sz="1600"/>
              <a:t>Focus moves from quantity of care to quality of care</a:t>
            </a:r>
          </a:p>
          <a:p>
            <a:pPr marL="0" marR="0" lvl="0" indent="0">
              <a:lnSpc>
                <a:spcPct val="107000"/>
              </a:lnSpc>
              <a:spcBef>
                <a:spcPts val="0"/>
              </a:spcBef>
              <a:spcAft>
                <a:spcPts val="0"/>
              </a:spcAft>
              <a:buNone/>
            </a:pPr>
            <a:endParaRPr lang="en-US" sz="1600"/>
          </a:p>
          <a:p>
            <a:pPr marL="685800" lvl="2" indent="-342900">
              <a:lnSpc>
                <a:spcPct val="107000"/>
              </a:lnSpc>
              <a:spcBef>
                <a:spcPts val="0"/>
              </a:spcBef>
              <a:spcAft>
                <a:spcPts val="800"/>
              </a:spcAft>
              <a:buFont typeface="Symbol" panose="05050102010706020507" pitchFamily="18" charset="2"/>
              <a:buChar char=""/>
            </a:pPr>
            <a:r>
              <a:rPr lang="en-US" sz="1600"/>
              <a:t>Improves health outcomes</a:t>
            </a:r>
          </a:p>
          <a:p>
            <a:endParaRPr lang="en-US" sz="1600"/>
          </a:p>
        </p:txBody>
      </p:sp>
      <p:pic>
        <p:nvPicPr>
          <p:cNvPr id="6" name="Picture Placeholder 5" descr="A picture containing grass, outdoor, sky, field&#10;&#10;Description automatically generated">
            <a:extLst>
              <a:ext uri="{FF2B5EF4-FFF2-40B4-BE49-F238E27FC236}">
                <a16:creationId xmlns:a16="http://schemas.microsoft.com/office/drawing/2014/main" id="{3297F234-5807-454F-9494-0EE15D13D578}"/>
              </a:ext>
            </a:extLst>
          </p:cNvPr>
          <p:cNvPicPr>
            <a:picLocks noGrp="1" noChangeAspect="1"/>
          </p:cNvPicPr>
          <p:nvPr>
            <p:ph type="pic" sz="quarter" idx="16"/>
          </p:nvPr>
        </p:nvPicPr>
        <p:blipFill rotWithShape="1">
          <a:blip r:embed="rId2"/>
          <a:srcRect l="2773" r="37921"/>
          <a:stretch/>
        </p:blipFill>
        <p:spPr>
          <a:xfrm>
            <a:off x="6094412" y="0"/>
            <a:ext cx="6094413" cy="6858000"/>
          </a:xfrm>
        </p:spPr>
      </p:pic>
    </p:spTree>
    <p:extLst>
      <p:ext uri="{BB962C8B-B14F-4D97-AF65-F5344CB8AC3E}">
        <p14:creationId xmlns:p14="http://schemas.microsoft.com/office/powerpoint/2010/main" val="31332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693A47-0F2B-4257-9D5F-4033D7FCCE8C}"/>
              </a:ext>
            </a:extLst>
          </p:cNvPr>
          <p:cNvSpPr>
            <a:spLocks noGrp="1"/>
          </p:cNvSpPr>
          <p:nvPr>
            <p:ph type="title"/>
          </p:nvPr>
        </p:nvSpPr>
        <p:spPr/>
        <p:txBody>
          <a:bodyPr/>
          <a:lstStyle/>
          <a:p>
            <a:r>
              <a:rPr lang="en-US">
                <a:solidFill>
                  <a:schemeClr val="accent2"/>
                </a:solidFill>
              </a:rPr>
              <a:t>Agenda</a:t>
            </a:r>
          </a:p>
        </p:txBody>
      </p:sp>
      <p:sp>
        <p:nvSpPr>
          <p:cNvPr id="8" name="Text Placeholder 7">
            <a:extLst>
              <a:ext uri="{FF2B5EF4-FFF2-40B4-BE49-F238E27FC236}">
                <a16:creationId xmlns:a16="http://schemas.microsoft.com/office/drawing/2014/main" id="{C21F1AE9-5C8D-4765-8A5D-236F5ACE9933}"/>
              </a:ext>
            </a:extLst>
          </p:cNvPr>
          <p:cNvSpPr>
            <a:spLocks noGrp="1"/>
          </p:cNvSpPr>
          <p:nvPr>
            <p:ph type="body" sz="quarter" idx="15"/>
          </p:nvPr>
        </p:nvSpPr>
        <p:spPr>
          <a:xfrm>
            <a:off x="557783" y="1755739"/>
            <a:ext cx="10335503" cy="3985305"/>
          </a:xfrm>
        </p:spPr>
        <p:txBody>
          <a:bodyPr/>
          <a:lstStyle/>
          <a:p>
            <a:pPr marL="342900" indent="-342900">
              <a:buAutoNum type="arabicPeriod"/>
            </a:pPr>
            <a:r>
              <a:rPr lang="en-US"/>
              <a:t>Review proposed HEDIS Measures for 2023</a:t>
            </a:r>
          </a:p>
          <a:p>
            <a:pPr marL="342900" indent="-342900">
              <a:buAutoNum type="arabicPeriod"/>
            </a:pPr>
            <a:r>
              <a:rPr lang="en-US"/>
              <a:t>Review proposed Custom Measures </a:t>
            </a:r>
          </a:p>
          <a:p>
            <a:pPr marL="342900" indent="-342900">
              <a:buFont typeface="Arial"/>
              <a:buAutoNum type="arabicPeriod"/>
            </a:pPr>
            <a:r>
              <a:rPr lang="en-US"/>
              <a:t>Review proposed SKY specific Measures </a:t>
            </a:r>
          </a:p>
          <a:p>
            <a:pPr marL="342900" indent="-342900">
              <a:buAutoNum type="arabicPeriod"/>
            </a:pPr>
            <a:r>
              <a:rPr lang="en-US"/>
              <a:t>Review Children’s Alliance Baseline data for proposed measures</a:t>
            </a:r>
          </a:p>
          <a:p>
            <a:pPr marL="342900" indent="-342900">
              <a:buAutoNum type="arabicPeriod"/>
            </a:pPr>
            <a:r>
              <a:rPr lang="en-US"/>
              <a:t>Roundtable </a:t>
            </a:r>
          </a:p>
          <a:p>
            <a:pPr marL="342900" indent="-342900">
              <a:buAutoNum type="arabicPeriod"/>
            </a:pPr>
            <a:r>
              <a:rPr lang="en-US"/>
              <a:t>Schedule follow up meeting to finalize agreed measures</a:t>
            </a:r>
          </a:p>
          <a:p>
            <a:pPr marL="342900" indent="-342900">
              <a:buAutoNum type="arabicPeriod"/>
            </a:pPr>
            <a:endParaRPr lang="en-US"/>
          </a:p>
        </p:txBody>
      </p:sp>
    </p:spTree>
    <p:extLst>
      <p:ext uri="{BB962C8B-B14F-4D97-AF65-F5344CB8AC3E}">
        <p14:creationId xmlns:p14="http://schemas.microsoft.com/office/powerpoint/2010/main" val="60502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AAACAC-377E-47F9-A981-1675BF7C5715}"/>
              </a:ext>
            </a:extLst>
          </p:cNvPr>
          <p:cNvSpPr>
            <a:spLocks noGrp="1"/>
          </p:cNvSpPr>
          <p:nvPr>
            <p:ph type="title"/>
          </p:nvPr>
        </p:nvSpPr>
        <p:spPr>
          <a:xfrm>
            <a:off x="3231270" y="3022967"/>
            <a:ext cx="5726284" cy="812066"/>
          </a:xfrm>
        </p:spPr>
        <p:txBody>
          <a:bodyPr/>
          <a:lstStyle/>
          <a:p>
            <a:r>
              <a:rPr lang="en-US"/>
              <a:t>Proposed HEDIS Measures for 2023 with Baseline Data</a:t>
            </a:r>
          </a:p>
        </p:txBody>
      </p:sp>
      <p:grpSp>
        <p:nvGrpSpPr>
          <p:cNvPr id="2" name="Group 1">
            <a:extLst>
              <a:ext uri="{FF2B5EF4-FFF2-40B4-BE49-F238E27FC236}">
                <a16:creationId xmlns:a16="http://schemas.microsoft.com/office/drawing/2014/main" id="{0FD3F49E-FA75-4DF9-8546-FD2D26F4A26A}"/>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78379774-3AE2-4B30-A655-5CB2EC2B4D68}"/>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7C2489-823C-49DC-A714-2CD5FB651899}"/>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702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6BD3-F7BC-43E6-8096-163283D83DE6}"/>
              </a:ext>
            </a:extLst>
          </p:cNvPr>
          <p:cNvSpPr>
            <a:spLocks noGrp="1"/>
          </p:cNvSpPr>
          <p:nvPr>
            <p:ph type="title"/>
          </p:nvPr>
        </p:nvSpPr>
        <p:spPr>
          <a:xfrm>
            <a:off x="227680" y="280720"/>
            <a:ext cx="10803778" cy="713232"/>
          </a:xfrm>
        </p:spPr>
        <p:txBody>
          <a:bodyPr/>
          <a:lstStyle/>
          <a:p>
            <a:r>
              <a:rPr lang="en-US"/>
              <a:t>Current 2022 HEDIS Measures in Contract: </a:t>
            </a:r>
          </a:p>
        </p:txBody>
      </p:sp>
      <p:pic>
        <p:nvPicPr>
          <p:cNvPr id="9" name="Picture 8">
            <a:extLst>
              <a:ext uri="{FF2B5EF4-FFF2-40B4-BE49-F238E27FC236}">
                <a16:creationId xmlns:a16="http://schemas.microsoft.com/office/drawing/2014/main" id="{9457BEE8-AE52-4DAE-91F4-1291ABC8CFA0}"/>
              </a:ext>
            </a:extLst>
          </p:cNvPr>
          <p:cNvPicPr>
            <a:picLocks noChangeAspect="1"/>
          </p:cNvPicPr>
          <p:nvPr/>
        </p:nvPicPr>
        <p:blipFill>
          <a:blip r:embed="rId3"/>
          <a:stretch>
            <a:fillRect/>
          </a:stretch>
        </p:blipFill>
        <p:spPr>
          <a:xfrm>
            <a:off x="2956877" y="674942"/>
            <a:ext cx="5821363" cy="5973696"/>
          </a:xfrm>
          <a:prstGeom prst="rect">
            <a:avLst/>
          </a:prstGeom>
        </p:spPr>
      </p:pic>
    </p:spTree>
    <p:extLst>
      <p:ext uri="{BB962C8B-B14F-4D97-AF65-F5344CB8AC3E}">
        <p14:creationId xmlns:p14="http://schemas.microsoft.com/office/powerpoint/2010/main" val="320751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A698-5F0E-4A1D-B74E-F2B221392ACB}"/>
              </a:ext>
            </a:extLst>
          </p:cNvPr>
          <p:cNvSpPr>
            <a:spLocks noGrp="1"/>
          </p:cNvSpPr>
          <p:nvPr>
            <p:ph type="title"/>
          </p:nvPr>
        </p:nvSpPr>
        <p:spPr>
          <a:xfrm>
            <a:off x="1261807" y="225287"/>
            <a:ext cx="9665208" cy="575750"/>
          </a:xfrm>
        </p:spPr>
        <p:txBody>
          <a:bodyPr/>
          <a:lstStyle/>
          <a:p>
            <a:pPr algn="ctr"/>
            <a:r>
              <a:rPr lang="en-US" sz="3200">
                <a:solidFill>
                  <a:schemeClr val="accent2"/>
                </a:solidFill>
              </a:rPr>
              <a:t>Proposed Measures for 2023-HEDIS</a:t>
            </a:r>
          </a:p>
        </p:txBody>
      </p:sp>
      <p:graphicFrame>
        <p:nvGraphicFramePr>
          <p:cNvPr id="6" name="Table 5">
            <a:extLst>
              <a:ext uri="{FF2B5EF4-FFF2-40B4-BE49-F238E27FC236}">
                <a16:creationId xmlns:a16="http://schemas.microsoft.com/office/drawing/2014/main" id="{5AEF1CEE-EA55-43A7-AA35-2B55E0BA1A72}"/>
              </a:ext>
            </a:extLst>
          </p:cNvPr>
          <p:cNvGraphicFramePr>
            <a:graphicFrameLocks noGrp="1"/>
          </p:cNvGraphicFramePr>
          <p:nvPr>
            <p:extLst>
              <p:ext uri="{D42A27DB-BD31-4B8C-83A1-F6EECF244321}">
                <p14:modId xmlns:p14="http://schemas.microsoft.com/office/powerpoint/2010/main" val="2764668757"/>
              </p:ext>
            </p:extLst>
          </p:nvPr>
        </p:nvGraphicFramePr>
        <p:xfrm>
          <a:off x="390800" y="801040"/>
          <a:ext cx="11507830" cy="5547187"/>
        </p:xfrm>
        <a:graphic>
          <a:graphicData uri="http://schemas.openxmlformats.org/drawingml/2006/table">
            <a:tbl>
              <a:tblPr firstRow="1" bandRow="1">
                <a:tableStyleId>{9F4BECD3-1946-49B8-A077-205F1168E22D}</a:tableStyleId>
              </a:tblPr>
              <a:tblGrid>
                <a:gridCol w="2098991">
                  <a:extLst>
                    <a:ext uri="{9D8B030D-6E8A-4147-A177-3AD203B41FA5}">
                      <a16:colId xmlns:a16="http://schemas.microsoft.com/office/drawing/2014/main" val="596503895"/>
                    </a:ext>
                  </a:extLst>
                </a:gridCol>
                <a:gridCol w="3814776">
                  <a:extLst>
                    <a:ext uri="{9D8B030D-6E8A-4147-A177-3AD203B41FA5}">
                      <a16:colId xmlns:a16="http://schemas.microsoft.com/office/drawing/2014/main" val="1670813266"/>
                    </a:ext>
                  </a:extLst>
                </a:gridCol>
                <a:gridCol w="1451998">
                  <a:extLst>
                    <a:ext uri="{9D8B030D-6E8A-4147-A177-3AD203B41FA5}">
                      <a16:colId xmlns:a16="http://schemas.microsoft.com/office/drawing/2014/main" val="1095310741"/>
                    </a:ext>
                  </a:extLst>
                </a:gridCol>
                <a:gridCol w="1430704">
                  <a:extLst>
                    <a:ext uri="{9D8B030D-6E8A-4147-A177-3AD203B41FA5}">
                      <a16:colId xmlns:a16="http://schemas.microsoft.com/office/drawing/2014/main" val="2423712702"/>
                    </a:ext>
                  </a:extLst>
                </a:gridCol>
                <a:gridCol w="2711361">
                  <a:extLst>
                    <a:ext uri="{9D8B030D-6E8A-4147-A177-3AD203B41FA5}">
                      <a16:colId xmlns:a16="http://schemas.microsoft.com/office/drawing/2014/main" val="1316915204"/>
                    </a:ext>
                  </a:extLst>
                </a:gridCol>
              </a:tblGrid>
              <a:tr h="692787">
                <a:tc>
                  <a:txBody>
                    <a:bodyPr/>
                    <a:lstStyle/>
                    <a:p>
                      <a:pPr algn="ctr"/>
                      <a:r>
                        <a:rPr lang="en-US">
                          <a:solidFill>
                            <a:schemeClr val="accent2"/>
                          </a:solidFill>
                        </a:rPr>
                        <a:t>Quality 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a:solidFill>
                            <a:schemeClr val="accent2"/>
                          </a:solidFill>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a:solidFill>
                            <a:schemeClr val="accent2"/>
                          </a:solidFill>
                        </a:rPr>
                        <a:t>Denominator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a:solidFill>
                            <a:schemeClr val="accent2"/>
                          </a:solidFill>
                        </a:rPr>
                        <a:t>Numerator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a:solidFill>
                            <a:schemeClr val="accent2"/>
                          </a:solidFill>
                        </a:rPr>
                        <a:t>Target/Goal - 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26001809"/>
                  </a:ext>
                </a:extLst>
              </a:tr>
              <a:tr h="1705298">
                <a:tc>
                  <a:txBody>
                    <a:bodyPr/>
                    <a:lstStyle/>
                    <a:p>
                      <a:r>
                        <a:rPr lang="en-US" sz="1200" b="1">
                          <a:solidFill>
                            <a:schemeClr val="accent2"/>
                          </a:solidFill>
                          <a:latin typeface="+mn-lt"/>
                        </a:rPr>
                        <a:t>HEDIS </a:t>
                      </a:r>
                      <a:r>
                        <a:rPr lang="en-US" sz="1200" b="1" err="1">
                          <a:solidFill>
                            <a:schemeClr val="accent2"/>
                          </a:solidFill>
                          <a:latin typeface="+mn-lt"/>
                        </a:rPr>
                        <a:t>FUH</a:t>
                      </a:r>
                      <a:r>
                        <a:rPr lang="en-US" sz="1200" b="1">
                          <a:solidFill>
                            <a:schemeClr val="accent2"/>
                          </a:solidFill>
                          <a:latin typeface="+mn-lt"/>
                        </a:rPr>
                        <a:t>-Follow-Up After Hospitalization for Mental Illness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US" sz="1200" kern="1500">
                          <a:solidFill>
                            <a:schemeClr val="tx2"/>
                          </a:solidFill>
                          <a:effectLst/>
                          <a:latin typeface="+mn-lt"/>
                          <a:ea typeface="+mn-ea"/>
                          <a:cs typeface="+mn-cs"/>
                        </a:rPr>
                        <a:t>Percentage of adults and children 6  years of age or older with a diagnosis of a mental illness or intentional self-harm that resulted in an inpatient stay who had a follow-up visit within 7 days post discharge. Follow-up appointment does not include any appointment on the day of discharge. </a:t>
                      </a:r>
                    </a:p>
                    <a:p>
                      <a:pPr fontAlgn="base"/>
                      <a:r>
                        <a:rPr lang="en-US" sz="1200" kern="1500">
                          <a:solidFill>
                            <a:schemeClr val="tx2"/>
                          </a:solidFill>
                          <a:effectLst/>
                          <a:latin typeface="+mn-lt"/>
                          <a:ea typeface="+mn-ea"/>
                          <a:cs typeface="+mn-cs"/>
                        </a:rPr>
                        <a:t>Measurement year is Jan 1 to Dec 1.  Follow-up appointment cannot be the same day as the hospital discharge.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Total members who had an inpatient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Members who had a follow-up appointment within 7 days after the inpatient discharge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a:latin typeface="+mn-lt"/>
                        </a:rPr>
                        <a:t>Increase by</a:t>
                      </a:r>
                      <a:r>
                        <a:rPr lang="en-US" sz="1200" i="1">
                          <a:latin typeface="+mn-lt"/>
                        </a:rPr>
                        <a:t> percentage </a:t>
                      </a:r>
                      <a:r>
                        <a:rPr lang="en-US" sz="1200">
                          <a:latin typeface="+mn-lt"/>
                        </a:rPr>
                        <a:t>the amount of follow-up appointments after an inpatient discharge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7179948"/>
                  </a:ext>
                </a:extLst>
              </a:tr>
              <a:tr h="1196800">
                <a:tc>
                  <a:txBody>
                    <a:bodyPr/>
                    <a:lstStyle/>
                    <a:p>
                      <a:r>
                        <a:rPr lang="en-US" sz="1200" b="1">
                          <a:solidFill>
                            <a:schemeClr val="accent2"/>
                          </a:solidFill>
                          <a:latin typeface="+mn-lt"/>
                        </a:rPr>
                        <a:t>HEDIS APM-Metabolic Monitoring for Children and Adolescents on Antipsychotics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200" kern="1500">
                          <a:solidFill>
                            <a:schemeClr val="tx2"/>
                          </a:solidFill>
                          <a:effectLst/>
                          <a:latin typeface="+mn-lt"/>
                          <a:ea typeface="+mn-ea"/>
                          <a:cs typeface="+mn-cs"/>
                        </a:rPr>
                        <a:t>The percentage of children and adolescents 1–17 years of age who had two or more antipsychotic medication dispensed within the measurement year and had both Cholesterol and Glucose metabolic testing; at least one test for blood glucose and one test for LDL-C.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Members who are on two or more antipsychotic mediation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Members who had both cholesterol and glucose 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Increase by </a:t>
                      </a:r>
                      <a:r>
                        <a:rPr lang="en-US" sz="1200" i="1">
                          <a:latin typeface="+mn-lt"/>
                        </a:rPr>
                        <a:t>percentage</a:t>
                      </a:r>
                      <a:r>
                        <a:rPr lang="en-US" sz="1200">
                          <a:latin typeface="+mn-lt"/>
                        </a:rPr>
                        <a:t> the frequency of cholesterol and glucose testing within a measurement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080032"/>
                  </a:ext>
                </a:extLst>
              </a:tr>
              <a:tr h="188480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1">
                          <a:solidFill>
                            <a:srgbClr val="7D3F98"/>
                          </a:solidFill>
                          <a:latin typeface="+mn-lt"/>
                        </a:rPr>
                        <a:t>HEDIS </a:t>
                      </a:r>
                      <a:r>
                        <a:rPr lang="en-US" sz="1200" b="1" err="1">
                          <a:solidFill>
                            <a:srgbClr val="7D3F98"/>
                          </a:solidFill>
                          <a:latin typeface="+mn-lt"/>
                        </a:rPr>
                        <a:t>FUM</a:t>
                      </a:r>
                      <a:r>
                        <a:rPr lang="en-US" sz="1200" b="1">
                          <a:solidFill>
                            <a:srgbClr val="7D3F98"/>
                          </a:solidFill>
                          <a:latin typeface="+mn-lt"/>
                        </a:rPr>
                        <a:t>-Follow-Up After Emergency Department Visit for Mental Illness</a:t>
                      </a:r>
                    </a:p>
                    <a:p>
                      <a:pPr marL="0" marR="0" lvl="0" indent="0" algn="l" defTabSz="457200" rtl="0" eaLnBrk="1" fontAlgn="ctr" latinLnBrk="0" hangingPunct="1">
                        <a:lnSpc>
                          <a:spcPct val="100000"/>
                        </a:lnSpc>
                        <a:spcBef>
                          <a:spcPts val="0"/>
                        </a:spcBef>
                        <a:spcAft>
                          <a:spcPts val="0"/>
                        </a:spcAft>
                        <a:buClrTx/>
                        <a:buSzTx/>
                        <a:buFontTx/>
                        <a:buNone/>
                        <a:tabLst/>
                        <a:defRPr/>
                      </a:pPr>
                      <a:r>
                        <a:rPr lang="en-US" sz="1200" b="1">
                          <a:solidFill>
                            <a:srgbClr val="7D3F98"/>
                          </a:solidFill>
                          <a:latin typeface="+mn-lt"/>
                        </a:rPr>
                        <a:t> </a:t>
                      </a:r>
                      <a:r>
                        <a:rPr lang="en-US" sz="1200" b="1">
                          <a:solidFill>
                            <a:srgbClr val="7D3F98"/>
                          </a:solidFill>
                        </a:rPr>
                        <a:t>* No supplemental data can be accepted for </a:t>
                      </a:r>
                      <a:r>
                        <a:rPr lang="en-US" sz="1200" b="1" err="1">
                          <a:solidFill>
                            <a:srgbClr val="7D3F98"/>
                          </a:solidFill>
                        </a:rPr>
                        <a:t>FUM</a:t>
                      </a:r>
                      <a:r>
                        <a:rPr lang="en-US" sz="1200" b="1">
                          <a:solidFill>
                            <a:srgbClr val="7D3F98"/>
                          </a:solidFill>
                        </a:rPr>
                        <a:t> measure per NCQA requirements. Claims data only.</a:t>
                      </a:r>
                    </a:p>
                    <a:p>
                      <a:endParaRPr lang="en-US" sz="1200" b="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200" kern="1500">
                          <a:solidFill>
                            <a:schemeClr val="tx2"/>
                          </a:solidFill>
                          <a:effectLst/>
                          <a:latin typeface="+mn-lt"/>
                          <a:ea typeface="+mn-ea"/>
                          <a:cs typeface="+mn-cs"/>
                        </a:rPr>
                        <a:t>Percentage of adults and children 6 years of age and older with a diagnosis of mental illness or intentional self-harm and emergency department (ED) visits who received a follow-up visit 7 days post ED discharge . The follow-up appointment can be the same day as the ED discharge </a:t>
                      </a:r>
                      <a:r>
                        <a:rPr lang="en-US" sz="1200" i="1" kern="1500">
                          <a:solidFill>
                            <a:schemeClr val="tx2"/>
                          </a:solidFill>
                          <a:effectLst/>
                          <a:latin typeface="+mn-lt"/>
                          <a:ea typeface="+mn-ea"/>
                          <a:cs typeface="+mn-cs"/>
                        </a:rPr>
                        <a:t>(8 days total). </a:t>
                      </a:r>
                      <a:r>
                        <a:rPr lang="en-US" sz="1200" kern="1500">
                          <a:solidFill>
                            <a:schemeClr val="tx2"/>
                          </a:solidFill>
                          <a:effectLst/>
                          <a:latin typeface="+mn-lt"/>
                          <a:ea typeface="+mn-ea"/>
                          <a:cs typeface="+mn-cs"/>
                        </a:rPr>
                        <a:t>Excludes the ED visits that result in an inpatient admission. </a:t>
                      </a:r>
                    </a:p>
                    <a:p>
                      <a:r>
                        <a:rPr lang="en-US" sz="1200" kern="1500">
                          <a:solidFill>
                            <a:schemeClr val="tx2"/>
                          </a:solidFill>
                          <a:effectLst/>
                          <a:latin typeface="+mn-lt"/>
                          <a:ea typeface="+mn-ea"/>
                          <a:cs typeface="+mn-cs"/>
                        </a:rPr>
                        <a:t> Measurement year is Jan 1-Dec</a:t>
                      </a:r>
                      <a:endParaRPr lang="en-US" sz="1200" b="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Total members who had an ED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Members who had a follow-up appointment within 7 days after the ED discharge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Increase by </a:t>
                      </a:r>
                      <a:r>
                        <a:rPr lang="en-US" sz="1200" i="1">
                          <a:latin typeface="+mn-lt"/>
                        </a:rPr>
                        <a:t>percentage</a:t>
                      </a:r>
                      <a:r>
                        <a:rPr lang="en-US" sz="1200">
                          <a:latin typeface="+mn-lt"/>
                        </a:rPr>
                        <a:t> the amount of follow-up appointments after an ED stay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8771003"/>
                  </a:ext>
                </a:extLst>
              </a:tr>
            </a:tbl>
          </a:graphicData>
        </a:graphic>
      </p:graphicFrame>
    </p:spTree>
    <p:extLst>
      <p:ext uri="{BB962C8B-B14F-4D97-AF65-F5344CB8AC3E}">
        <p14:creationId xmlns:p14="http://schemas.microsoft.com/office/powerpoint/2010/main" val="399553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83036" y="2651497"/>
            <a:ext cx="8490999" cy="777503"/>
          </a:xfrm>
        </p:spPr>
        <p:txBody>
          <a:bodyPr anchor="ctr"/>
          <a:lstStyle/>
          <a:p>
            <a:r>
              <a:rPr lang="en-US" sz="3600"/>
              <a:t>Proposed Custom Measures for 2023 with Baseline Data</a:t>
            </a:r>
          </a:p>
        </p:txBody>
      </p:sp>
      <p:sp>
        <p:nvSpPr>
          <p:cNvPr id="9" name="TextBox 8">
            <a:extLst>
              <a:ext uri="{FF2B5EF4-FFF2-40B4-BE49-F238E27FC236}">
                <a16:creationId xmlns:a16="http://schemas.microsoft.com/office/drawing/2014/main" id="{FBF48B4D-D064-4FCD-9E91-B20F5445A2D8}"/>
              </a:ext>
            </a:extLst>
          </p:cNvPr>
          <p:cNvSpPr txBox="1"/>
          <p:nvPr/>
        </p:nvSpPr>
        <p:spPr>
          <a:xfrm>
            <a:off x="557784" y="6428232"/>
            <a:ext cx="4023360" cy="123111"/>
          </a:xfrm>
          <a:prstGeom prst="rect">
            <a:avLst/>
          </a:prstGeom>
          <a:noFill/>
        </p:spPr>
        <p:txBody>
          <a:bodyPr wrap="square" lIns="0" tIns="0" rIns="0" bIns="0" rtlCol="0" anchor="b">
            <a:spAutoFit/>
          </a:bodyPr>
          <a:lstStyle/>
          <a:p>
            <a:r>
              <a:rPr lang="en-US" sz="800">
                <a:solidFill>
                  <a:schemeClr val="bg1"/>
                </a:solidFill>
              </a:rPr>
              <a:t>©2022 Aetna Inc.</a:t>
            </a:r>
          </a:p>
        </p:txBody>
      </p:sp>
      <p:grpSp>
        <p:nvGrpSpPr>
          <p:cNvPr id="4" name="Group 3">
            <a:extLst>
              <a:ext uri="{FF2B5EF4-FFF2-40B4-BE49-F238E27FC236}">
                <a16:creationId xmlns:a16="http://schemas.microsoft.com/office/drawing/2014/main" id="{2403B398-BE3F-4533-8355-00B759B2AF27}"/>
              </a:ext>
              <a:ext uri="{C183D7F6-B498-43B3-948B-1728B52AA6E4}">
                <adec:decorative xmlns:adec="http://schemas.microsoft.com/office/drawing/2017/decorative" val="1"/>
              </a:ext>
            </a:extLst>
          </p:cNvPr>
          <p:cNvGrpSpPr/>
          <p:nvPr/>
        </p:nvGrpSpPr>
        <p:grpSpPr>
          <a:xfrm>
            <a:off x="5897562" y="2260460"/>
            <a:ext cx="393699" cy="1559576"/>
            <a:chOff x="5897563" y="2649212"/>
            <a:chExt cx="393699" cy="1559576"/>
          </a:xfrm>
        </p:grpSpPr>
        <p:cxnSp>
          <p:nvCxnSpPr>
            <p:cNvPr id="5" name="Straight Connector 4">
              <a:extLst>
                <a:ext uri="{FF2B5EF4-FFF2-40B4-BE49-F238E27FC236}">
                  <a16:creationId xmlns:a16="http://schemas.microsoft.com/office/drawing/2014/main" id="{5736A82C-AC65-49E1-94B5-F1031E28BABE}"/>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B0E178-349F-4235-8F20-1C5A10BC5A62}"/>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623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8C189-79AF-408D-8448-02DABE3E824B}"/>
              </a:ext>
            </a:extLst>
          </p:cNvPr>
          <p:cNvSpPr>
            <a:spLocks noGrp="1"/>
          </p:cNvSpPr>
          <p:nvPr>
            <p:ph type="title"/>
          </p:nvPr>
        </p:nvSpPr>
        <p:spPr>
          <a:xfrm>
            <a:off x="1261808" y="148014"/>
            <a:ext cx="9665208" cy="667728"/>
          </a:xfrm>
        </p:spPr>
        <p:txBody>
          <a:bodyPr/>
          <a:lstStyle/>
          <a:p>
            <a:pPr algn="ctr"/>
            <a:r>
              <a:rPr lang="en-US" sz="4000">
                <a:solidFill>
                  <a:schemeClr val="accent2"/>
                </a:solidFill>
              </a:rPr>
              <a:t>Proposed Measures for 2023-Custom</a:t>
            </a:r>
          </a:p>
        </p:txBody>
      </p:sp>
      <p:graphicFrame>
        <p:nvGraphicFramePr>
          <p:cNvPr id="5" name="Table 5">
            <a:extLst>
              <a:ext uri="{FF2B5EF4-FFF2-40B4-BE49-F238E27FC236}">
                <a16:creationId xmlns:a16="http://schemas.microsoft.com/office/drawing/2014/main" id="{FB48A5ED-B840-46F8-8E90-54E9F5139B3B}"/>
              </a:ext>
            </a:extLst>
          </p:cNvPr>
          <p:cNvGraphicFramePr>
            <a:graphicFrameLocks noGrp="1"/>
          </p:cNvGraphicFramePr>
          <p:nvPr>
            <p:extLst>
              <p:ext uri="{D42A27DB-BD31-4B8C-83A1-F6EECF244321}">
                <p14:modId xmlns:p14="http://schemas.microsoft.com/office/powerpoint/2010/main" val="1871105174"/>
              </p:ext>
            </p:extLst>
          </p:nvPr>
        </p:nvGraphicFramePr>
        <p:xfrm>
          <a:off x="486561" y="965796"/>
          <a:ext cx="11466740" cy="3411894"/>
        </p:xfrm>
        <a:graphic>
          <a:graphicData uri="http://schemas.openxmlformats.org/drawingml/2006/table">
            <a:tbl>
              <a:tblPr firstRow="1" bandRow="1">
                <a:tableStyleId>{9F4BECD3-1946-49B8-A077-205F1168E22D}</a:tableStyleId>
              </a:tblPr>
              <a:tblGrid>
                <a:gridCol w="2047340">
                  <a:extLst>
                    <a:ext uri="{9D8B030D-6E8A-4147-A177-3AD203B41FA5}">
                      <a16:colId xmlns:a16="http://schemas.microsoft.com/office/drawing/2014/main" val="1002404727"/>
                    </a:ext>
                  </a:extLst>
                </a:gridCol>
                <a:gridCol w="3488481">
                  <a:extLst>
                    <a:ext uri="{9D8B030D-6E8A-4147-A177-3AD203B41FA5}">
                      <a16:colId xmlns:a16="http://schemas.microsoft.com/office/drawing/2014/main" val="720610671"/>
                    </a:ext>
                  </a:extLst>
                </a:gridCol>
                <a:gridCol w="1651818">
                  <a:extLst>
                    <a:ext uri="{9D8B030D-6E8A-4147-A177-3AD203B41FA5}">
                      <a16:colId xmlns:a16="http://schemas.microsoft.com/office/drawing/2014/main" val="4182253208"/>
                    </a:ext>
                  </a:extLst>
                </a:gridCol>
                <a:gridCol w="1811323">
                  <a:extLst>
                    <a:ext uri="{9D8B030D-6E8A-4147-A177-3AD203B41FA5}">
                      <a16:colId xmlns:a16="http://schemas.microsoft.com/office/drawing/2014/main" val="2960434979"/>
                    </a:ext>
                  </a:extLst>
                </a:gridCol>
                <a:gridCol w="2467778">
                  <a:extLst>
                    <a:ext uri="{9D8B030D-6E8A-4147-A177-3AD203B41FA5}">
                      <a16:colId xmlns:a16="http://schemas.microsoft.com/office/drawing/2014/main" val="38490814"/>
                    </a:ext>
                  </a:extLst>
                </a:gridCol>
              </a:tblGrid>
              <a:tr h="875136">
                <a:tc>
                  <a:txBody>
                    <a:bodyPr/>
                    <a:lstStyle/>
                    <a:p>
                      <a:r>
                        <a:rPr lang="en-US">
                          <a:solidFill>
                            <a:schemeClr val="accent2"/>
                          </a:solidFill>
                        </a:rPr>
                        <a:t>Quality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solidFill>
                            <a:schemeClr val="accent2"/>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solidFill>
                            <a:schemeClr val="accent2"/>
                          </a:solidFill>
                        </a:rPr>
                        <a:t>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solidFill>
                            <a:schemeClr val="accent2"/>
                          </a:solidFill>
                        </a:rPr>
                        <a:t>Numerator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solidFill>
                            <a:schemeClr val="accent2"/>
                          </a:solidFill>
                        </a:rPr>
                        <a:t>Target/Goal - 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21698597"/>
                  </a:ext>
                </a:extLst>
              </a:tr>
              <a:tr h="1391586">
                <a:tc>
                  <a:txBody>
                    <a:bodyPr/>
                    <a:lstStyle/>
                    <a:p>
                      <a:r>
                        <a:rPr lang="en-US" sz="1200" b="0">
                          <a:latin typeface="+mn-lt"/>
                        </a:rPr>
                        <a:t>Utilization of Inpatient Behavioral Health Services while receiving Targeted Case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t>The percentage of members receiving targeted case management that also had an inpatient behavioral health admission within the reporting period. (</a:t>
                      </a:r>
                      <a:r>
                        <a:rPr lang="en-US" sz="1200" err="1"/>
                        <a:t>TCM</a:t>
                      </a:r>
                      <a:r>
                        <a:rPr lang="en-US" sz="1200"/>
                        <a:t>/IP)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Total members receiving Targeted Case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Members </a:t>
                      </a:r>
                      <a:r>
                        <a:rPr lang="en-US" sz="1200" kern="1500">
                          <a:solidFill>
                            <a:schemeClr val="tx2"/>
                          </a:solidFill>
                          <a:effectLst/>
                          <a:latin typeface="+mn-lt"/>
                          <a:ea typeface="+mn-ea"/>
                          <a:cs typeface="+mn-cs"/>
                        </a:rPr>
                        <a:t>who had an inpatient behavioral health admission  </a:t>
                      </a:r>
                      <a:r>
                        <a:rPr lang="en-US" sz="1200">
                          <a:latin typeface="+mn-lt"/>
                        </a:rPr>
                        <a:t>while receiving Targeted Case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Reduce number of admissions by </a:t>
                      </a:r>
                      <a:r>
                        <a:rPr lang="en-US" sz="1200" i="1">
                          <a:latin typeface="+mn-lt"/>
                        </a:rPr>
                        <a:t>frequency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009701"/>
                  </a:ext>
                </a:extLst>
              </a:tr>
              <a:tr h="1145172">
                <a:tc>
                  <a:txBody>
                    <a:bodyPr/>
                    <a:lstStyle/>
                    <a:p>
                      <a:r>
                        <a:rPr lang="en-US" sz="1200">
                          <a:latin typeface="+mn-lt"/>
                        </a:rPr>
                        <a:t>Emergency Department Visit for Behavioral Health while receiving outpatient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200" kern="1500">
                          <a:solidFill>
                            <a:schemeClr val="tx2"/>
                          </a:solidFill>
                          <a:effectLst/>
                          <a:latin typeface="+mn-lt"/>
                          <a:ea typeface="+mn-ea"/>
                          <a:cs typeface="+mn-cs"/>
                        </a:rPr>
                        <a:t>The percentage of total members who had an emergency room visit for behavioral health with a primary diagnosis related to mental illness or intentional self-harm, while receiving outpatient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Total members receiving outpatient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Members who had an Emergency Department visit while receiving outpatient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Decrease the percent of emergency department by </a:t>
                      </a:r>
                      <a:r>
                        <a:rPr lang="en-US" sz="1200" i="1">
                          <a:latin typeface="+mn-lt"/>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108698"/>
                  </a:ext>
                </a:extLst>
              </a:tr>
            </a:tbl>
          </a:graphicData>
        </a:graphic>
      </p:graphicFrame>
    </p:spTree>
    <p:extLst>
      <p:ext uri="{BB962C8B-B14F-4D97-AF65-F5344CB8AC3E}">
        <p14:creationId xmlns:p14="http://schemas.microsoft.com/office/powerpoint/2010/main" val="325737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C5E4-3878-49CC-BD05-17BF66BE383C}"/>
              </a:ext>
            </a:extLst>
          </p:cNvPr>
          <p:cNvSpPr>
            <a:spLocks noGrp="1"/>
          </p:cNvSpPr>
          <p:nvPr>
            <p:ph type="title"/>
          </p:nvPr>
        </p:nvSpPr>
        <p:spPr>
          <a:xfrm>
            <a:off x="330552" y="281242"/>
            <a:ext cx="11527720" cy="1188280"/>
          </a:xfrm>
        </p:spPr>
        <p:txBody>
          <a:bodyPr/>
          <a:lstStyle/>
          <a:p>
            <a:pPr algn="ctr"/>
            <a:r>
              <a:rPr lang="en-US" sz="3200">
                <a:solidFill>
                  <a:schemeClr val="accent2"/>
                </a:solidFill>
              </a:rPr>
              <a:t>Proposed Measures for 2023-Custom</a:t>
            </a:r>
            <a:br>
              <a:rPr lang="en-US" sz="3200">
                <a:solidFill>
                  <a:schemeClr val="accent2"/>
                </a:solidFill>
              </a:rPr>
            </a:br>
            <a:r>
              <a:rPr lang="en-US" sz="3200">
                <a:solidFill>
                  <a:schemeClr val="accent2"/>
                </a:solidFill>
              </a:rPr>
              <a:t>SKY Specific Population Attributed to CA Only</a:t>
            </a:r>
            <a:endParaRPr lang="en-US" sz="3200" dirty="0"/>
          </a:p>
        </p:txBody>
      </p:sp>
      <p:graphicFrame>
        <p:nvGraphicFramePr>
          <p:cNvPr id="5" name="Table 4">
            <a:extLst>
              <a:ext uri="{FF2B5EF4-FFF2-40B4-BE49-F238E27FC236}">
                <a16:creationId xmlns:a16="http://schemas.microsoft.com/office/drawing/2014/main" id="{0911C5A2-D3C8-4A21-92ED-F965E1D6DDE9}"/>
              </a:ext>
            </a:extLst>
          </p:cNvPr>
          <p:cNvGraphicFramePr>
            <a:graphicFrameLocks noGrp="1"/>
          </p:cNvGraphicFramePr>
          <p:nvPr>
            <p:extLst>
              <p:ext uri="{D42A27DB-BD31-4B8C-83A1-F6EECF244321}">
                <p14:modId xmlns:p14="http://schemas.microsoft.com/office/powerpoint/2010/main" val="412509336"/>
              </p:ext>
            </p:extLst>
          </p:nvPr>
        </p:nvGraphicFramePr>
        <p:xfrm>
          <a:off x="361041" y="1711803"/>
          <a:ext cx="11415982" cy="2178763"/>
        </p:xfrm>
        <a:graphic>
          <a:graphicData uri="http://schemas.openxmlformats.org/drawingml/2006/table">
            <a:tbl>
              <a:tblPr firstRow="1" bandRow="1">
                <a:tableStyleId>{9F4BECD3-1946-49B8-A077-205F1168E22D}</a:tableStyleId>
              </a:tblPr>
              <a:tblGrid>
                <a:gridCol w="1795577">
                  <a:extLst>
                    <a:ext uri="{9D8B030D-6E8A-4147-A177-3AD203B41FA5}">
                      <a16:colId xmlns:a16="http://schemas.microsoft.com/office/drawing/2014/main" val="18804914"/>
                    </a:ext>
                  </a:extLst>
                </a:gridCol>
                <a:gridCol w="3583245">
                  <a:extLst>
                    <a:ext uri="{9D8B030D-6E8A-4147-A177-3AD203B41FA5}">
                      <a16:colId xmlns:a16="http://schemas.microsoft.com/office/drawing/2014/main" val="2896529548"/>
                    </a:ext>
                  </a:extLst>
                </a:gridCol>
                <a:gridCol w="1776999">
                  <a:extLst>
                    <a:ext uri="{9D8B030D-6E8A-4147-A177-3AD203B41FA5}">
                      <a16:colId xmlns:a16="http://schemas.microsoft.com/office/drawing/2014/main" val="369929326"/>
                    </a:ext>
                  </a:extLst>
                </a:gridCol>
                <a:gridCol w="1803306">
                  <a:extLst>
                    <a:ext uri="{9D8B030D-6E8A-4147-A177-3AD203B41FA5}">
                      <a16:colId xmlns:a16="http://schemas.microsoft.com/office/drawing/2014/main" val="2739087559"/>
                    </a:ext>
                  </a:extLst>
                </a:gridCol>
                <a:gridCol w="2456855">
                  <a:extLst>
                    <a:ext uri="{9D8B030D-6E8A-4147-A177-3AD203B41FA5}">
                      <a16:colId xmlns:a16="http://schemas.microsoft.com/office/drawing/2014/main" val="2630589352"/>
                    </a:ext>
                  </a:extLst>
                </a:gridCol>
              </a:tblGrid>
              <a:tr h="747558">
                <a:tc>
                  <a:txBody>
                    <a:bodyPr/>
                    <a:lstStyle/>
                    <a:p>
                      <a:r>
                        <a:rPr lang="en-US">
                          <a:solidFill>
                            <a:schemeClr val="accent2"/>
                          </a:solidFill>
                        </a:rPr>
                        <a:t>Quality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solidFill>
                            <a:schemeClr val="accent2"/>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solidFill>
                            <a:schemeClr val="accent2"/>
                          </a:solidFill>
                        </a:rPr>
                        <a:t>Denominator (SKY members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solidFill>
                            <a:schemeClr val="accent2"/>
                          </a:solidFill>
                        </a:rPr>
                        <a:t>Numerator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solidFill>
                            <a:schemeClr val="accent2"/>
                          </a:solidFill>
                        </a:rPr>
                        <a:t>Target/Goal - 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90194641"/>
                  </a:ext>
                </a:extLst>
              </a:tr>
              <a:tr h="1401523">
                <a:tc>
                  <a:txBody>
                    <a:bodyPr/>
                    <a:lstStyle/>
                    <a:p>
                      <a:r>
                        <a:rPr lang="en-US" sz="1200" b="0">
                          <a:latin typeface="+mn-lt"/>
                        </a:rPr>
                        <a:t>High Level Psychotropic Polypharmacy (HLPP)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a:latin typeface="+mn-lt"/>
                        </a:rPr>
                        <a:t>Annual percentage (based on monthly average) of total members, 1-17 years of age, who meet criteria for high level psychotropic polypharmacy as defined as the concurrent use of at least four classes of psychotropic medication for at least 30 days during the calendar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Number of unique members seen by Children’s Alliance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Members on four or more classes of psychotropic medications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latin typeface="+mn-lt"/>
                        </a:rPr>
                        <a:t>Reduce by ___ </a:t>
                      </a:r>
                      <a:r>
                        <a:rPr lang="en-US" sz="1200" b="0" i="1">
                          <a:latin typeface="+mn-lt"/>
                        </a:rPr>
                        <a:t>percent</a:t>
                      </a:r>
                      <a:r>
                        <a:rPr lang="en-US" sz="1200">
                          <a:latin typeface="+mn-lt"/>
                        </a:rPr>
                        <a:t> of members who meet criteria for High Level Psychotropic Polypharmacy, compared to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445902"/>
                  </a:ext>
                </a:extLst>
              </a:tr>
            </a:tbl>
          </a:graphicData>
        </a:graphic>
      </p:graphicFrame>
    </p:spTree>
    <p:extLst>
      <p:ext uri="{BB962C8B-B14F-4D97-AF65-F5344CB8AC3E}">
        <p14:creationId xmlns:p14="http://schemas.microsoft.com/office/powerpoint/2010/main" val="3692901504"/>
      </p:ext>
    </p:extLst>
  </p:cSld>
  <p:clrMapOvr>
    <a:masterClrMapping/>
  </p:clrMapOvr>
</p:sld>
</file>

<file path=ppt/theme/theme1.xml><?xml version="1.0" encoding="utf-8"?>
<a:theme xmlns:a="http://schemas.openxmlformats.org/drawingml/2006/main" name="CVS_Health_PPT_Everyday_Widescreen_Template">
  <a:themeElements>
    <a:clrScheme name="Custom 2">
      <a:dk1>
        <a:srgbClr val="000000"/>
      </a:dk1>
      <a:lt1>
        <a:sysClr val="window" lastClr="FFFFFF"/>
      </a:lt1>
      <a:dk2>
        <a:srgbClr val="3F3F3F"/>
      </a:dk2>
      <a:lt2>
        <a:srgbClr val="C0C0C0"/>
      </a:lt2>
      <a:accent1>
        <a:srgbClr val="563D82"/>
      </a:accent1>
      <a:accent2>
        <a:srgbClr val="7D3F98"/>
      </a:accent2>
      <a:accent3>
        <a:srgbClr val="AE86C0"/>
      </a:accent3>
      <a:accent4>
        <a:srgbClr val="B9AFD6"/>
      </a:accent4>
      <a:accent5>
        <a:srgbClr val="646464"/>
      </a:accent5>
      <a:accent6>
        <a:srgbClr val="868686"/>
      </a:accent6>
      <a:hlink>
        <a:srgbClr val="3F3F3F"/>
      </a:hlink>
      <a:folHlink>
        <a:srgbClr val="A5A5A5"/>
      </a:folHlink>
    </a:clrScheme>
    <a:fontScheme name="CVS Fonts">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500" dirty="0" smtClean="0">
            <a:solidFill>
              <a:schemeClr val="tx2"/>
            </a:solidFill>
          </a:defRPr>
        </a:defPPr>
      </a:lstStyle>
    </a:tx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PPT Teal Extradark">
      <a:srgbClr val="00787E"/>
    </a:custClr>
    <a:custClr name="Teal Dark">
      <a:srgbClr val="00A78E"/>
    </a:custClr>
    <a:custClr name="PPT Gray Dark">
      <a:srgbClr val="646464"/>
    </a:custClr>
    <a:custClr name="PPT Gray Medium">
      <a:srgbClr val="868686"/>
    </a:custClr>
    <a:custClr name="PPT Green Extradark">
      <a:srgbClr val="487A10"/>
    </a:custClr>
    <a:custClr name="Green Dark">
      <a:srgbClr val="61A515"/>
    </a:custClr>
    <a:custClr name="PPT Orange Extradark">
      <a:srgbClr val="CE430C"/>
    </a:custClr>
    <a:custClr name="Orange Dark">
      <a:srgbClr val="F4642A"/>
    </a:custClr>
  </a:custClrLst>
  <a:extLst>
    <a:ext uri="{05A4C25C-085E-4340-85A3-A5531E510DB2}">
      <thm15:themeFamily xmlns:thm15="http://schemas.microsoft.com/office/thememl/2012/main" name="Aetna_Everyday_Widescreen_Template_05_2022.pptx" id="{C0948634-373A-4450-BBCD-6117D74C8653}" vid="{F3515932-95F7-49D5-BE2F-931D0A9C1BCA}"/>
    </a:ext>
  </a:extLst>
</a:theme>
</file>

<file path=ppt/theme/theme2.xml><?xml version="1.0" encoding="utf-8"?>
<a:theme xmlns:a="http://schemas.openxmlformats.org/drawingml/2006/main" name="Office Theme">
  <a:themeElements>
    <a:clrScheme name="Aetna">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latin typeface="+mn-lt"/>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Aetna">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chemeClr val="tx2"/>
            </a:solidFill>
            <a:latin typeface="Arial" panose="020B0604020202020204" pitchFamily="34" charset="0"/>
            <a:cs typeface="Arial" panose="020B0604020202020204" pitchFamily="34" charset="0"/>
          </a:defRPr>
        </a:defPPr>
      </a:lstStyle>
    </a:txDef>
  </a:objectDefaults>
  <a:extraClrSchemeLst/>
</a:theme>
</file>

<file path=ppt/theme/themeOverride1.xml><?xml version="1.0" encoding="utf-8"?>
<a:themeOverride xmlns:a="http://schemas.openxmlformats.org/drawingml/2006/main">
  <a:clrScheme name="CVS Chart Colors">
    <a:dk1>
      <a:srgbClr val="000000"/>
    </a:dk1>
    <a:lt1>
      <a:sysClr val="window" lastClr="FFFFFF"/>
    </a:lt1>
    <a:dk2>
      <a:srgbClr val="3F3F3F"/>
    </a:dk2>
    <a:lt2>
      <a:srgbClr val="C0C0C0"/>
    </a:lt2>
    <a:accent1>
      <a:srgbClr val="0A4B8C"/>
    </a:accent1>
    <a:accent2>
      <a:srgbClr val="267AC0"/>
    </a:accent2>
    <a:accent3>
      <a:srgbClr val="00787E"/>
    </a:accent3>
    <a:accent4>
      <a:srgbClr val="00A78E"/>
    </a:accent4>
    <a:accent5>
      <a:srgbClr val="646464"/>
    </a:accent5>
    <a:accent6>
      <a:srgbClr val="868686"/>
    </a:accent6>
    <a:hlink>
      <a:srgbClr val="3F3F3F"/>
    </a:hlink>
    <a:folHlink>
      <a:srgbClr val="A5A5A5"/>
    </a:folHlink>
  </a:clrScheme>
  <a:fontScheme name="CVS Fonts">
    <a:majorFont>
      <a:latin typeface="CVS Health Sans"/>
      <a:ea typeface=""/>
      <a:cs typeface=""/>
    </a:majorFont>
    <a:minorFont>
      <a:latin typeface="CVS Health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VS Chart Colors">
    <a:dk1>
      <a:srgbClr val="000000"/>
    </a:dk1>
    <a:lt1>
      <a:sysClr val="window" lastClr="FFFFFF"/>
    </a:lt1>
    <a:dk2>
      <a:srgbClr val="3F3F3F"/>
    </a:dk2>
    <a:lt2>
      <a:srgbClr val="C0C0C0"/>
    </a:lt2>
    <a:accent1>
      <a:srgbClr val="0A4B8C"/>
    </a:accent1>
    <a:accent2>
      <a:srgbClr val="267AC0"/>
    </a:accent2>
    <a:accent3>
      <a:srgbClr val="00787E"/>
    </a:accent3>
    <a:accent4>
      <a:srgbClr val="00A78E"/>
    </a:accent4>
    <a:accent5>
      <a:srgbClr val="646464"/>
    </a:accent5>
    <a:accent6>
      <a:srgbClr val="868686"/>
    </a:accent6>
    <a:hlink>
      <a:srgbClr val="3F3F3F"/>
    </a:hlink>
    <a:folHlink>
      <a:srgbClr val="A5A5A5"/>
    </a:folHlink>
  </a:clrScheme>
  <a:fontScheme name="CVS Fonts">
    <a:majorFont>
      <a:latin typeface="CVS Health Sans"/>
      <a:ea typeface=""/>
      <a:cs typeface=""/>
    </a:majorFont>
    <a:minorFont>
      <a:latin typeface="CVS Health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5EAD0744C11F488E36054898BA00A3" ma:contentTypeVersion="6" ma:contentTypeDescription="Create a new document." ma:contentTypeScope="" ma:versionID="c160a3488c59312b3ac56de550d2b3ba">
  <xsd:schema xmlns:xsd="http://www.w3.org/2001/XMLSchema" xmlns:xs="http://www.w3.org/2001/XMLSchema" xmlns:p="http://schemas.microsoft.com/office/2006/metadata/properties" xmlns:ns2="dbbe46ac-a4b0-4aa7-aac9-e01e849c9b09" xmlns:ns3="0d357622-851a-4984-b6c1-339d90b514ce" targetNamespace="http://schemas.microsoft.com/office/2006/metadata/properties" ma:root="true" ma:fieldsID="6c77e25b75606ef258ec1016b962b4ee" ns2:_="" ns3:_="">
    <xsd:import namespace="dbbe46ac-a4b0-4aa7-aac9-e01e849c9b09"/>
    <xsd:import namespace="0d357622-851a-4984-b6c1-339d90b514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e46ac-a4b0-4aa7-aac9-e01e849c9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357622-851a-4984-b6c1-339d90b514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F0FD7-590D-477C-84D8-04F64A55F94D}">
  <ds:schemaRefs>
    <ds:schemaRef ds:uri="http://schemas.microsoft.com/office/infopath/2007/PartnerControls"/>
    <ds:schemaRef ds:uri="http://purl.org/dc/elements/1.1/"/>
    <ds:schemaRef ds:uri="http://schemas.microsoft.com/office/2006/metadata/properties"/>
    <ds:schemaRef ds:uri="dbbe46ac-a4b0-4aa7-aac9-e01e849c9b09"/>
    <ds:schemaRef ds:uri="0d357622-851a-4984-b6c1-339d90b514ce"/>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C7B47AAA-61DC-4DE8-84E0-B2CCFA535605}">
  <ds:schemaRefs>
    <ds:schemaRef ds:uri="0d357622-851a-4984-b6c1-339d90b514ce"/>
    <ds:schemaRef ds:uri="dbbe46ac-a4b0-4aa7-aac9-e01e849c9b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4C5460-6341-4A06-8926-FDDA58E916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Aetna_Everyday_Widescreen_Template_05_2022</Template>
  <TotalTime>3</TotalTime>
  <Words>1436</Words>
  <Application>Microsoft Office PowerPoint</Application>
  <PresentationFormat>Custom</PresentationFormat>
  <Paragraphs>148</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vt:lpstr>
      <vt:lpstr>Arial</vt:lpstr>
      <vt:lpstr>CVS Health Sans</vt:lpstr>
      <vt:lpstr>CVS Health Sans Medium</vt:lpstr>
      <vt:lpstr>Lucida Grande</vt:lpstr>
      <vt:lpstr>Symbol</vt:lpstr>
      <vt:lpstr>CVS_Health_PPT_Everyday_Widescreen_Template</vt:lpstr>
      <vt:lpstr>Children’s Alliance Quality Measures 2023</vt:lpstr>
      <vt:lpstr>Value Based Programs</vt:lpstr>
      <vt:lpstr>Agenda</vt:lpstr>
      <vt:lpstr>Proposed HEDIS Measures for 2023 with Baseline Data</vt:lpstr>
      <vt:lpstr>Current 2022 HEDIS Measures in Contract: </vt:lpstr>
      <vt:lpstr>Proposed Measures for 2023-HEDIS</vt:lpstr>
      <vt:lpstr>Proposed Custom Measures for 2023 with Baseline Data</vt:lpstr>
      <vt:lpstr>Proposed Measures for 2023-Custom</vt:lpstr>
      <vt:lpstr>Proposed Measures for 2023-Custom SKY Specific Population Attributed to CA Only</vt:lpstr>
      <vt:lpstr>Children’s Alliance Baselines</vt:lpstr>
      <vt:lpstr>PowerPoint Presentation</vt:lpstr>
      <vt:lpstr>PowerPoint Presentation</vt:lpstr>
      <vt:lpstr>Baseline Data 1/1/2021 – 3/31/2002 High Level Psychotropic Polypharmacy (HLPP) </vt:lpstr>
      <vt:lpstr>Final Measures</vt:lpstr>
      <vt:lpstr>Next Steps – Confirm Final Measures</vt:lpstr>
      <vt:lpstr>Thank you  for your 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Everyday presentation template</dc:title>
  <dc:creator>Sanders, Jerri R</dc:creator>
  <cp:lastModifiedBy>Sanders, Jerri R</cp:lastModifiedBy>
  <cp:revision>2</cp:revision>
  <cp:lastPrinted>2017-04-13T12:11:49Z</cp:lastPrinted>
  <dcterms:created xsi:type="dcterms:W3CDTF">2022-08-10T13:00:48Z</dcterms:created>
  <dcterms:modified xsi:type="dcterms:W3CDTF">2022-08-15T15:32:08Z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0x010100D75EAD0744C11F488E36054898BA00A3</vt:lpwstr>
  </property>
  <property fmtid="{D5CDD505-2E9C-101B-9397-08002B2CF9AE}" pid="3" name="MSIP_Label_7837230a-460a-4aec-98a3-ac101fb30b10_Enabled">
    <vt:lpwstr>true</vt:lpwstr>
  </property>
  <property fmtid="{D5CDD505-2E9C-101B-9397-08002B2CF9AE}" pid="4" name="MSIP_Label_7837230a-460a-4aec-98a3-ac101fb30b10_SetDate">
    <vt:lpwstr>2021-07-06T18:23:18Z</vt:lpwstr>
  </property>
  <property fmtid="{D5CDD505-2E9C-101B-9397-08002B2CF9AE}" pid="5" name="MSIP_Label_7837230a-460a-4aec-98a3-ac101fb30b10_Method">
    <vt:lpwstr>Privileged</vt:lpwstr>
  </property>
  <property fmtid="{D5CDD505-2E9C-101B-9397-08002B2CF9AE}" pid="6" name="MSIP_Label_7837230a-460a-4aec-98a3-ac101fb30b10_Name">
    <vt:lpwstr>7837230a-460a-4aec-98a3-ac101fb30b10</vt:lpwstr>
  </property>
  <property fmtid="{D5CDD505-2E9C-101B-9397-08002B2CF9AE}" pid="7" name="MSIP_Label_7837230a-460a-4aec-98a3-ac101fb30b10_SiteId">
    <vt:lpwstr>fabb61b8-3afe-4e75-b934-a47f782b8cd7</vt:lpwstr>
  </property>
  <property fmtid="{D5CDD505-2E9C-101B-9397-08002B2CF9AE}" pid="8" name="MSIP_Label_7837230a-460a-4aec-98a3-ac101fb30b10_ActionId">
    <vt:lpwstr/>
  </property>
  <property fmtid="{D5CDD505-2E9C-101B-9397-08002B2CF9AE}" pid="9" name="MSIP_Label_7837230a-460a-4aec-98a3-ac101fb30b10_ContentBits">
    <vt:lpwstr>0</vt:lpwstr>
  </property>
</Properties>
</file>